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44" d="100"/>
          <a:sy n="144" d="100"/>
        </p:scale>
        <p:origin x="1140" y="13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236328</c:v>
                </c:pt>
                <c:pt idx="1">
                  <c:v>14254</c:v>
                </c:pt>
                <c:pt idx="2">
                  <c:v>82359</c:v>
                </c:pt>
                <c:pt idx="3">
                  <c:v>85278</c:v>
                </c:pt>
                <c:pt idx="4">
                  <c:v>130493</c:v>
                </c:pt>
              </c:numCache>
            </c:numRef>
          </c:val>
          <c:extLst>
            <c:ext xmlns:c16="http://schemas.microsoft.com/office/drawing/2014/chart" uri="{C3380CC4-5D6E-409C-BE32-E72D297353CC}">
              <c16:uniqueId val="{00000000-5789-4823-BA6C-B17035FE558D}"/>
            </c:ext>
          </c:extLst>
        </c:ser>
        <c:dLbls>
          <c:showLegendKey val="0"/>
          <c:showVal val="0"/>
          <c:showCatName val="0"/>
          <c:showSerName val="0"/>
          <c:showPercent val="0"/>
          <c:showBubbleSize val="0"/>
        </c:dLbls>
        <c:gapWidth val="219"/>
        <c:overlap val="-27"/>
        <c:axId val="416324224"/>
        <c:axId val="416322256"/>
      </c:barChart>
      <c:catAx>
        <c:axId val="41632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2256"/>
        <c:crosses val="autoZero"/>
        <c:auto val="1"/>
        <c:lblAlgn val="ctr"/>
        <c:lblOffset val="100"/>
        <c:noMultiLvlLbl val="0"/>
      </c:catAx>
      <c:valAx>
        <c:axId val="41632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230</c:v>
                </c:pt>
                <c:pt idx="1">
                  <c:v>62</c:v>
                </c:pt>
                <c:pt idx="2">
                  <c:v>68</c:v>
                </c:pt>
                <c:pt idx="3">
                  <c:v>10</c:v>
                </c:pt>
                <c:pt idx="4">
                  <c:v>32</c:v>
                </c:pt>
              </c:numCache>
            </c:numRef>
          </c:val>
          <c:extLst>
            <c:ext xmlns:c16="http://schemas.microsoft.com/office/drawing/2014/chart" uri="{C3380CC4-5D6E-409C-BE32-E72D297353CC}">
              <c16:uniqueId val="{00000000-23E9-43C0-9484-524BF17152F2}"/>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Sheet1!$C$2:$C$6</c:f>
              <c:numCache>
                <c:formatCode>General</c:formatCode>
                <c:ptCount val="5"/>
                <c:pt idx="0">
                  <c:v>79</c:v>
                </c:pt>
                <c:pt idx="1">
                  <c:v>7</c:v>
                </c:pt>
                <c:pt idx="2">
                  <c:v>48</c:v>
                </c:pt>
                <c:pt idx="3">
                  <c:v>118</c:v>
                </c:pt>
                <c:pt idx="4">
                  <c:v>105</c:v>
                </c:pt>
              </c:numCache>
            </c:numRef>
          </c:val>
          <c:extLst>
            <c:ext xmlns:c16="http://schemas.microsoft.com/office/drawing/2014/chart" uri="{C3380CC4-5D6E-409C-BE32-E72D297353CC}">
              <c16:uniqueId val="{00000001-23E9-43C0-9484-524BF17152F2}"/>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23E9-43C0-9484-524BF17152F2}"/>
            </c:ext>
          </c:extLst>
        </c:ser>
        <c:dLbls>
          <c:showLegendKey val="0"/>
          <c:showVal val="0"/>
          <c:showCatName val="0"/>
          <c:showSerName val="0"/>
          <c:showPercent val="0"/>
          <c:showBubbleSize val="0"/>
        </c:dLbls>
        <c:gapWidth val="150"/>
        <c:overlap val="100"/>
        <c:axId val="416338656"/>
        <c:axId val="416334064"/>
      </c:barChart>
      <c:catAx>
        <c:axId val="41633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34064"/>
        <c:crosses val="autoZero"/>
        <c:auto val="1"/>
        <c:lblAlgn val="ctr"/>
        <c:lblOffset val="100"/>
        <c:noMultiLvlLbl val="0"/>
      </c:catAx>
      <c:valAx>
        <c:axId val="416334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3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Emaar Misr</c:v>
                </c:pt>
              </c:strCache>
            </c:strRef>
          </c:tx>
          <c:spPr>
            <a:solidFill>
              <a:schemeClr val="accent1"/>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Sheet1!$B$2:$B$6</c:f>
              <c:numCache>
                <c:formatCode>General</c:formatCode>
                <c:ptCount val="5"/>
                <c:pt idx="0">
                  <c:v>87</c:v>
                </c:pt>
                <c:pt idx="1">
                  <c:v>626</c:v>
                </c:pt>
                <c:pt idx="2">
                  <c:v>923</c:v>
                </c:pt>
                <c:pt idx="3">
                  <c:v>0</c:v>
                </c:pt>
                <c:pt idx="4">
                  <c:v>0</c:v>
                </c:pt>
              </c:numCache>
            </c:numRef>
          </c:val>
          <c:extLst>
            <c:ext xmlns:c16="http://schemas.microsoft.com/office/drawing/2014/chart" uri="{C3380CC4-5D6E-409C-BE32-E72D297353CC}">
              <c16:uniqueId val="{00000000-81E9-4BD6-846D-3CAC8F191F81}"/>
            </c:ext>
          </c:extLst>
        </c:ser>
        <c:ser>
          <c:idx val="1"/>
          <c:order val="1"/>
          <c:tx>
            <c:strRef>
              <c:f>Sheet1!$C$1</c:f>
              <c:strCache>
                <c:ptCount val="1"/>
                <c:pt idx="0">
                  <c:v>Hassan Allam Properties</c:v>
                </c:pt>
              </c:strCache>
            </c:strRef>
          </c:tx>
          <c:spPr>
            <a:solidFill>
              <a:schemeClr val="accent2"/>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Sheet1!$C$2:$C$6</c:f>
              <c:numCache>
                <c:formatCode>General</c:formatCode>
                <c:ptCount val="5"/>
                <c:pt idx="0">
                  <c:v>58</c:v>
                </c:pt>
                <c:pt idx="1">
                  <c:v>38</c:v>
                </c:pt>
                <c:pt idx="2">
                  <c:v>402</c:v>
                </c:pt>
                <c:pt idx="3">
                  <c:v>12</c:v>
                </c:pt>
                <c:pt idx="4">
                  <c:v>0</c:v>
                </c:pt>
              </c:numCache>
            </c:numRef>
          </c:val>
          <c:extLst>
            <c:ext xmlns:c16="http://schemas.microsoft.com/office/drawing/2014/chart" uri="{C3380CC4-5D6E-409C-BE32-E72D297353CC}">
              <c16:uniqueId val="{00000001-81E9-4BD6-846D-3CAC8F191F81}"/>
            </c:ext>
          </c:extLst>
        </c:ser>
        <c:ser>
          <c:idx val="2"/>
          <c:order val="2"/>
          <c:tx>
            <c:strRef>
              <c:f>Sheet1!$D$1</c:f>
              <c:strCache>
                <c:ptCount val="1"/>
                <c:pt idx="0">
                  <c:v>Taj City</c:v>
                </c:pt>
              </c:strCache>
            </c:strRef>
          </c:tx>
          <c:spPr>
            <a:solidFill>
              <a:schemeClr val="accent3"/>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Sheet1!$D$2:$D$6</c:f>
              <c:numCache>
                <c:formatCode>General</c:formatCode>
                <c:ptCount val="5"/>
                <c:pt idx="0">
                  <c:v>0</c:v>
                </c:pt>
                <c:pt idx="1">
                  <c:v>851</c:v>
                </c:pt>
                <c:pt idx="2">
                  <c:v>230</c:v>
                </c:pt>
                <c:pt idx="3">
                  <c:v>6</c:v>
                </c:pt>
                <c:pt idx="4">
                  <c:v>0</c:v>
                </c:pt>
              </c:numCache>
            </c:numRef>
          </c:val>
          <c:extLst>
            <c:ext xmlns:c16="http://schemas.microsoft.com/office/drawing/2014/chart" uri="{C3380CC4-5D6E-409C-BE32-E72D297353CC}">
              <c16:uniqueId val="{00000002-81E9-4BD6-846D-3CAC8F191F81}"/>
            </c:ext>
          </c:extLst>
        </c:ser>
        <c:ser>
          <c:idx val="3"/>
          <c:order val="3"/>
          <c:tx>
            <c:strRef>
              <c:f>Sheet1!$E$1</c:f>
              <c:strCache>
                <c:ptCount val="1"/>
                <c:pt idx="0">
                  <c:v>Tatweer Misr</c:v>
                </c:pt>
              </c:strCache>
            </c:strRef>
          </c:tx>
          <c:spPr>
            <a:solidFill>
              <a:schemeClr val="accent4"/>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Sheet1!$E$2:$E$6</c:f>
              <c:numCache>
                <c:formatCode>General</c:formatCode>
                <c:ptCount val="5"/>
                <c:pt idx="0">
                  <c:v>16</c:v>
                </c:pt>
                <c:pt idx="1">
                  <c:v>951</c:v>
                </c:pt>
                <c:pt idx="2">
                  <c:v>395</c:v>
                </c:pt>
                <c:pt idx="3">
                  <c:v>19</c:v>
                </c:pt>
                <c:pt idx="4">
                  <c:v>60</c:v>
                </c:pt>
              </c:numCache>
            </c:numRef>
          </c:val>
          <c:extLst>
            <c:ext xmlns:c16="http://schemas.microsoft.com/office/drawing/2014/chart" uri="{C3380CC4-5D6E-409C-BE32-E72D297353CC}">
              <c16:uniqueId val="{00000003-81E9-4BD6-846D-3CAC8F191F81}"/>
            </c:ext>
          </c:extLst>
        </c:ser>
        <c:ser>
          <c:idx val="4"/>
          <c:order val="4"/>
          <c:tx>
            <c:strRef>
              <c:f>Sheet1!$F$1</c:f>
              <c:strCache>
                <c:ptCount val="1"/>
                <c:pt idx="0">
                  <c:v>Hyde Park Developments</c:v>
                </c:pt>
              </c:strCache>
            </c:strRef>
          </c:tx>
          <c:spPr>
            <a:solidFill>
              <a:schemeClr val="accent5"/>
            </a:solidFill>
            <a:ln>
              <a:noFill/>
            </a:ln>
            <a:effectLst/>
          </c:spPr>
          <c:invertIfNegative val="0"/>
          <c:cat>
            <c:strRef>
              <c:f>Sheet1!$A$2:$A$6</c:f>
              <c:strCache>
                <c:ptCount val="5"/>
                <c:pt idx="0">
                  <c:v>Link</c:v>
                </c:pt>
                <c:pt idx="1">
                  <c:v>Photo</c:v>
                </c:pt>
                <c:pt idx="2">
                  <c:v>Video</c:v>
                </c:pt>
                <c:pt idx="3">
                  <c:v>Status</c:v>
                </c:pt>
                <c:pt idx="4">
                  <c:v>Live Video</c:v>
                </c:pt>
              </c:strCache>
            </c:strRef>
          </c:cat>
          <c:val>
            <c:numRef>
              <c:f>Sheet1!$F$2:$F$6</c:f>
              <c:numCache>
                <c:formatCode>General</c:formatCode>
                <c:ptCount val="5"/>
                <c:pt idx="0">
                  <c:v>22</c:v>
                </c:pt>
                <c:pt idx="1">
                  <c:v>1255</c:v>
                </c:pt>
                <c:pt idx="2">
                  <c:v>560</c:v>
                </c:pt>
                <c:pt idx="3">
                  <c:v>0</c:v>
                </c:pt>
                <c:pt idx="4">
                  <c:v>114</c:v>
                </c:pt>
              </c:numCache>
            </c:numRef>
          </c:val>
          <c:extLst>
            <c:ext xmlns:c16="http://schemas.microsoft.com/office/drawing/2014/chart" uri="{C3380CC4-5D6E-409C-BE32-E72D297353CC}">
              <c16:uniqueId val="{00000004-81E9-4BD6-846D-3CAC8F191F81}"/>
            </c:ext>
          </c:extLst>
        </c:ser>
        <c:dLbls>
          <c:showLegendKey val="0"/>
          <c:showVal val="0"/>
          <c:showCatName val="0"/>
          <c:showSerName val="0"/>
          <c:showPercent val="0"/>
          <c:showBubbleSize val="0"/>
        </c:dLbls>
        <c:gapWidth val="219"/>
        <c:overlap val="-27"/>
        <c:axId val="409269360"/>
        <c:axId val="409251320"/>
      </c:barChart>
      <c:catAx>
        <c:axId val="40926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51320"/>
        <c:crosses val="autoZero"/>
        <c:auto val="1"/>
        <c:lblAlgn val="ctr"/>
        <c:lblOffset val="100"/>
        <c:noMultiLvlLbl val="0"/>
      </c:catAx>
      <c:valAx>
        <c:axId val="40925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26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642162</c:v>
                </c:pt>
                <c:pt idx="1">
                  <c:v>644298</c:v>
                </c:pt>
                <c:pt idx="2">
                  <c:v>647249</c:v>
                </c:pt>
                <c:pt idx="3">
                  <c:v>648868</c:v>
                </c:pt>
                <c:pt idx="4">
                  <c:v>659115</c:v>
                </c:pt>
                <c:pt idx="5">
                  <c:v>664295</c:v>
                </c:pt>
                <c:pt idx="6">
                  <c:v>672627</c:v>
                </c:pt>
                <c:pt idx="7">
                  <c:v>681560</c:v>
                </c:pt>
                <c:pt idx="8">
                  <c:v>686027</c:v>
                </c:pt>
              </c:numCache>
            </c:numRef>
          </c:val>
          <c:smooth val="0"/>
          <c:extLst>
            <c:ext xmlns:c16="http://schemas.microsoft.com/office/drawing/2014/chart" uri="{C3380CC4-5D6E-409C-BE32-E72D297353CC}">
              <c16:uniqueId val="{00000000-7F3D-4357-8D5B-5DBDD5230950}"/>
            </c:ext>
          </c:extLst>
        </c:ser>
        <c:ser>
          <c:idx val="1"/>
          <c:order val="1"/>
          <c:tx>
            <c:strRef>
              <c:f>Sheet1!$C$1</c:f>
              <c:strCache>
                <c:ptCount val="1"/>
                <c:pt idx="0">
                  <c:v>Hassan Allam Properties</c:v>
                </c:pt>
              </c:strCache>
            </c:strRef>
          </c:tx>
          <c:spPr>
            <a:ln w="28575" cap="rnd">
              <a:solidFill>
                <a:schemeClr val="accent2"/>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Sheet1!$C$2:$C$10</c:f>
              <c:numCache>
                <c:formatCode>General</c:formatCode>
                <c:ptCount val="9"/>
                <c:pt idx="0">
                  <c:v>27453</c:v>
                </c:pt>
                <c:pt idx="1">
                  <c:v>28227</c:v>
                </c:pt>
                <c:pt idx="2">
                  <c:v>30152</c:v>
                </c:pt>
                <c:pt idx="3">
                  <c:v>31104</c:v>
                </c:pt>
                <c:pt idx="4">
                  <c:v>32181</c:v>
                </c:pt>
                <c:pt idx="5">
                  <c:v>33163</c:v>
                </c:pt>
                <c:pt idx="6">
                  <c:v>34664</c:v>
                </c:pt>
                <c:pt idx="7">
                  <c:v>37642</c:v>
                </c:pt>
                <c:pt idx="8">
                  <c:v>38494</c:v>
                </c:pt>
              </c:numCache>
            </c:numRef>
          </c:val>
          <c:smooth val="0"/>
          <c:extLst>
            <c:ext xmlns:c16="http://schemas.microsoft.com/office/drawing/2014/chart" uri="{C3380CC4-5D6E-409C-BE32-E72D297353CC}">
              <c16:uniqueId val="{00000001-7F3D-4357-8D5B-5DBDD5230950}"/>
            </c:ext>
          </c:extLst>
        </c:ser>
        <c:ser>
          <c:idx val="2"/>
          <c:order val="2"/>
          <c:tx>
            <c:strRef>
              <c:f>Sheet1!$D$1</c:f>
              <c:strCache>
                <c:ptCount val="1"/>
                <c:pt idx="0">
                  <c:v>Taj City</c:v>
                </c:pt>
              </c:strCache>
            </c:strRef>
          </c:tx>
          <c:spPr>
            <a:ln w="28575" cap="rnd">
              <a:solidFill>
                <a:schemeClr val="accent3"/>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Sheet1!$D$2:$D$10</c:f>
              <c:numCache>
                <c:formatCode>General</c:formatCode>
                <c:ptCount val="9"/>
                <c:pt idx="0">
                  <c:v>122482</c:v>
                </c:pt>
                <c:pt idx="1">
                  <c:v>132836</c:v>
                </c:pt>
                <c:pt idx="2">
                  <c:v>140747</c:v>
                </c:pt>
                <c:pt idx="3">
                  <c:v>147721</c:v>
                </c:pt>
                <c:pt idx="4">
                  <c:v>153327</c:v>
                </c:pt>
                <c:pt idx="5">
                  <c:v>156257</c:v>
                </c:pt>
                <c:pt idx="6">
                  <c:v>161734</c:v>
                </c:pt>
                <c:pt idx="7">
                  <c:v>166746</c:v>
                </c:pt>
                <c:pt idx="8">
                  <c:v>168356</c:v>
                </c:pt>
              </c:numCache>
            </c:numRef>
          </c:val>
          <c:smooth val="0"/>
          <c:extLst>
            <c:ext xmlns:c16="http://schemas.microsoft.com/office/drawing/2014/chart" uri="{C3380CC4-5D6E-409C-BE32-E72D297353CC}">
              <c16:uniqueId val="{00000002-7F3D-4357-8D5B-5DBDD5230950}"/>
            </c:ext>
          </c:extLst>
        </c:ser>
        <c:ser>
          <c:idx val="3"/>
          <c:order val="3"/>
          <c:tx>
            <c:strRef>
              <c:f>Sheet1!$E$1</c:f>
              <c:strCache>
                <c:ptCount val="1"/>
                <c:pt idx="0">
                  <c:v>Tatweer Misr</c:v>
                </c:pt>
              </c:strCache>
            </c:strRef>
          </c:tx>
          <c:spPr>
            <a:ln w="28575" cap="rnd">
              <a:solidFill>
                <a:schemeClr val="accent4"/>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Sheet1!$E$2:$E$10</c:f>
              <c:numCache>
                <c:formatCode>General</c:formatCode>
                <c:ptCount val="9"/>
                <c:pt idx="0">
                  <c:v>63560</c:v>
                </c:pt>
                <c:pt idx="1">
                  <c:v>66937</c:v>
                </c:pt>
                <c:pt idx="2">
                  <c:v>69221</c:v>
                </c:pt>
                <c:pt idx="3">
                  <c:v>70825</c:v>
                </c:pt>
                <c:pt idx="4">
                  <c:v>74257</c:v>
                </c:pt>
                <c:pt idx="5">
                  <c:v>76685</c:v>
                </c:pt>
                <c:pt idx="6">
                  <c:v>78957</c:v>
                </c:pt>
                <c:pt idx="7">
                  <c:v>81920</c:v>
                </c:pt>
                <c:pt idx="8">
                  <c:v>83396</c:v>
                </c:pt>
              </c:numCache>
            </c:numRef>
          </c:val>
          <c:smooth val="0"/>
          <c:extLst>
            <c:ext xmlns:c16="http://schemas.microsoft.com/office/drawing/2014/chart" uri="{C3380CC4-5D6E-409C-BE32-E72D297353CC}">
              <c16:uniqueId val="{00000003-7F3D-4357-8D5B-5DBDD5230950}"/>
            </c:ext>
          </c:extLst>
        </c:ser>
        <c:ser>
          <c:idx val="4"/>
          <c:order val="4"/>
          <c:tx>
            <c:strRef>
              <c:f>Sheet1!$F$1</c:f>
              <c:strCache>
                <c:ptCount val="1"/>
                <c:pt idx="0">
                  <c:v>Hyde Park Developments</c:v>
                </c:pt>
              </c:strCache>
            </c:strRef>
          </c:tx>
          <c:spPr>
            <a:ln w="28575" cap="rnd">
              <a:solidFill>
                <a:schemeClr val="accent5"/>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Sheet1!$F$2:$F$10</c:f>
              <c:numCache>
                <c:formatCode>General</c:formatCode>
                <c:ptCount val="9"/>
                <c:pt idx="0">
                  <c:v>197059</c:v>
                </c:pt>
                <c:pt idx="1">
                  <c:v>200035</c:v>
                </c:pt>
                <c:pt idx="2">
                  <c:v>204962</c:v>
                </c:pt>
                <c:pt idx="3">
                  <c:v>208532</c:v>
                </c:pt>
                <c:pt idx="4">
                  <c:v>211138</c:v>
                </c:pt>
                <c:pt idx="5">
                  <c:v>212296</c:v>
                </c:pt>
                <c:pt idx="6">
                  <c:v>214351</c:v>
                </c:pt>
                <c:pt idx="7">
                  <c:v>215578</c:v>
                </c:pt>
                <c:pt idx="8">
                  <c:v>216499</c:v>
                </c:pt>
              </c:numCache>
            </c:numRef>
          </c:val>
          <c:smooth val="0"/>
          <c:extLst>
            <c:ext xmlns:c16="http://schemas.microsoft.com/office/drawing/2014/chart" uri="{C3380CC4-5D6E-409C-BE32-E72D297353CC}">
              <c16:uniqueId val="{00000004-7F3D-4357-8D5B-5DBDD5230950}"/>
            </c:ext>
          </c:extLst>
        </c:ser>
        <c:dLbls>
          <c:showLegendKey val="0"/>
          <c:showVal val="0"/>
          <c:showCatName val="0"/>
          <c:showSerName val="0"/>
          <c:showPercent val="0"/>
          <c:showBubbleSize val="0"/>
        </c:dLbls>
        <c:smooth val="0"/>
        <c:axId val="427437272"/>
        <c:axId val="427432680"/>
      </c:lineChart>
      <c:dateAx>
        <c:axId val="42743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32680"/>
        <c:crosses val="autoZero"/>
        <c:auto val="1"/>
        <c:lblOffset val="100"/>
        <c:baseTimeUnit val="months"/>
      </c:dateAx>
      <c:valAx>
        <c:axId val="42743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3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5633</c:v>
                </c:pt>
                <c:pt idx="1">
                  <c:v>2136</c:v>
                </c:pt>
                <c:pt idx="2">
                  <c:v>2951</c:v>
                </c:pt>
                <c:pt idx="3">
                  <c:v>1619</c:v>
                </c:pt>
                <c:pt idx="4">
                  <c:v>10247</c:v>
                </c:pt>
                <c:pt idx="5">
                  <c:v>5180</c:v>
                </c:pt>
                <c:pt idx="6">
                  <c:v>8332</c:v>
                </c:pt>
                <c:pt idx="7">
                  <c:v>8933</c:v>
                </c:pt>
                <c:pt idx="8">
                  <c:v>4467</c:v>
                </c:pt>
              </c:numCache>
            </c:numRef>
          </c:val>
          <c:smooth val="0"/>
          <c:extLst>
            <c:ext xmlns:c16="http://schemas.microsoft.com/office/drawing/2014/chart" uri="{C3380CC4-5D6E-409C-BE32-E72D297353CC}">
              <c16:uniqueId val="{00000000-72F9-43CB-BD32-BAC9F58396CE}"/>
            </c:ext>
          </c:extLst>
        </c:ser>
        <c:ser>
          <c:idx val="1"/>
          <c:order val="1"/>
          <c:tx>
            <c:strRef>
              <c:f>Sheet1!$C$1</c:f>
              <c:strCache>
                <c:ptCount val="1"/>
                <c:pt idx="0">
                  <c:v>Hassan Allam Properties</c:v>
                </c:pt>
              </c:strCache>
            </c:strRef>
          </c:tx>
          <c:spPr>
            <a:ln w="28575" cap="rnd">
              <a:solidFill>
                <a:schemeClr val="accent2"/>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Sheet1!$C$2:$C$10</c:f>
              <c:numCache>
                <c:formatCode>General</c:formatCode>
                <c:ptCount val="9"/>
                <c:pt idx="0">
                  <c:v>184</c:v>
                </c:pt>
                <c:pt idx="1">
                  <c:v>774</c:v>
                </c:pt>
                <c:pt idx="2">
                  <c:v>1925</c:v>
                </c:pt>
                <c:pt idx="3">
                  <c:v>952</c:v>
                </c:pt>
                <c:pt idx="4">
                  <c:v>1077</c:v>
                </c:pt>
                <c:pt idx="5">
                  <c:v>982</c:v>
                </c:pt>
                <c:pt idx="6">
                  <c:v>1501</c:v>
                </c:pt>
                <c:pt idx="7">
                  <c:v>2978</c:v>
                </c:pt>
                <c:pt idx="8">
                  <c:v>852</c:v>
                </c:pt>
              </c:numCache>
            </c:numRef>
          </c:val>
          <c:smooth val="0"/>
          <c:extLst>
            <c:ext xmlns:c16="http://schemas.microsoft.com/office/drawing/2014/chart" uri="{C3380CC4-5D6E-409C-BE32-E72D297353CC}">
              <c16:uniqueId val="{00000001-72F9-43CB-BD32-BAC9F58396CE}"/>
            </c:ext>
          </c:extLst>
        </c:ser>
        <c:ser>
          <c:idx val="2"/>
          <c:order val="2"/>
          <c:tx>
            <c:strRef>
              <c:f>Sheet1!$D$1</c:f>
              <c:strCache>
                <c:ptCount val="1"/>
                <c:pt idx="0">
                  <c:v>Taj City</c:v>
                </c:pt>
              </c:strCache>
            </c:strRef>
          </c:tx>
          <c:spPr>
            <a:ln w="28575" cap="rnd">
              <a:solidFill>
                <a:schemeClr val="accent3"/>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Sheet1!$D$2:$D$10</c:f>
              <c:numCache>
                <c:formatCode>General</c:formatCode>
                <c:ptCount val="9"/>
                <c:pt idx="0">
                  <c:v>7281</c:v>
                </c:pt>
                <c:pt idx="1">
                  <c:v>10354</c:v>
                </c:pt>
                <c:pt idx="2">
                  <c:v>7911</c:v>
                </c:pt>
                <c:pt idx="3">
                  <c:v>6974</c:v>
                </c:pt>
                <c:pt idx="4">
                  <c:v>5606</c:v>
                </c:pt>
                <c:pt idx="5">
                  <c:v>2930</c:v>
                </c:pt>
                <c:pt idx="6">
                  <c:v>5477</c:v>
                </c:pt>
                <c:pt idx="7">
                  <c:v>5012</c:v>
                </c:pt>
                <c:pt idx="8">
                  <c:v>1610</c:v>
                </c:pt>
              </c:numCache>
            </c:numRef>
          </c:val>
          <c:smooth val="0"/>
          <c:extLst>
            <c:ext xmlns:c16="http://schemas.microsoft.com/office/drawing/2014/chart" uri="{C3380CC4-5D6E-409C-BE32-E72D297353CC}">
              <c16:uniqueId val="{00000002-72F9-43CB-BD32-BAC9F58396CE}"/>
            </c:ext>
          </c:extLst>
        </c:ser>
        <c:ser>
          <c:idx val="3"/>
          <c:order val="3"/>
          <c:tx>
            <c:strRef>
              <c:f>Sheet1!$E$1</c:f>
              <c:strCache>
                <c:ptCount val="1"/>
                <c:pt idx="0">
                  <c:v>Tatweer Misr</c:v>
                </c:pt>
              </c:strCache>
            </c:strRef>
          </c:tx>
          <c:spPr>
            <a:ln w="28575" cap="rnd">
              <a:solidFill>
                <a:schemeClr val="accent4"/>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Sheet1!$E$2:$E$10</c:f>
              <c:numCache>
                <c:formatCode>General</c:formatCode>
                <c:ptCount val="9"/>
                <c:pt idx="0">
                  <c:v>1494</c:v>
                </c:pt>
                <c:pt idx="1">
                  <c:v>3377</c:v>
                </c:pt>
                <c:pt idx="2">
                  <c:v>2284</c:v>
                </c:pt>
                <c:pt idx="3">
                  <c:v>1604</c:v>
                </c:pt>
                <c:pt idx="4">
                  <c:v>3432</c:v>
                </c:pt>
                <c:pt idx="5">
                  <c:v>2428</c:v>
                </c:pt>
                <c:pt idx="6">
                  <c:v>2272</c:v>
                </c:pt>
                <c:pt idx="7">
                  <c:v>2963</c:v>
                </c:pt>
                <c:pt idx="8">
                  <c:v>1476</c:v>
                </c:pt>
              </c:numCache>
            </c:numRef>
          </c:val>
          <c:smooth val="0"/>
          <c:extLst>
            <c:ext xmlns:c16="http://schemas.microsoft.com/office/drawing/2014/chart" uri="{C3380CC4-5D6E-409C-BE32-E72D297353CC}">
              <c16:uniqueId val="{00000003-72F9-43CB-BD32-BAC9F58396CE}"/>
            </c:ext>
          </c:extLst>
        </c:ser>
        <c:ser>
          <c:idx val="4"/>
          <c:order val="4"/>
          <c:tx>
            <c:strRef>
              <c:f>Sheet1!$F$1</c:f>
              <c:strCache>
                <c:ptCount val="1"/>
                <c:pt idx="0">
                  <c:v>Hyde Park Developments</c:v>
                </c:pt>
              </c:strCache>
            </c:strRef>
          </c:tx>
          <c:spPr>
            <a:ln w="28575" cap="rnd">
              <a:solidFill>
                <a:schemeClr val="accent5"/>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Sheet1!$F$2:$F$10</c:f>
              <c:numCache>
                <c:formatCode>General</c:formatCode>
                <c:ptCount val="9"/>
                <c:pt idx="0">
                  <c:v>1463</c:v>
                </c:pt>
                <c:pt idx="1">
                  <c:v>2976</c:v>
                </c:pt>
                <c:pt idx="2">
                  <c:v>4927</c:v>
                </c:pt>
                <c:pt idx="3">
                  <c:v>3570</c:v>
                </c:pt>
                <c:pt idx="4">
                  <c:v>2606</c:v>
                </c:pt>
                <c:pt idx="5">
                  <c:v>1158</c:v>
                </c:pt>
                <c:pt idx="6">
                  <c:v>2055</c:v>
                </c:pt>
                <c:pt idx="7">
                  <c:v>1227</c:v>
                </c:pt>
                <c:pt idx="8">
                  <c:v>921</c:v>
                </c:pt>
              </c:numCache>
            </c:numRef>
          </c:val>
          <c:smooth val="0"/>
          <c:extLst>
            <c:ext xmlns:c16="http://schemas.microsoft.com/office/drawing/2014/chart" uri="{C3380CC4-5D6E-409C-BE32-E72D297353CC}">
              <c16:uniqueId val="{00000004-72F9-43CB-BD32-BAC9F58396CE}"/>
            </c:ext>
          </c:extLst>
        </c:ser>
        <c:dLbls>
          <c:showLegendKey val="0"/>
          <c:showVal val="0"/>
          <c:showCatName val="0"/>
          <c:showSerName val="0"/>
          <c:showPercent val="0"/>
          <c:showBubbleSize val="0"/>
        </c:dLbls>
        <c:smooth val="0"/>
        <c:axId val="427432024"/>
        <c:axId val="427431040"/>
      </c:lineChart>
      <c:dateAx>
        <c:axId val="42743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31040"/>
        <c:crosses val="autoZero"/>
        <c:auto val="1"/>
        <c:lblOffset val="100"/>
        <c:baseTimeUnit val="months"/>
      </c:dateAx>
      <c:valAx>
        <c:axId val="42743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3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Emaar Misr</c:v>
                </c:pt>
              </c:strCache>
            </c:strRef>
          </c:tx>
          <c:spPr>
            <a:ln w="28575" cap="rnd">
              <a:solidFill>
                <a:schemeClr val="accent1"/>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Sheet1!$B$2:$B$10</c:f>
              <c:numCache>
                <c:formatCode>General</c:formatCode>
                <c:ptCount val="9"/>
                <c:pt idx="0">
                  <c:v>2298018</c:v>
                </c:pt>
                <c:pt idx="1">
                  <c:v>1901914</c:v>
                </c:pt>
                <c:pt idx="2">
                  <c:v>3413904</c:v>
                </c:pt>
                <c:pt idx="3">
                  <c:v>2887396</c:v>
                </c:pt>
                <c:pt idx="4">
                  <c:v>6975788</c:v>
                </c:pt>
                <c:pt idx="5">
                  <c:v>3976599</c:v>
                </c:pt>
                <c:pt idx="6">
                  <c:v>5920101</c:v>
                </c:pt>
                <c:pt idx="7">
                  <c:v>5261249</c:v>
                </c:pt>
                <c:pt idx="8">
                  <c:v>3818193</c:v>
                </c:pt>
              </c:numCache>
            </c:numRef>
          </c:val>
          <c:smooth val="0"/>
          <c:extLst>
            <c:ext xmlns:c16="http://schemas.microsoft.com/office/drawing/2014/chart" uri="{C3380CC4-5D6E-409C-BE32-E72D297353CC}">
              <c16:uniqueId val="{00000000-4731-44A5-90B4-18CBD18A8846}"/>
            </c:ext>
          </c:extLst>
        </c:ser>
        <c:ser>
          <c:idx val="1"/>
          <c:order val="1"/>
          <c:tx>
            <c:strRef>
              <c:f>Sheet1!$C$1</c:f>
              <c:strCache>
                <c:ptCount val="1"/>
                <c:pt idx="0">
                  <c:v>Taj City</c:v>
                </c:pt>
              </c:strCache>
            </c:strRef>
          </c:tx>
          <c:spPr>
            <a:ln w="28575" cap="rnd">
              <a:solidFill>
                <a:schemeClr val="accent2"/>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Sheet1!$C$2:$C$10</c:f>
              <c:numCache>
                <c:formatCode>General</c:formatCode>
                <c:ptCount val="9"/>
                <c:pt idx="0">
                  <c:v>1606148</c:v>
                </c:pt>
                <c:pt idx="1">
                  <c:v>2337009</c:v>
                </c:pt>
                <c:pt idx="2">
                  <c:v>2521494</c:v>
                </c:pt>
                <c:pt idx="3">
                  <c:v>2413780</c:v>
                </c:pt>
                <c:pt idx="4">
                  <c:v>1294413</c:v>
                </c:pt>
                <c:pt idx="5">
                  <c:v>1254186</c:v>
                </c:pt>
                <c:pt idx="6">
                  <c:v>2049878</c:v>
                </c:pt>
                <c:pt idx="7">
                  <c:v>1792162</c:v>
                </c:pt>
                <c:pt idx="8">
                  <c:v>1360882</c:v>
                </c:pt>
              </c:numCache>
            </c:numRef>
          </c:val>
          <c:smooth val="0"/>
          <c:extLst>
            <c:ext xmlns:c16="http://schemas.microsoft.com/office/drawing/2014/chart" uri="{C3380CC4-5D6E-409C-BE32-E72D297353CC}">
              <c16:uniqueId val="{00000001-4731-44A5-90B4-18CBD18A8846}"/>
            </c:ext>
          </c:extLst>
        </c:ser>
        <c:ser>
          <c:idx val="2"/>
          <c:order val="2"/>
          <c:tx>
            <c:strRef>
              <c:f>Sheet1!$D$1</c:f>
              <c:strCache>
                <c:ptCount val="1"/>
                <c:pt idx="0">
                  <c:v>Tatweer Misr</c:v>
                </c:pt>
              </c:strCache>
            </c:strRef>
          </c:tx>
          <c:spPr>
            <a:ln w="28575" cap="rnd">
              <a:solidFill>
                <a:schemeClr val="accent3"/>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Sheet1!$D$2:$D$10</c:f>
              <c:numCache>
                <c:formatCode>General</c:formatCode>
                <c:ptCount val="9"/>
                <c:pt idx="0">
                  <c:v>529017</c:v>
                </c:pt>
                <c:pt idx="1">
                  <c:v>1311263</c:v>
                </c:pt>
                <c:pt idx="2">
                  <c:v>840104</c:v>
                </c:pt>
                <c:pt idx="3">
                  <c:v>1034718</c:v>
                </c:pt>
                <c:pt idx="4">
                  <c:v>1935224</c:v>
                </c:pt>
                <c:pt idx="5">
                  <c:v>2159986</c:v>
                </c:pt>
                <c:pt idx="6">
                  <c:v>2311274</c:v>
                </c:pt>
                <c:pt idx="7">
                  <c:v>1534966</c:v>
                </c:pt>
                <c:pt idx="8">
                  <c:v>1482316</c:v>
                </c:pt>
              </c:numCache>
            </c:numRef>
          </c:val>
          <c:smooth val="0"/>
          <c:extLst>
            <c:ext xmlns:c16="http://schemas.microsoft.com/office/drawing/2014/chart" uri="{C3380CC4-5D6E-409C-BE32-E72D297353CC}">
              <c16:uniqueId val="{00000002-4731-44A5-90B4-18CBD18A8846}"/>
            </c:ext>
          </c:extLst>
        </c:ser>
        <c:ser>
          <c:idx val="3"/>
          <c:order val="3"/>
          <c:tx>
            <c:strRef>
              <c:f>Sheet1!$E$1</c:f>
              <c:strCache>
                <c:ptCount val="1"/>
                <c:pt idx="0">
                  <c:v>Hyde Park Developments</c:v>
                </c:pt>
              </c:strCache>
            </c:strRef>
          </c:tx>
          <c:spPr>
            <a:ln w="28575" cap="rnd">
              <a:solidFill>
                <a:schemeClr val="accent4"/>
              </a:solidFill>
              <a:round/>
            </a:ln>
            <a:effectLst/>
          </c:spPr>
          <c:marker>
            <c:symbol val="none"/>
          </c:marker>
          <c:cat>
            <c:numRef>
              <c:f>Sheet1!$A$2:$A$10</c:f>
              <c:numCache>
                <c:formatCode>m/d/yyyy</c:formatCode>
                <c:ptCount val="9"/>
                <c:pt idx="0">
                  <c:v>43101</c:v>
                </c:pt>
                <c:pt idx="1">
                  <c:v>43132</c:v>
                </c:pt>
                <c:pt idx="2">
                  <c:v>43160</c:v>
                </c:pt>
                <c:pt idx="3">
                  <c:v>43191</c:v>
                </c:pt>
                <c:pt idx="4">
                  <c:v>43221</c:v>
                </c:pt>
                <c:pt idx="5">
                  <c:v>43252</c:v>
                </c:pt>
                <c:pt idx="6">
                  <c:v>43282</c:v>
                </c:pt>
                <c:pt idx="7">
                  <c:v>43313</c:v>
                </c:pt>
                <c:pt idx="8">
                  <c:v>43344</c:v>
                </c:pt>
              </c:numCache>
            </c:numRef>
          </c:cat>
          <c:val>
            <c:numRef>
              <c:f>Sheet1!$E$2:$E$10</c:f>
              <c:numCache>
                <c:formatCode>General</c:formatCode>
                <c:ptCount val="9"/>
                <c:pt idx="0">
                  <c:v>737142</c:v>
                </c:pt>
                <c:pt idx="1">
                  <c:v>847855</c:v>
                </c:pt>
                <c:pt idx="2">
                  <c:v>2817547</c:v>
                </c:pt>
                <c:pt idx="3">
                  <c:v>3267976</c:v>
                </c:pt>
                <c:pt idx="4">
                  <c:v>2563536</c:v>
                </c:pt>
                <c:pt idx="5">
                  <c:v>2189366</c:v>
                </c:pt>
                <c:pt idx="6">
                  <c:v>1420583</c:v>
                </c:pt>
                <c:pt idx="7">
                  <c:v>1148073</c:v>
                </c:pt>
                <c:pt idx="8">
                  <c:v>664409</c:v>
                </c:pt>
              </c:numCache>
            </c:numRef>
          </c:val>
          <c:smooth val="0"/>
          <c:extLst>
            <c:ext xmlns:c16="http://schemas.microsoft.com/office/drawing/2014/chart" uri="{C3380CC4-5D6E-409C-BE32-E72D297353CC}">
              <c16:uniqueId val="{00000003-4731-44A5-90B4-18CBD18A8846}"/>
            </c:ext>
          </c:extLst>
        </c:ser>
        <c:dLbls>
          <c:showLegendKey val="0"/>
          <c:showVal val="0"/>
          <c:showCatName val="0"/>
          <c:showSerName val="0"/>
          <c:showPercent val="0"/>
          <c:showBubbleSize val="0"/>
        </c:dLbls>
        <c:smooth val="0"/>
        <c:axId val="427409392"/>
        <c:axId val="427412672"/>
      </c:lineChart>
      <c:dateAx>
        <c:axId val="42740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12672"/>
        <c:crosses val="autoZero"/>
        <c:auto val="1"/>
        <c:lblOffset val="100"/>
        <c:baseTimeUnit val="months"/>
      </c:dateAx>
      <c:valAx>
        <c:axId val="42741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0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Sheet1!$A$2:$A$6</c:f>
              <c:strCache>
                <c:ptCount val="5"/>
                <c:pt idx="0">
                  <c:v>Emaar Misr</c:v>
                </c:pt>
                <c:pt idx="1">
                  <c:v>Hassan Allam Properties</c:v>
                </c:pt>
                <c:pt idx="2">
                  <c:v>Taj City</c:v>
                </c:pt>
                <c:pt idx="3">
                  <c:v>Tatweer Misr</c:v>
                </c:pt>
                <c:pt idx="4">
                  <c:v>Hyde Park Developments</c:v>
                </c:pt>
              </c:strCache>
            </c:strRef>
          </c:cat>
          <c:val>
            <c:numRef>
              <c:f>Sheet1!$B$2:$B$6</c:f>
              <c:numCache>
                <c:formatCode>General</c:formatCode>
                <c:ptCount val="5"/>
                <c:pt idx="0">
                  <c:v>236328</c:v>
                </c:pt>
                <c:pt idx="1">
                  <c:v>14254</c:v>
                </c:pt>
                <c:pt idx="2">
                  <c:v>82359</c:v>
                </c:pt>
                <c:pt idx="3">
                  <c:v>85278</c:v>
                </c:pt>
                <c:pt idx="4">
                  <c:v>130493</c:v>
                </c:pt>
              </c:numCache>
            </c:numRef>
          </c:val>
          <c:extLst>
            <c:ext xmlns:c16="http://schemas.microsoft.com/office/drawing/2014/chart" uri="{C3380CC4-5D6E-409C-BE32-E72D297353CC}">
              <c16:uniqueId val="{00000000-57FE-45D5-ADC6-D2DC07D305C4}"/>
            </c:ext>
          </c:extLst>
        </c:ser>
        <c:dLbls>
          <c:showLegendKey val="0"/>
          <c:showVal val="0"/>
          <c:showCatName val="0"/>
          <c:showSerName val="0"/>
          <c:showPercent val="0"/>
          <c:showBubbleSize val="0"/>
        </c:dLbls>
        <c:gapWidth val="219"/>
        <c:overlap val="-27"/>
        <c:axId val="427414640"/>
        <c:axId val="427411360"/>
      </c:barChart>
      <c:catAx>
        <c:axId val="42741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11360"/>
        <c:crosses val="autoZero"/>
        <c:auto val="1"/>
        <c:lblAlgn val="ctr"/>
        <c:lblOffset val="100"/>
        <c:noMultiLvlLbl val="0"/>
      </c:catAx>
      <c:valAx>
        <c:axId val="42741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41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9/26/2018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D315-EB1B-4B83-9D95-95245B8876C8}"/>
              </a:ext>
            </a:extLst>
          </p:cNvPr>
          <p:cNvSpPr>
            <a:spLocks noGrp="1"/>
          </p:cNvSpPr>
          <p:nvPr>
            <p:ph type="ctrTitle"/>
          </p:nvPr>
        </p:nvSpPr>
        <p:spPr/>
        <p:txBody>
          <a:bodyPr/>
          <a:lstStyle/>
          <a:p>
            <a:r>
              <a:rPr lang="en-US"/>
              <a:t>Competitors</a:t>
            </a:r>
          </a:p>
        </p:txBody>
      </p:sp>
      <p:sp>
        <p:nvSpPr>
          <p:cNvPr id="3" name="Subtitle 2">
            <a:extLst>
              <a:ext uri="{FF2B5EF4-FFF2-40B4-BE49-F238E27FC236}">
                <a16:creationId xmlns:a16="http://schemas.microsoft.com/office/drawing/2014/main" id="{C22E9C55-4417-4179-839E-45D8868F632F}"/>
              </a:ext>
            </a:extLst>
          </p:cNvPr>
          <p:cNvSpPr>
            <a:spLocks noGrp="1"/>
          </p:cNvSpPr>
          <p:nvPr>
            <p:ph type="subTitle" idx="1"/>
          </p:nvPr>
        </p:nvSpPr>
        <p:spPr/>
        <p:txBody>
          <a:bodyPr/>
          <a:lstStyle/>
          <a:p>
            <a:r>
              <a:rPr lang="en-US"/>
              <a:t>hugdigital</a:t>
            </a:r>
          </a:p>
        </p:txBody>
      </p:sp>
    </p:spTree>
    <p:extLst>
      <p:ext uri="{BB962C8B-B14F-4D97-AF65-F5344CB8AC3E}">
        <p14:creationId xmlns:p14="http://schemas.microsoft.com/office/powerpoint/2010/main" val="555033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3BAE-30D7-40A1-A3FD-DB4BECA5B08C}"/>
              </a:ext>
            </a:extLst>
          </p:cNvPr>
          <p:cNvSpPr>
            <a:spLocks noGrp="1"/>
          </p:cNvSpPr>
          <p:nvPr>
            <p:ph type="title"/>
          </p:nvPr>
        </p:nvSpPr>
        <p:spPr/>
        <p:txBody>
          <a:bodyPr/>
          <a:lstStyle/>
          <a:p>
            <a:r>
              <a:rPr lang="en-US"/>
              <a:t>Facebook Key Metrics Table | Competitors - 1 of 6</a:t>
            </a:r>
          </a:p>
        </p:txBody>
      </p:sp>
      <p:graphicFrame>
        <p:nvGraphicFramePr>
          <p:cNvPr id="5" name="Table Placeholder 4">
            <a:extLst>
              <a:ext uri="{FF2B5EF4-FFF2-40B4-BE49-F238E27FC236}">
                <a16:creationId xmlns:a16="http://schemas.microsoft.com/office/drawing/2014/main" id="{99C9A22F-6BD1-48EF-8E83-157279840835}"/>
              </a:ext>
            </a:extLst>
          </p:cNvPr>
          <p:cNvGraphicFramePr>
            <a:graphicFrameLocks noGrp="1"/>
          </p:cNvGraphicFramePr>
          <p:nvPr>
            <p:ph type="tbl" sz="quarter" idx="13"/>
            <p:extLst>
              <p:ext uri="{D42A27DB-BD31-4B8C-83A1-F6EECF244321}">
                <p14:modId xmlns:p14="http://schemas.microsoft.com/office/powerpoint/2010/main" val="160562638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178857298"/>
                    </a:ext>
                  </a:extLst>
                </a:gridCol>
                <a:gridCol w="304495">
                  <a:extLst>
                    <a:ext uri="{9D8B030D-6E8A-4147-A177-3AD203B41FA5}">
                      <a16:colId xmlns:a16="http://schemas.microsoft.com/office/drawing/2014/main" val="262173068"/>
                    </a:ext>
                  </a:extLst>
                </a:gridCol>
                <a:gridCol w="304495">
                  <a:extLst>
                    <a:ext uri="{9D8B030D-6E8A-4147-A177-3AD203B41FA5}">
                      <a16:colId xmlns:a16="http://schemas.microsoft.com/office/drawing/2014/main" val="257656391"/>
                    </a:ext>
                  </a:extLst>
                </a:gridCol>
                <a:gridCol w="304495">
                  <a:extLst>
                    <a:ext uri="{9D8B030D-6E8A-4147-A177-3AD203B41FA5}">
                      <a16:colId xmlns:a16="http://schemas.microsoft.com/office/drawing/2014/main" val="429775626"/>
                    </a:ext>
                  </a:extLst>
                </a:gridCol>
                <a:gridCol w="304495">
                  <a:extLst>
                    <a:ext uri="{9D8B030D-6E8A-4147-A177-3AD203B41FA5}">
                      <a16:colId xmlns:a16="http://schemas.microsoft.com/office/drawing/2014/main" val="2780181933"/>
                    </a:ext>
                  </a:extLst>
                </a:gridCol>
                <a:gridCol w="304495">
                  <a:extLst>
                    <a:ext uri="{9D8B030D-6E8A-4147-A177-3AD203B41FA5}">
                      <a16:colId xmlns:a16="http://schemas.microsoft.com/office/drawing/2014/main" val="2275480795"/>
                    </a:ext>
                  </a:extLst>
                </a:gridCol>
                <a:gridCol w="304495">
                  <a:extLst>
                    <a:ext uri="{9D8B030D-6E8A-4147-A177-3AD203B41FA5}">
                      <a16:colId xmlns:a16="http://schemas.microsoft.com/office/drawing/2014/main" val="3680283023"/>
                    </a:ext>
                  </a:extLst>
                </a:gridCol>
                <a:gridCol w="304495">
                  <a:extLst>
                    <a:ext uri="{9D8B030D-6E8A-4147-A177-3AD203B41FA5}">
                      <a16:colId xmlns:a16="http://schemas.microsoft.com/office/drawing/2014/main" val="3167107565"/>
                    </a:ext>
                  </a:extLst>
                </a:gridCol>
                <a:gridCol w="304495">
                  <a:extLst>
                    <a:ext uri="{9D8B030D-6E8A-4147-A177-3AD203B41FA5}">
                      <a16:colId xmlns:a16="http://schemas.microsoft.com/office/drawing/2014/main" val="2284554071"/>
                    </a:ext>
                  </a:extLst>
                </a:gridCol>
                <a:gridCol w="304495">
                  <a:extLst>
                    <a:ext uri="{9D8B030D-6E8A-4147-A177-3AD203B41FA5}">
                      <a16:colId xmlns:a16="http://schemas.microsoft.com/office/drawing/2014/main" val="1910124523"/>
                    </a:ext>
                  </a:extLst>
                </a:gridCol>
                <a:gridCol w="304495">
                  <a:extLst>
                    <a:ext uri="{9D8B030D-6E8A-4147-A177-3AD203B41FA5}">
                      <a16:colId xmlns:a16="http://schemas.microsoft.com/office/drawing/2014/main" val="4045908244"/>
                    </a:ext>
                  </a:extLst>
                </a:gridCol>
                <a:gridCol w="304495">
                  <a:extLst>
                    <a:ext uri="{9D8B030D-6E8A-4147-A177-3AD203B41FA5}">
                      <a16:colId xmlns:a16="http://schemas.microsoft.com/office/drawing/2014/main" val="3884170494"/>
                    </a:ext>
                  </a:extLst>
                </a:gridCol>
                <a:gridCol w="304495">
                  <a:extLst>
                    <a:ext uri="{9D8B030D-6E8A-4147-A177-3AD203B41FA5}">
                      <a16:colId xmlns:a16="http://schemas.microsoft.com/office/drawing/2014/main" val="581593476"/>
                    </a:ext>
                  </a:extLst>
                </a:gridCol>
                <a:gridCol w="304495">
                  <a:extLst>
                    <a:ext uri="{9D8B030D-6E8A-4147-A177-3AD203B41FA5}">
                      <a16:colId xmlns:a16="http://schemas.microsoft.com/office/drawing/2014/main" val="1167449164"/>
                    </a:ext>
                  </a:extLst>
                </a:gridCol>
                <a:gridCol w="304495">
                  <a:extLst>
                    <a:ext uri="{9D8B030D-6E8A-4147-A177-3AD203B41FA5}">
                      <a16:colId xmlns:a16="http://schemas.microsoft.com/office/drawing/2014/main" val="1242317884"/>
                    </a:ext>
                  </a:extLst>
                </a:gridCol>
                <a:gridCol w="304495">
                  <a:extLst>
                    <a:ext uri="{9D8B030D-6E8A-4147-A177-3AD203B41FA5}">
                      <a16:colId xmlns:a16="http://schemas.microsoft.com/office/drawing/2014/main" val="1844847642"/>
                    </a:ext>
                  </a:extLst>
                </a:gridCol>
                <a:gridCol w="304495">
                  <a:extLst>
                    <a:ext uri="{9D8B030D-6E8A-4147-A177-3AD203B41FA5}">
                      <a16:colId xmlns:a16="http://schemas.microsoft.com/office/drawing/2014/main" val="1513180552"/>
                    </a:ext>
                  </a:extLst>
                </a:gridCol>
                <a:gridCol w="304495">
                  <a:extLst>
                    <a:ext uri="{9D8B030D-6E8A-4147-A177-3AD203B41FA5}">
                      <a16:colId xmlns:a16="http://schemas.microsoft.com/office/drawing/2014/main" val="977834276"/>
                    </a:ext>
                  </a:extLst>
                </a:gridCol>
                <a:gridCol w="304495">
                  <a:extLst>
                    <a:ext uri="{9D8B030D-6E8A-4147-A177-3AD203B41FA5}">
                      <a16:colId xmlns:a16="http://schemas.microsoft.com/office/drawing/2014/main" val="2088014152"/>
                    </a:ext>
                  </a:extLst>
                </a:gridCol>
                <a:gridCol w="304495">
                  <a:extLst>
                    <a:ext uri="{9D8B030D-6E8A-4147-A177-3AD203B41FA5}">
                      <a16:colId xmlns:a16="http://schemas.microsoft.com/office/drawing/2014/main" val="1450526377"/>
                    </a:ext>
                  </a:extLst>
                </a:gridCol>
                <a:gridCol w="304495">
                  <a:extLst>
                    <a:ext uri="{9D8B030D-6E8A-4147-A177-3AD203B41FA5}">
                      <a16:colId xmlns:a16="http://schemas.microsoft.com/office/drawing/2014/main" val="1868013102"/>
                    </a:ext>
                  </a:extLst>
                </a:gridCol>
                <a:gridCol w="304495">
                  <a:extLst>
                    <a:ext uri="{9D8B030D-6E8A-4147-A177-3AD203B41FA5}">
                      <a16:colId xmlns:a16="http://schemas.microsoft.com/office/drawing/2014/main" val="692652410"/>
                    </a:ext>
                  </a:extLst>
                </a:gridCol>
                <a:gridCol w="304495">
                  <a:extLst>
                    <a:ext uri="{9D8B030D-6E8A-4147-A177-3AD203B41FA5}">
                      <a16:colId xmlns:a16="http://schemas.microsoft.com/office/drawing/2014/main" val="3023914902"/>
                    </a:ext>
                  </a:extLst>
                </a:gridCol>
                <a:gridCol w="304495">
                  <a:extLst>
                    <a:ext uri="{9D8B030D-6E8A-4147-A177-3AD203B41FA5}">
                      <a16:colId xmlns:a16="http://schemas.microsoft.com/office/drawing/2014/main" val="1728313234"/>
                    </a:ext>
                  </a:extLst>
                </a:gridCol>
                <a:gridCol w="304495">
                  <a:extLst>
                    <a:ext uri="{9D8B030D-6E8A-4147-A177-3AD203B41FA5}">
                      <a16:colId xmlns:a16="http://schemas.microsoft.com/office/drawing/2014/main" val="388512856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75598237"/>
                  </a:ext>
                </a:extLst>
              </a:tr>
            </a:tbl>
          </a:graphicData>
        </a:graphic>
      </p:graphicFrame>
      <p:sp>
        <p:nvSpPr>
          <p:cNvPr id="4" name="Text Placeholder 3">
            <a:extLst>
              <a:ext uri="{FF2B5EF4-FFF2-40B4-BE49-F238E27FC236}">
                <a16:creationId xmlns:a16="http://schemas.microsoft.com/office/drawing/2014/main" id="{1D41CBBF-0F45-454A-A377-D4BA3731C6A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788714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5EC1-9D6B-4FA9-8314-1A2F7AFAE6D2}"/>
              </a:ext>
            </a:extLst>
          </p:cNvPr>
          <p:cNvSpPr>
            <a:spLocks noGrp="1"/>
          </p:cNvSpPr>
          <p:nvPr>
            <p:ph type="title"/>
          </p:nvPr>
        </p:nvSpPr>
        <p:spPr/>
        <p:txBody>
          <a:bodyPr/>
          <a:lstStyle/>
          <a:p>
            <a:r>
              <a:rPr lang="en-US"/>
              <a:t>Facebook Key Metrics Table | Competitors - 2 of 6</a:t>
            </a:r>
          </a:p>
        </p:txBody>
      </p:sp>
      <p:graphicFrame>
        <p:nvGraphicFramePr>
          <p:cNvPr id="5" name="Table Placeholder 4">
            <a:extLst>
              <a:ext uri="{FF2B5EF4-FFF2-40B4-BE49-F238E27FC236}">
                <a16:creationId xmlns:a16="http://schemas.microsoft.com/office/drawing/2014/main" id="{E3ACCF3A-E577-4788-8194-6358E6F18127}"/>
              </a:ext>
            </a:extLst>
          </p:cNvPr>
          <p:cNvGraphicFramePr>
            <a:graphicFrameLocks noGrp="1"/>
          </p:cNvGraphicFramePr>
          <p:nvPr>
            <p:ph type="tbl" sz="quarter" idx="13"/>
            <p:extLst>
              <p:ext uri="{D42A27DB-BD31-4B8C-83A1-F6EECF244321}">
                <p14:modId xmlns:p14="http://schemas.microsoft.com/office/powerpoint/2010/main" val="18876090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024164209"/>
                    </a:ext>
                  </a:extLst>
                </a:gridCol>
                <a:gridCol w="304495">
                  <a:extLst>
                    <a:ext uri="{9D8B030D-6E8A-4147-A177-3AD203B41FA5}">
                      <a16:colId xmlns:a16="http://schemas.microsoft.com/office/drawing/2014/main" val="1398464517"/>
                    </a:ext>
                  </a:extLst>
                </a:gridCol>
                <a:gridCol w="304495">
                  <a:extLst>
                    <a:ext uri="{9D8B030D-6E8A-4147-A177-3AD203B41FA5}">
                      <a16:colId xmlns:a16="http://schemas.microsoft.com/office/drawing/2014/main" val="3404284909"/>
                    </a:ext>
                  </a:extLst>
                </a:gridCol>
                <a:gridCol w="304495">
                  <a:extLst>
                    <a:ext uri="{9D8B030D-6E8A-4147-A177-3AD203B41FA5}">
                      <a16:colId xmlns:a16="http://schemas.microsoft.com/office/drawing/2014/main" val="290862103"/>
                    </a:ext>
                  </a:extLst>
                </a:gridCol>
                <a:gridCol w="304495">
                  <a:extLst>
                    <a:ext uri="{9D8B030D-6E8A-4147-A177-3AD203B41FA5}">
                      <a16:colId xmlns:a16="http://schemas.microsoft.com/office/drawing/2014/main" val="2789358114"/>
                    </a:ext>
                  </a:extLst>
                </a:gridCol>
                <a:gridCol w="304495">
                  <a:extLst>
                    <a:ext uri="{9D8B030D-6E8A-4147-A177-3AD203B41FA5}">
                      <a16:colId xmlns:a16="http://schemas.microsoft.com/office/drawing/2014/main" val="3889724791"/>
                    </a:ext>
                  </a:extLst>
                </a:gridCol>
                <a:gridCol w="304495">
                  <a:extLst>
                    <a:ext uri="{9D8B030D-6E8A-4147-A177-3AD203B41FA5}">
                      <a16:colId xmlns:a16="http://schemas.microsoft.com/office/drawing/2014/main" val="929118629"/>
                    </a:ext>
                  </a:extLst>
                </a:gridCol>
                <a:gridCol w="304495">
                  <a:extLst>
                    <a:ext uri="{9D8B030D-6E8A-4147-A177-3AD203B41FA5}">
                      <a16:colId xmlns:a16="http://schemas.microsoft.com/office/drawing/2014/main" val="624820536"/>
                    </a:ext>
                  </a:extLst>
                </a:gridCol>
                <a:gridCol w="304495">
                  <a:extLst>
                    <a:ext uri="{9D8B030D-6E8A-4147-A177-3AD203B41FA5}">
                      <a16:colId xmlns:a16="http://schemas.microsoft.com/office/drawing/2014/main" val="3045493183"/>
                    </a:ext>
                  </a:extLst>
                </a:gridCol>
                <a:gridCol w="304495">
                  <a:extLst>
                    <a:ext uri="{9D8B030D-6E8A-4147-A177-3AD203B41FA5}">
                      <a16:colId xmlns:a16="http://schemas.microsoft.com/office/drawing/2014/main" val="3660079756"/>
                    </a:ext>
                  </a:extLst>
                </a:gridCol>
                <a:gridCol w="304495">
                  <a:extLst>
                    <a:ext uri="{9D8B030D-6E8A-4147-A177-3AD203B41FA5}">
                      <a16:colId xmlns:a16="http://schemas.microsoft.com/office/drawing/2014/main" val="2213606933"/>
                    </a:ext>
                  </a:extLst>
                </a:gridCol>
                <a:gridCol w="304495">
                  <a:extLst>
                    <a:ext uri="{9D8B030D-6E8A-4147-A177-3AD203B41FA5}">
                      <a16:colId xmlns:a16="http://schemas.microsoft.com/office/drawing/2014/main" val="1086800817"/>
                    </a:ext>
                  </a:extLst>
                </a:gridCol>
                <a:gridCol w="304495">
                  <a:extLst>
                    <a:ext uri="{9D8B030D-6E8A-4147-A177-3AD203B41FA5}">
                      <a16:colId xmlns:a16="http://schemas.microsoft.com/office/drawing/2014/main" val="1851827142"/>
                    </a:ext>
                  </a:extLst>
                </a:gridCol>
                <a:gridCol w="304495">
                  <a:extLst>
                    <a:ext uri="{9D8B030D-6E8A-4147-A177-3AD203B41FA5}">
                      <a16:colId xmlns:a16="http://schemas.microsoft.com/office/drawing/2014/main" val="1761699908"/>
                    </a:ext>
                  </a:extLst>
                </a:gridCol>
                <a:gridCol w="304495">
                  <a:extLst>
                    <a:ext uri="{9D8B030D-6E8A-4147-A177-3AD203B41FA5}">
                      <a16:colId xmlns:a16="http://schemas.microsoft.com/office/drawing/2014/main" val="975086050"/>
                    </a:ext>
                  </a:extLst>
                </a:gridCol>
                <a:gridCol w="304495">
                  <a:extLst>
                    <a:ext uri="{9D8B030D-6E8A-4147-A177-3AD203B41FA5}">
                      <a16:colId xmlns:a16="http://schemas.microsoft.com/office/drawing/2014/main" val="4134755950"/>
                    </a:ext>
                  </a:extLst>
                </a:gridCol>
                <a:gridCol w="304495">
                  <a:extLst>
                    <a:ext uri="{9D8B030D-6E8A-4147-A177-3AD203B41FA5}">
                      <a16:colId xmlns:a16="http://schemas.microsoft.com/office/drawing/2014/main" val="4143774496"/>
                    </a:ext>
                  </a:extLst>
                </a:gridCol>
                <a:gridCol w="304495">
                  <a:extLst>
                    <a:ext uri="{9D8B030D-6E8A-4147-A177-3AD203B41FA5}">
                      <a16:colId xmlns:a16="http://schemas.microsoft.com/office/drawing/2014/main" val="801835835"/>
                    </a:ext>
                  </a:extLst>
                </a:gridCol>
                <a:gridCol w="304495">
                  <a:extLst>
                    <a:ext uri="{9D8B030D-6E8A-4147-A177-3AD203B41FA5}">
                      <a16:colId xmlns:a16="http://schemas.microsoft.com/office/drawing/2014/main" val="2580636631"/>
                    </a:ext>
                  </a:extLst>
                </a:gridCol>
                <a:gridCol w="304495">
                  <a:extLst>
                    <a:ext uri="{9D8B030D-6E8A-4147-A177-3AD203B41FA5}">
                      <a16:colId xmlns:a16="http://schemas.microsoft.com/office/drawing/2014/main" val="183383780"/>
                    </a:ext>
                  </a:extLst>
                </a:gridCol>
                <a:gridCol w="304495">
                  <a:extLst>
                    <a:ext uri="{9D8B030D-6E8A-4147-A177-3AD203B41FA5}">
                      <a16:colId xmlns:a16="http://schemas.microsoft.com/office/drawing/2014/main" val="25299032"/>
                    </a:ext>
                  </a:extLst>
                </a:gridCol>
                <a:gridCol w="304495">
                  <a:extLst>
                    <a:ext uri="{9D8B030D-6E8A-4147-A177-3AD203B41FA5}">
                      <a16:colId xmlns:a16="http://schemas.microsoft.com/office/drawing/2014/main" val="490330407"/>
                    </a:ext>
                  </a:extLst>
                </a:gridCol>
                <a:gridCol w="304495">
                  <a:extLst>
                    <a:ext uri="{9D8B030D-6E8A-4147-A177-3AD203B41FA5}">
                      <a16:colId xmlns:a16="http://schemas.microsoft.com/office/drawing/2014/main" val="424686983"/>
                    </a:ext>
                  </a:extLst>
                </a:gridCol>
                <a:gridCol w="304495">
                  <a:extLst>
                    <a:ext uri="{9D8B030D-6E8A-4147-A177-3AD203B41FA5}">
                      <a16:colId xmlns:a16="http://schemas.microsoft.com/office/drawing/2014/main" val="1140705508"/>
                    </a:ext>
                  </a:extLst>
                </a:gridCol>
                <a:gridCol w="304495">
                  <a:extLst>
                    <a:ext uri="{9D8B030D-6E8A-4147-A177-3AD203B41FA5}">
                      <a16:colId xmlns:a16="http://schemas.microsoft.com/office/drawing/2014/main" val="13920490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764205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Emaar 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682271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14744975"/>
                  </a:ext>
                </a:extLst>
              </a:tr>
            </a:tbl>
          </a:graphicData>
        </a:graphic>
      </p:graphicFrame>
      <p:sp>
        <p:nvSpPr>
          <p:cNvPr id="4" name="Text Placeholder 3">
            <a:extLst>
              <a:ext uri="{FF2B5EF4-FFF2-40B4-BE49-F238E27FC236}">
                <a16:creationId xmlns:a16="http://schemas.microsoft.com/office/drawing/2014/main" id="{47D02441-B95C-44A4-85A6-A2B64EA49FE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008931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0D2CF-EE25-46B5-B875-F54B85CD8E4F}"/>
              </a:ext>
            </a:extLst>
          </p:cNvPr>
          <p:cNvSpPr>
            <a:spLocks noGrp="1"/>
          </p:cNvSpPr>
          <p:nvPr>
            <p:ph type="title"/>
          </p:nvPr>
        </p:nvSpPr>
        <p:spPr/>
        <p:txBody>
          <a:bodyPr/>
          <a:lstStyle/>
          <a:p>
            <a:r>
              <a:rPr lang="en-US"/>
              <a:t>Facebook Key Metrics Table | Competitors - 3 of 6</a:t>
            </a:r>
          </a:p>
        </p:txBody>
      </p:sp>
      <p:graphicFrame>
        <p:nvGraphicFramePr>
          <p:cNvPr id="5" name="Table Placeholder 4">
            <a:extLst>
              <a:ext uri="{FF2B5EF4-FFF2-40B4-BE49-F238E27FC236}">
                <a16:creationId xmlns:a16="http://schemas.microsoft.com/office/drawing/2014/main" id="{68747C46-6501-4877-B1EB-342FD2CADABF}"/>
              </a:ext>
            </a:extLst>
          </p:cNvPr>
          <p:cNvGraphicFramePr>
            <a:graphicFrameLocks noGrp="1"/>
          </p:cNvGraphicFramePr>
          <p:nvPr>
            <p:ph type="tbl" sz="quarter" idx="13"/>
            <p:extLst>
              <p:ext uri="{D42A27DB-BD31-4B8C-83A1-F6EECF244321}">
                <p14:modId xmlns:p14="http://schemas.microsoft.com/office/powerpoint/2010/main" val="34589712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20703020"/>
                    </a:ext>
                  </a:extLst>
                </a:gridCol>
                <a:gridCol w="304495">
                  <a:extLst>
                    <a:ext uri="{9D8B030D-6E8A-4147-A177-3AD203B41FA5}">
                      <a16:colId xmlns:a16="http://schemas.microsoft.com/office/drawing/2014/main" val="94544889"/>
                    </a:ext>
                  </a:extLst>
                </a:gridCol>
                <a:gridCol w="304495">
                  <a:extLst>
                    <a:ext uri="{9D8B030D-6E8A-4147-A177-3AD203B41FA5}">
                      <a16:colId xmlns:a16="http://schemas.microsoft.com/office/drawing/2014/main" val="1726057277"/>
                    </a:ext>
                  </a:extLst>
                </a:gridCol>
                <a:gridCol w="304495">
                  <a:extLst>
                    <a:ext uri="{9D8B030D-6E8A-4147-A177-3AD203B41FA5}">
                      <a16:colId xmlns:a16="http://schemas.microsoft.com/office/drawing/2014/main" val="2589406355"/>
                    </a:ext>
                  </a:extLst>
                </a:gridCol>
                <a:gridCol w="304495">
                  <a:extLst>
                    <a:ext uri="{9D8B030D-6E8A-4147-A177-3AD203B41FA5}">
                      <a16:colId xmlns:a16="http://schemas.microsoft.com/office/drawing/2014/main" val="443917686"/>
                    </a:ext>
                  </a:extLst>
                </a:gridCol>
                <a:gridCol w="304495">
                  <a:extLst>
                    <a:ext uri="{9D8B030D-6E8A-4147-A177-3AD203B41FA5}">
                      <a16:colId xmlns:a16="http://schemas.microsoft.com/office/drawing/2014/main" val="3988107703"/>
                    </a:ext>
                  </a:extLst>
                </a:gridCol>
                <a:gridCol w="304495">
                  <a:extLst>
                    <a:ext uri="{9D8B030D-6E8A-4147-A177-3AD203B41FA5}">
                      <a16:colId xmlns:a16="http://schemas.microsoft.com/office/drawing/2014/main" val="1075508123"/>
                    </a:ext>
                  </a:extLst>
                </a:gridCol>
                <a:gridCol w="304495">
                  <a:extLst>
                    <a:ext uri="{9D8B030D-6E8A-4147-A177-3AD203B41FA5}">
                      <a16:colId xmlns:a16="http://schemas.microsoft.com/office/drawing/2014/main" val="1015444720"/>
                    </a:ext>
                  </a:extLst>
                </a:gridCol>
                <a:gridCol w="304495">
                  <a:extLst>
                    <a:ext uri="{9D8B030D-6E8A-4147-A177-3AD203B41FA5}">
                      <a16:colId xmlns:a16="http://schemas.microsoft.com/office/drawing/2014/main" val="2947427526"/>
                    </a:ext>
                  </a:extLst>
                </a:gridCol>
                <a:gridCol w="304495">
                  <a:extLst>
                    <a:ext uri="{9D8B030D-6E8A-4147-A177-3AD203B41FA5}">
                      <a16:colId xmlns:a16="http://schemas.microsoft.com/office/drawing/2014/main" val="87185826"/>
                    </a:ext>
                  </a:extLst>
                </a:gridCol>
                <a:gridCol w="304495">
                  <a:extLst>
                    <a:ext uri="{9D8B030D-6E8A-4147-A177-3AD203B41FA5}">
                      <a16:colId xmlns:a16="http://schemas.microsoft.com/office/drawing/2014/main" val="2174629068"/>
                    </a:ext>
                  </a:extLst>
                </a:gridCol>
                <a:gridCol w="304495">
                  <a:extLst>
                    <a:ext uri="{9D8B030D-6E8A-4147-A177-3AD203B41FA5}">
                      <a16:colId xmlns:a16="http://schemas.microsoft.com/office/drawing/2014/main" val="905841042"/>
                    </a:ext>
                  </a:extLst>
                </a:gridCol>
                <a:gridCol w="304495">
                  <a:extLst>
                    <a:ext uri="{9D8B030D-6E8A-4147-A177-3AD203B41FA5}">
                      <a16:colId xmlns:a16="http://schemas.microsoft.com/office/drawing/2014/main" val="3131847316"/>
                    </a:ext>
                  </a:extLst>
                </a:gridCol>
                <a:gridCol w="304495">
                  <a:extLst>
                    <a:ext uri="{9D8B030D-6E8A-4147-A177-3AD203B41FA5}">
                      <a16:colId xmlns:a16="http://schemas.microsoft.com/office/drawing/2014/main" val="4193182146"/>
                    </a:ext>
                  </a:extLst>
                </a:gridCol>
                <a:gridCol w="304495">
                  <a:extLst>
                    <a:ext uri="{9D8B030D-6E8A-4147-A177-3AD203B41FA5}">
                      <a16:colId xmlns:a16="http://schemas.microsoft.com/office/drawing/2014/main" val="1317233811"/>
                    </a:ext>
                  </a:extLst>
                </a:gridCol>
                <a:gridCol w="304495">
                  <a:extLst>
                    <a:ext uri="{9D8B030D-6E8A-4147-A177-3AD203B41FA5}">
                      <a16:colId xmlns:a16="http://schemas.microsoft.com/office/drawing/2014/main" val="2089585279"/>
                    </a:ext>
                  </a:extLst>
                </a:gridCol>
                <a:gridCol w="304495">
                  <a:extLst>
                    <a:ext uri="{9D8B030D-6E8A-4147-A177-3AD203B41FA5}">
                      <a16:colId xmlns:a16="http://schemas.microsoft.com/office/drawing/2014/main" val="2727025848"/>
                    </a:ext>
                  </a:extLst>
                </a:gridCol>
                <a:gridCol w="304495">
                  <a:extLst>
                    <a:ext uri="{9D8B030D-6E8A-4147-A177-3AD203B41FA5}">
                      <a16:colId xmlns:a16="http://schemas.microsoft.com/office/drawing/2014/main" val="931607036"/>
                    </a:ext>
                  </a:extLst>
                </a:gridCol>
                <a:gridCol w="304495">
                  <a:extLst>
                    <a:ext uri="{9D8B030D-6E8A-4147-A177-3AD203B41FA5}">
                      <a16:colId xmlns:a16="http://schemas.microsoft.com/office/drawing/2014/main" val="3321855328"/>
                    </a:ext>
                  </a:extLst>
                </a:gridCol>
                <a:gridCol w="304495">
                  <a:extLst>
                    <a:ext uri="{9D8B030D-6E8A-4147-A177-3AD203B41FA5}">
                      <a16:colId xmlns:a16="http://schemas.microsoft.com/office/drawing/2014/main" val="3801335242"/>
                    </a:ext>
                  </a:extLst>
                </a:gridCol>
                <a:gridCol w="304495">
                  <a:extLst>
                    <a:ext uri="{9D8B030D-6E8A-4147-A177-3AD203B41FA5}">
                      <a16:colId xmlns:a16="http://schemas.microsoft.com/office/drawing/2014/main" val="3248607145"/>
                    </a:ext>
                  </a:extLst>
                </a:gridCol>
                <a:gridCol w="304495">
                  <a:extLst>
                    <a:ext uri="{9D8B030D-6E8A-4147-A177-3AD203B41FA5}">
                      <a16:colId xmlns:a16="http://schemas.microsoft.com/office/drawing/2014/main" val="2965514636"/>
                    </a:ext>
                  </a:extLst>
                </a:gridCol>
                <a:gridCol w="304495">
                  <a:extLst>
                    <a:ext uri="{9D8B030D-6E8A-4147-A177-3AD203B41FA5}">
                      <a16:colId xmlns:a16="http://schemas.microsoft.com/office/drawing/2014/main" val="3216097197"/>
                    </a:ext>
                  </a:extLst>
                </a:gridCol>
                <a:gridCol w="304495">
                  <a:extLst>
                    <a:ext uri="{9D8B030D-6E8A-4147-A177-3AD203B41FA5}">
                      <a16:colId xmlns:a16="http://schemas.microsoft.com/office/drawing/2014/main" val="1603804742"/>
                    </a:ext>
                  </a:extLst>
                </a:gridCol>
                <a:gridCol w="304495">
                  <a:extLst>
                    <a:ext uri="{9D8B030D-6E8A-4147-A177-3AD203B41FA5}">
                      <a16:colId xmlns:a16="http://schemas.microsoft.com/office/drawing/2014/main" val="10977157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3862190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Hassan Allam Properties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47640896"/>
                  </a:ext>
                </a:extLst>
              </a:tr>
            </a:tbl>
          </a:graphicData>
        </a:graphic>
      </p:graphicFrame>
      <p:sp>
        <p:nvSpPr>
          <p:cNvPr id="4" name="Text Placeholder 3">
            <a:extLst>
              <a:ext uri="{FF2B5EF4-FFF2-40B4-BE49-F238E27FC236}">
                <a16:creationId xmlns:a16="http://schemas.microsoft.com/office/drawing/2014/main" id="{2293812F-4630-4147-B63F-7AEC9F715A1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0697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4771-6084-4802-BB07-DF069E067EDA}"/>
              </a:ext>
            </a:extLst>
          </p:cNvPr>
          <p:cNvSpPr>
            <a:spLocks noGrp="1"/>
          </p:cNvSpPr>
          <p:nvPr>
            <p:ph type="title"/>
          </p:nvPr>
        </p:nvSpPr>
        <p:spPr/>
        <p:txBody>
          <a:bodyPr/>
          <a:lstStyle/>
          <a:p>
            <a:r>
              <a:rPr lang="en-US"/>
              <a:t>Facebook Key Metrics Table | Competitors - 4 of 6</a:t>
            </a:r>
          </a:p>
        </p:txBody>
      </p:sp>
      <p:graphicFrame>
        <p:nvGraphicFramePr>
          <p:cNvPr id="5" name="Table Placeholder 4">
            <a:extLst>
              <a:ext uri="{FF2B5EF4-FFF2-40B4-BE49-F238E27FC236}">
                <a16:creationId xmlns:a16="http://schemas.microsoft.com/office/drawing/2014/main" id="{CBA0DA2B-3714-4AA1-83D4-06F5691FBFAD}"/>
              </a:ext>
            </a:extLst>
          </p:cNvPr>
          <p:cNvGraphicFramePr>
            <a:graphicFrameLocks noGrp="1"/>
          </p:cNvGraphicFramePr>
          <p:nvPr>
            <p:ph type="tbl" sz="quarter" idx="13"/>
            <p:extLst>
              <p:ext uri="{D42A27DB-BD31-4B8C-83A1-F6EECF244321}">
                <p14:modId xmlns:p14="http://schemas.microsoft.com/office/powerpoint/2010/main" val="29485552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48081207"/>
                    </a:ext>
                  </a:extLst>
                </a:gridCol>
                <a:gridCol w="304495">
                  <a:extLst>
                    <a:ext uri="{9D8B030D-6E8A-4147-A177-3AD203B41FA5}">
                      <a16:colId xmlns:a16="http://schemas.microsoft.com/office/drawing/2014/main" val="2732209641"/>
                    </a:ext>
                  </a:extLst>
                </a:gridCol>
                <a:gridCol w="304495">
                  <a:extLst>
                    <a:ext uri="{9D8B030D-6E8A-4147-A177-3AD203B41FA5}">
                      <a16:colId xmlns:a16="http://schemas.microsoft.com/office/drawing/2014/main" val="4016988619"/>
                    </a:ext>
                  </a:extLst>
                </a:gridCol>
                <a:gridCol w="304495">
                  <a:extLst>
                    <a:ext uri="{9D8B030D-6E8A-4147-A177-3AD203B41FA5}">
                      <a16:colId xmlns:a16="http://schemas.microsoft.com/office/drawing/2014/main" val="2912070057"/>
                    </a:ext>
                  </a:extLst>
                </a:gridCol>
                <a:gridCol w="304495">
                  <a:extLst>
                    <a:ext uri="{9D8B030D-6E8A-4147-A177-3AD203B41FA5}">
                      <a16:colId xmlns:a16="http://schemas.microsoft.com/office/drawing/2014/main" val="1794492503"/>
                    </a:ext>
                  </a:extLst>
                </a:gridCol>
                <a:gridCol w="304495">
                  <a:extLst>
                    <a:ext uri="{9D8B030D-6E8A-4147-A177-3AD203B41FA5}">
                      <a16:colId xmlns:a16="http://schemas.microsoft.com/office/drawing/2014/main" val="2611275102"/>
                    </a:ext>
                  </a:extLst>
                </a:gridCol>
                <a:gridCol w="304495">
                  <a:extLst>
                    <a:ext uri="{9D8B030D-6E8A-4147-A177-3AD203B41FA5}">
                      <a16:colId xmlns:a16="http://schemas.microsoft.com/office/drawing/2014/main" val="3677793481"/>
                    </a:ext>
                  </a:extLst>
                </a:gridCol>
                <a:gridCol w="304495">
                  <a:extLst>
                    <a:ext uri="{9D8B030D-6E8A-4147-A177-3AD203B41FA5}">
                      <a16:colId xmlns:a16="http://schemas.microsoft.com/office/drawing/2014/main" val="1185077674"/>
                    </a:ext>
                  </a:extLst>
                </a:gridCol>
                <a:gridCol w="304495">
                  <a:extLst>
                    <a:ext uri="{9D8B030D-6E8A-4147-A177-3AD203B41FA5}">
                      <a16:colId xmlns:a16="http://schemas.microsoft.com/office/drawing/2014/main" val="2755340990"/>
                    </a:ext>
                  </a:extLst>
                </a:gridCol>
                <a:gridCol w="304495">
                  <a:extLst>
                    <a:ext uri="{9D8B030D-6E8A-4147-A177-3AD203B41FA5}">
                      <a16:colId xmlns:a16="http://schemas.microsoft.com/office/drawing/2014/main" val="166776357"/>
                    </a:ext>
                  </a:extLst>
                </a:gridCol>
                <a:gridCol w="304495">
                  <a:extLst>
                    <a:ext uri="{9D8B030D-6E8A-4147-A177-3AD203B41FA5}">
                      <a16:colId xmlns:a16="http://schemas.microsoft.com/office/drawing/2014/main" val="3343543069"/>
                    </a:ext>
                  </a:extLst>
                </a:gridCol>
                <a:gridCol w="304495">
                  <a:extLst>
                    <a:ext uri="{9D8B030D-6E8A-4147-A177-3AD203B41FA5}">
                      <a16:colId xmlns:a16="http://schemas.microsoft.com/office/drawing/2014/main" val="2081515617"/>
                    </a:ext>
                  </a:extLst>
                </a:gridCol>
                <a:gridCol w="304495">
                  <a:extLst>
                    <a:ext uri="{9D8B030D-6E8A-4147-A177-3AD203B41FA5}">
                      <a16:colId xmlns:a16="http://schemas.microsoft.com/office/drawing/2014/main" val="1288093014"/>
                    </a:ext>
                  </a:extLst>
                </a:gridCol>
                <a:gridCol w="304495">
                  <a:extLst>
                    <a:ext uri="{9D8B030D-6E8A-4147-A177-3AD203B41FA5}">
                      <a16:colId xmlns:a16="http://schemas.microsoft.com/office/drawing/2014/main" val="3139043793"/>
                    </a:ext>
                  </a:extLst>
                </a:gridCol>
                <a:gridCol w="304495">
                  <a:extLst>
                    <a:ext uri="{9D8B030D-6E8A-4147-A177-3AD203B41FA5}">
                      <a16:colId xmlns:a16="http://schemas.microsoft.com/office/drawing/2014/main" val="1201827361"/>
                    </a:ext>
                  </a:extLst>
                </a:gridCol>
                <a:gridCol w="304495">
                  <a:extLst>
                    <a:ext uri="{9D8B030D-6E8A-4147-A177-3AD203B41FA5}">
                      <a16:colId xmlns:a16="http://schemas.microsoft.com/office/drawing/2014/main" val="4103107040"/>
                    </a:ext>
                  </a:extLst>
                </a:gridCol>
                <a:gridCol w="304495">
                  <a:extLst>
                    <a:ext uri="{9D8B030D-6E8A-4147-A177-3AD203B41FA5}">
                      <a16:colId xmlns:a16="http://schemas.microsoft.com/office/drawing/2014/main" val="232951138"/>
                    </a:ext>
                  </a:extLst>
                </a:gridCol>
                <a:gridCol w="304495">
                  <a:extLst>
                    <a:ext uri="{9D8B030D-6E8A-4147-A177-3AD203B41FA5}">
                      <a16:colId xmlns:a16="http://schemas.microsoft.com/office/drawing/2014/main" val="211938830"/>
                    </a:ext>
                  </a:extLst>
                </a:gridCol>
                <a:gridCol w="304495">
                  <a:extLst>
                    <a:ext uri="{9D8B030D-6E8A-4147-A177-3AD203B41FA5}">
                      <a16:colId xmlns:a16="http://schemas.microsoft.com/office/drawing/2014/main" val="1044723002"/>
                    </a:ext>
                  </a:extLst>
                </a:gridCol>
                <a:gridCol w="304495">
                  <a:extLst>
                    <a:ext uri="{9D8B030D-6E8A-4147-A177-3AD203B41FA5}">
                      <a16:colId xmlns:a16="http://schemas.microsoft.com/office/drawing/2014/main" val="2220171881"/>
                    </a:ext>
                  </a:extLst>
                </a:gridCol>
                <a:gridCol w="304495">
                  <a:extLst>
                    <a:ext uri="{9D8B030D-6E8A-4147-A177-3AD203B41FA5}">
                      <a16:colId xmlns:a16="http://schemas.microsoft.com/office/drawing/2014/main" val="638016038"/>
                    </a:ext>
                  </a:extLst>
                </a:gridCol>
                <a:gridCol w="304495">
                  <a:extLst>
                    <a:ext uri="{9D8B030D-6E8A-4147-A177-3AD203B41FA5}">
                      <a16:colId xmlns:a16="http://schemas.microsoft.com/office/drawing/2014/main" val="4092341522"/>
                    </a:ext>
                  </a:extLst>
                </a:gridCol>
                <a:gridCol w="304495">
                  <a:extLst>
                    <a:ext uri="{9D8B030D-6E8A-4147-A177-3AD203B41FA5}">
                      <a16:colId xmlns:a16="http://schemas.microsoft.com/office/drawing/2014/main" val="2485319943"/>
                    </a:ext>
                  </a:extLst>
                </a:gridCol>
                <a:gridCol w="304495">
                  <a:extLst>
                    <a:ext uri="{9D8B030D-6E8A-4147-A177-3AD203B41FA5}">
                      <a16:colId xmlns:a16="http://schemas.microsoft.com/office/drawing/2014/main" val="4044578462"/>
                    </a:ext>
                  </a:extLst>
                </a:gridCol>
                <a:gridCol w="304495">
                  <a:extLst>
                    <a:ext uri="{9D8B030D-6E8A-4147-A177-3AD203B41FA5}">
                      <a16:colId xmlns:a16="http://schemas.microsoft.com/office/drawing/2014/main" val="292502990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9739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Taj City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8218954"/>
                  </a:ext>
                </a:extLst>
              </a:tr>
            </a:tbl>
          </a:graphicData>
        </a:graphic>
      </p:graphicFrame>
      <p:sp>
        <p:nvSpPr>
          <p:cNvPr id="4" name="Text Placeholder 3">
            <a:extLst>
              <a:ext uri="{FF2B5EF4-FFF2-40B4-BE49-F238E27FC236}">
                <a16:creationId xmlns:a16="http://schemas.microsoft.com/office/drawing/2014/main" id="{115ECF43-5B2A-404E-B07A-CD6078B242E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377790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E0D3-835E-43A9-8406-1E28DC18DF74}"/>
              </a:ext>
            </a:extLst>
          </p:cNvPr>
          <p:cNvSpPr>
            <a:spLocks noGrp="1"/>
          </p:cNvSpPr>
          <p:nvPr>
            <p:ph type="title"/>
          </p:nvPr>
        </p:nvSpPr>
        <p:spPr/>
        <p:txBody>
          <a:bodyPr/>
          <a:lstStyle/>
          <a:p>
            <a:r>
              <a:rPr lang="en-US"/>
              <a:t>Facebook Key Metrics Table | Competitors - 5 of 6</a:t>
            </a:r>
          </a:p>
        </p:txBody>
      </p:sp>
      <p:graphicFrame>
        <p:nvGraphicFramePr>
          <p:cNvPr id="5" name="Table Placeholder 4">
            <a:extLst>
              <a:ext uri="{FF2B5EF4-FFF2-40B4-BE49-F238E27FC236}">
                <a16:creationId xmlns:a16="http://schemas.microsoft.com/office/drawing/2014/main" id="{8AD6A8DA-DC8E-47AE-AD55-D7ECE631F485}"/>
              </a:ext>
            </a:extLst>
          </p:cNvPr>
          <p:cNvGraphicFramePr>
            <a:graphicFrameLocks noGrp="1"/>
          </p:cNvGraphicFramePr>
          <p:nvPr>
            <p:ph type="tbl" sz="quarter" idx="13"/>
            <p:extLst>
              <p:ext uri="{D42A27DB-BD31-4B8C-83A1-F6EECF244321}">
                <p14:modId xmlns:p14="http://schemas.microsoft.com/office/powerpoint/2010/main" val="39623469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007975256"/>
                    </a:ext>
                  </a:extLst>
                </a:gridCol>
                <a:gridCol w="304495">
                  <a:extLst>
                    <a:ext uri="{9D8B030D-6E8A-4147-A177-3AD203B41FA5}">
                      <a16:colId xmlns:a16="http://schemas.microsoft.com/office/drawing/2014/main" val="1994492494"/>
                    </a:ext>
                  </a:extLst>
                </a:gridCol>
                <a:gridCol w="304495">
                  <a:extLst>
                    <a:ext uri="{9D8B030D-6E8A-4147-A177-3AD203B41FA5}">
                      <a16:colId xmlns:a16="http://schemas.microsoft.com/office/drawing/2014/main" val="3313797493"/>
                    </a:ext>
                  </a:extLst>
                </a:gridCol>
                <a:gridCol w="304495">
                  <a:extLst>
                    <a:ext uri="{9D8B030D-6E8A-4147-A177-3AD203B41FA5}">
                      <a16:colId xmlns:a16="http://schemas.microsoft.com/office/drawing/2014/main" val="1633310575"/>
                    </a:ext>
                  </a:extLst>
                </a:gridCol>
                <a:gridCol w="304495">
                  <a:extLst>
                    <a:ext uri="{9D8B030D-6E8A-4147-A177-3AD203B41FA5}">
                      <a16:colId xmlns:a16="http://schemas.microsoft.com/office/drawing/2014/main" val="1598346441"/>
                    </a:ext>
                  </a:extLst>
                </a:gridCol>
                <a:gridCol w="304495">
                  <a:extLst>
                    <a:ext uri="{9D8B030D-6E8A-4147-A177-3AD203B41FA5}">
                      <a16:colId xmlns:a16="http://schemas.microsoft.com/office/drawing/2014/main" val="478093324"/>
                    </a:ext>
                  </a:extLst>
                </a:gridCol>
                <a:gridCol w="304495">
                  <a:extLst>
                    <a:ext uri="{9D8B030D-6E8A-4147-A177-3AD203B41FA5}">
                      <a16:colId xmlns:a16="http://schemas.microsoft.com/office/drawing/2014/main" val="1917632858"/>
                    </a:ext>
                  </a:extLst>
                </a:gridCol>
                <a:gridCol w="304495">
                  <a:extLst>
                    <a:ext uri="{9D8B030D-6E8A-4147-A177-3AD203B41FA5}">
                      <a16:colId xmlns:a16="http://schemas.microsoft.com/office/drawing/2014/main" val="600631343"/>
                    </a:ext>
                  </a:extLst>
                </a:gridCol>
                <a:gridCol w="304495">
                  <a:extLst>
                    <a:ext uri="{9D8B030D-6E8A-4147-A177-3AD203B41FA5}">
                      <a16:colId xmlns:a16="http://schemas.microsoft.com/office/drawing/2014/main" val="2230047161"/>
                    </a:ext>
                  </a:extLst>
                </a:gridCol>
                <a:gridCol w="304495">
                  <a:extLst>
                    <a:ext uri="{9D8B030D-6E8A-4147-A177-3AD203B41FA5}">
                      <a16:colId xmlns:a16="http://schemas.microsoft.com/office/drawing/2014/main" val="2801080576"/>
                    </a:ext>
                  </a:extLst>
                </a:gridCol>
                <a:gridCol w="304495">
                  <a:extLst>
                    <a:ext uri="{9D8B030D-6E8A-4147-A177-3AD203B41FA5}">
                      <a16:colId xmlns:a16="http://schemas.microsoft.com/office/drawing/2014/main" val="1257179004"/>
                    </a:ext>
                  </a:extLst>
                </a:gridCol>
                <a:gridCol w="304495">
                  <a:extLst>
                    <a:ext uri="{9D8B030D-6E8A-4147-A177-3AD203B41FA5}">
                      <a16:colId xmlns:a16="http://schemas.microsoft.com/office/drawing/2014/main" val="3567935391"/>
                    </a:ext>
                  </a:extLst>
                </a:gridCol>
                <a:gridCol w="304495">
                  <a:extLst>
                    <a:ext uri="{9D8B030D-6E8A-4147-A177-3AD203B41FA5}">
                      <a16:colId xmlns:a16="http://schemas.microsoft.com/office/drawing/2014/main" val="3871993144"/>
                    </a:ext>
                  </a:extLst>
                </a:gridCol>
                <a:gridCol w="304495">
                  <a:extLst>
                    <a:ext uri="{9D8B030D-6E8A-4147-A177-3AD203B41FA5}">
                      <a16:colId xmlns:a16="http://schemas.microsoft.com/office/drawing/2014/main" val="1422270664"/>
                    </a:ext>
                  </a:extLst>
                </a:gridCol>
                <a:gridCol w="304495">
                  <a:extLst>
                    <a:ext uri="{9D8B030D-6E8A-4147-A177-3AD203B41FA5}">
                      <a16:colId xmlns:a16="http://schemas.microsoft.com/office/drawing/2014/main" val="1329069080"/>
                    </a:ext>
                  </a:extLst>
                </a:gridCol>
                <a:gridCol w="304495">
                  <a:extLst>
                    <a:ext uri="{9D8B030D-6E8A-4147-A177-3AD203B41FA5}">
                      <a16:colId xmlns:a16="http://schemas.microsoft.com/office/drawing/2014/main" val="2009450767"/>
                    </a:ext>
                  </a:extLst>
                </a:gridCol>
                <a:gridCol w="304495">
                  <a:extLst>
                    <a:ext uri="{9D8B030D-6E8A-4147-A177-3AD203B41FA5}">
                      <a16:colId xmlns:a16="http://schemas.microsoft.com/office/drawing/2014/main" val="3990863841"/>
                    </a:ext>
                  </a:extLst>
                </a:gridCol>
                <a:gridCol w="304495">
                  <a:extLst>
                    <a:ext uri="{9D8B030D-6E8A-4147-A177-3AD203B41FA5}">
                      <a16:colId xmlns:a16="http://schemas.microsoft.com/office/drawing/2014/main" val="1087674359"/>
                    </a:ext>
                  </a:extLst>
                </a:gridCol>
                <a:gridCol w="304495">
                  <a:extLst>
                    <a:ext uri="{9D8B030D-6E8A-4147-A177-3AD203B41FA5}">
                      <a16:colId xmlns:a16="http://schemas.microsoft.com/office/drawing/2014/main" val="2578180313"/>
                    </a:ext>
                  </a:extLst>
                </a:gridCol>
                <a:gridCol w="304495">
                  <a:extLst>
                    <a:ext uri="{9D8B030D-6E8A-4147-A177-3AD203B41FA5}">
                      <a16:colId xmlns:a16="http://schemas.microsoft.com/office/drawing/2014/main" val="3715065683"/>
                    </a:ext>
                  </a:extLst>
                </a:gridCol>
                <a:gridCol w="304495">
                  <a:extLst>
                    <a:ext uri="{9D8B030D-6E8A-4147-A177-3AD203B41FA5}">
                      <a16:colId xmlns:a16="http://schemas.microsoft.com/office/drawing/2014/main" val="1999036288"/>
                    </a:ext>
                  </a:extLst>
                </a:gridCol>
                <a:gridCol w="304495">
                  <a:extLst>
                    <a:ext uri="{9D8B030D-6E8A-4147-A177-3AD203B41FA5}">
                      <a16:colId xmlns:a16="http://schemas.microsoft.com/office/drawing/2014/main" val="4247899103"/>
                    </a:ext>
                  </a:extLst>
                </a:gridCol>
                <a:gridCol w="304495">
                  <a:extLst>
                    <a:ext uri="{9D8B030D-6E8A-4147-A177-3AD203B41FA5}">
                      <a16:colId xmlns:a16="http://schemas.microsoft.com/office/drawing/2014/main" val="520225548"/>
                    </a:ext>
                  </a:extLst>
                </a:gridCol>
                <a:gridCol w="304495">
                  <a:extLst>
                    <a:ext uri="{9D8B030D-6E8A-4147-A177-3AD203B41FA5}">
                      <a16:colId xmlns:a16="http://schemas.microsoft.com/office/drawing/2014/main" val="510850852"/>
                    </a:ext>
                  </a:extLst>
                </a:gridCol>
                <a:gridCol w="304495">
                  <a:extLst>
                    <a:ext uri="{9D8B030D-6E8A-4147-A177-3AD203B41FA5}">
                      <a16:colId xmlns:a16="http://schemas.microsoft.com/office/drawing/2014/main" val="157481113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0715695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Tatweer 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36942800"/>
                  </a:ext>
                </a:extLst>
              </a:tr>
            </a:tbl>
          </a:graphicData>
        </a:graphic>
      </p:graphicFrame>
      <p:sp>
        <p:nvSpPr>
          <p:cNvPr id="4" name="Text Placeholder 3">
            <a:extLst>
              <a:ext uri="{FF2B5EF4-FFF2-40B4-BE49-F238E27FC236}">
                <a16:creationId xmlns:a16="http://schemas.microsoft.com/office/drawing/2014/main" id="{66867251-0D69-42D9-AAE8-C3C46C329F7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67197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D8487-5B58-4139-9BC9-E2E761F6023E}"/>
              </a:ext>
            </a:extLst>
          </p:cNvPr>
          <p:cNvSpPr>
            <a:spLocks noGrp="1"/>
          </p:cNvSpPr>
          <p:nvPr>
            <p:ph type="title"/>
          </p:nvPr>
        </p:nvSpPr>
        <p:spPr/>
        <p:txBody>
          <a:bodyPr/>
          <a:lstStyle/>
          <a:p>
            <a:r>
              <a:rPr lang="en-US"/>
              <a:t>Facebook Key Metrics Table | Competitors - 6 of 6</a:t>
            </a:r>
          </a:p>
        </p:txBody>
      </p:sp>
      <p:graphicFrame>
        <p:nvGraphicFramePr>
          <p:cNvPr id="5" name="Table Placeholder 4">
            <a:extLst>
              <a:ext uri="{FF2B5EF4-FFF2-40B4-BE49-F238E27FC236}">
                <a16:creationId xmlns:a16="http://schemas.microsoft.com/office/drawing/2014/main" id="{2AC5A54A-49CF-4150-B3B4-1BCB26AC7F9F}"/>
              </a:ext>
            </a:extLst>
          </p:cNvPr>
          <p:cNvGraphicFramePr>
            <a:graphicFrameLocks noGrp="1"/>
          </p:cNvGraphicFramePr>
          <p:nvPr>
            <p:ph type="tbl" sz="quarter" idx="13"/>
            <p:extLst>
              <p:ext uri="{D42A27DB-BD31-4B8C-83A1-F6EECF244321}">
                <p14:modId xmlns:p14="http://schemas.microsoft.com/office/powerpoint/2010/main" val="9320547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841976090"/>
                    </a:ext>
                  </a:extLst>
                </a:gridCol>
                <a:gridCol w="304495">
                  <a:extLst>
                    <a:ext uri="{9D8B030D-6E8A-4147-A177-3AD203B41FA5}">
                      <a16:colId xmlns:a16="http://schemas.microsoft.com/office/drawing/2014/main" val="3282705498"/>
                    </a:ext>
                  </a:extLst>
                </a:gridCol>
                <a:gridCol w="304495">
                  <a:extLst>
                    <a:ext uri="{9D8B030D-6E8A-4147-A177-3AD203B41FA5}">
                      <a16:colId xmlns:a16="http://schemas.microsoft.com/office/drawing/2014/main" val="1721757052"/>
                    </a:ext>
                  </a:extLst>
                </a:gridCol>
                <a:gridCol w="304495">
                  <a:extLst>
                    <a:ext uri="{9D8B030D-6E8A-4147-A177-3AD203B41FA5}">
                      <a16:colId xmlns:a16="http://schemas.microsoft.com/office/drawing/2014/main" val="39657809"/>
                    </a:ext>
                  </a:extLst>
                </a:gridCol>
                <a:gridCol w="304495">
                  <a:extLst>
                    <a:ext uri="{9D8B030D-6E8A-4147-A177-3AD203B41FA5}">
                      <a16:colId xmlns:a16="http://schemas.microsoft.com/office/drawing/2014/main" val="3574320808"/>
                    </a:ext>
                  </a:extLst>
                </a:gridCol>
                <a:gridCol w="304495">
                  <a:extLst>
                    <a:ext uri="{9D8B030D-6E8A-4147-A177-3AD203B41FA5}">
                      <a16:colId xmlns:a16="http://schemas.microsoft.com/office/drawing/2014/main" val="1404100623"/>
                    </a:ext>
                  </a:extLst>
                </a:gridCol>
                <a:gridCol w="304495">
                  <a:extLst>
                    <a:ext uri="{9D8B030D-6E8A-4147-A177-3AD203B41FA5}">
                      <a16:colId xmlns:a16="http://schemas.microsoft.com/office/drawing/2014/main" val="684763313"/>
                    </a:ext>
                  </a:extLst>
                </a:gridCol>
                <a:gridCol w="304495">
                  <a:extLst>
                    <a:ext uri="{9D8B030D-6E8A-4147-A177-3AD203B41FA5}">
                      <a16:colId xmlns:a16="http://schemas.microsoft.com/office/drawing/2014/main" val="1260381524"/>
                    </a:ext>
                  </a:extLst>
                </a:gridCol>
                <a:gridCol w="304495">
                  <a:extLst>
                    <a:ext uri="{9D8B030D-6E8A-4147-A177-3AD203B41FA5}">
                      <a16:colId xmlns:a16="http://schemas.microsoft.com/office/drawing/2014/main" val="4253471810"/>
                    </a:ext>
                  </a:extLst>
                </a:gridCol>
                <a:gridCol w="304495">
                  <a:extLst>
                    <a:ext uri="{9D8B030D-6E8A-4147-A177-3AD203B41FA5}">
                      <a16:colId xmlns:a16="http://schemas.microsoft.com/office/drawing/2014/main" val="2959066489"/>
                    </a:ext>
                  </a:extLst>
                </a:gridCol>
                <a:gridCol w="304495">
                  <a:extLst>
                    <a:ext uri="{9D8B030D-6E8A-4147-A177-3AD203B41FA5}">
                      <a16:colId xmlns:a16="http://schemas.microsoft.com/office/drawing/2014/main" val="1326364926"/>
                    </a:ext>
                  </a:extLst>
                </a:gridCol>
                <a:gridCol w="304495">
                  <a:extLst>
                    <a:ext uri="{9D8B030D-6E8A-4147-A177-3AD203B41FA5}">
                      <a16:colId xmlns:a16="http://schemas.microsoft.com/office/drawing/2014/main" val="2686805669"/>
                    </a:ext>
                  </a:extLst>
                </a:gridCol>
                <a:gridCol w="304495">
                  <a:extLst>
                    <a:ext uri="{9D8B030D-6E8A-4147-A177-3AD203B41FA5}">
                      <a16:colId xmlns:a16="http://schemas.microsoft.com/office/drawing/2014/main" val="53931616"/>
                    </a:ext>
                  </a:extLst>
                </a:gridCol>
                <a:gridCol w="304495">
                  <a:extLst>
                    <a:ext uri="{9D8B030D-6E8A-4147-A177-3AD203B41FA5}">
                      <a16:colId xmlns:a16="http://schemas.microsoft.com/office/drawing/2014/main" val="3877193254"/>
                    </a:ext>
                  </a:extLst>
                </a:gridCol>
                <a:gridCol w="304495">
                  <a:extLst>
                    <a:ext uri="{9D8B030D-6E8A-4147-A177-3AD203B41FA5}">
                      <a16:colId xmlns:a16="http://schemas.microsoft.com/office/drawing/2014/main" val="3580034940"/>
                    </a:ext>
                  </a:extLst>
                </a:gridCol>
                <a:gridCol w="304495">
                  <a:extLst>
                    <a:ext uri="{9D8B030D-6E8A-4147-A177-3AD203B41FA5}">
                      <a16:colId xmlns:a16="http://schemas.microsoft.com/office/drawing/2014/main" val="3501852243"/>
                    </a:ext>
                  </a:extLst>
                </a:gridCol>
                <a:gridCol w="304495">
                  <a:extLst>
                    <a:ext uri="{9D8B030D-6E8A-4147-A177-3AD203B41FA5}">
                      <a16:colId xmlns:a16="http://schemas.microsoft.com/office/drawing/2014/main" val="1463085154"/>
                    </a:ext>
                  </a:extLst>
                </a:gridCol>
                <a:gridCol w="304495">
                  <a:extLst>
                    <a:ext uri="{9D8B030D-6E8A-4147-A177-3AD203B41FA5}">
                      <a16:colId xmlns:a16="http://schemas.microsoft.com/office/drawing/2014/main" val="1169070543"/>
                    </a:ext>
                  </a:extLst>
                </a:gridCol>
                <a:gridCol w="304495">
                  <a:extLst>
                    <a:ext uri="{9D8B030D-6E8A-4147-A177-3AD203B41FA5}">
                      <a16:colId xmlns:a16="http://schemas.microsoft.com/office/drawing/2014/main" val="715514033"/>
                    </a:ext>
                  </a:extLst>
                </a:gridCol>
                <a:gridCol w="304495">
                  <a:extLst>
                    <a:ext uri="{9D8B030D-6E8A-4147-A177-3AD203B41FA5}">
                      <a16:colId xmlns:a16="http://schemas.microsoft.com/office/drawing/2014/main" val="3076128193"/>
                    </a:ext>
                  </a:extLst>
                </a:gridCol>
                <a:gridCol w="304495">
                  <a:extLst>
                    <a:ext uri="{9D8B030D-6E8A-4147-A177-3AD203B41FA5}">
                      <a16:colId xmlns:a16="http://schemas.microsoft.com/office/drawing/2014/main" val="2231927221"/>
                    </a:ext>
                  </a:extLst>
                </a:gridCol>
                <a:gridCol w="304495">
                  <a:extLst>
                    <a:ext uri="{9D8B030D-6E8A-4147-A177-3AD203B41FA5}">
                      <a16:colId xmlns:a16="http://schemas.microsoft.com/office/drawing/2014/main" val="2736514290"/>
                    </a:ext>
                  </a:extLst>
                </a:gridCol>
                <a:gridCol w="304495">
                  <a:extLst>
                    <a:ext uri="{9D8B030D-6E8A-4147-A177-3AD203B41FA5}">
                      <a16:colId xmlns:a16="http://schemas.microsoft.com/office/drawing/2014/main" val="3447876502"/>
                    </a:ext>
                  </a:extLst>
                </a:gridCol>
                <a:gridCol w="304495">
                  <a:extLst>
                    <a:ext uri="{9D8B030D-6E8A-4147-A177-3AD203B41FA5}">
                      <a16:colId xmlns:a16="http://schemas.microsoft.com/office/drawing/2014/main" val="2156136901"/>
                    </a:ext>
                  </a:extLst>
                </a:gridCol>
                <a:gridCol w="304495">
                  <a:extLst>
                    <a:ext uri="{9D8B030D-6E8A-4147-A177-3AD203B41FA5}">
                      <a16:colId xmlns:a16="http://schemas.microsoft.com/office/drawing/2014/main" val="114220446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8306757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Hyde Park 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83231444"/>
                  </a:ext>
                </a:extLst>
              </a:tr>
            </a:tbl>
          </a:graphicData>
        </a:graphic>
      </p:graphicFrame>
      <p:sp>
        <p:nvSpPr>
          <p:cNvPr id="4" name="Text Placeholder 3">
            <a:extLst>
              <a:ext uri="{FF2B5EF4-FFF2-40B4-BE49-F238E27FC236}">
                <a16:creationId xmlns:a16="http://schemas.microsoft.com/office/drawing/2014/main" id="{4AC3FB84-715B-4CFD-B778-E458487130B4}"/>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44265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2B50-8C8E-4EA1-BD43-DA9E84F3F8D6}"/>
              </a:ext>
            </a:extLst>
          </p:cNvPr>
          <p:cNvSpPr>
            <a:spLocks noGrp="1"/>
          </p:cNvSpPr>
          <p:nvPr>
            <p:ph type="title"/>
          </p:nvPr>
        </p:nvSpPr>
        <p:spPr/>
        <p:txBody>
          <a:bodyPr/>
          <a:lstStyle/>
          <a:p>
            <a:r>
              <a:rPr lang="en-US"/>
              <a:t>Facebook Total Interactions | Competitors</a:t>
            </a:r>
          </a:p>
        </p:txBody>
      </p:sp>
      <p:graphicFrame>
        <p:nvGraphicFramePr>
          <p:cNvPr id="6" name="Chart Placeholder 5">
            <a:extLst>
              <a:ext uri="{FF2B5EF4-FFF2-40B4-BE49-F238E27FC236}">
                <a16:creationId xmlns:a16="http://schemas.microsoft.com/office/drawing/2014/main" id="{F15C5990-20CD-4DC0-93B0-4E83A0874534}"/>
              </a:ext>
            </a:extLst>
          </p:cNvPr>
          <p:cNvGraphicFramePr>
            <a:graphicFrameLocks noGrp="1"/>
          </p:cNvGraphicFramePr>
          <p:nvPr>
            <p:ph type="chart" sz="quarter" idx="13"/>
            <p:extLst>
              <p:ext uri="{D42A27DB-BD31-4B8C-83A1-F6EECF244321}">
                <p14:modId xmlns:p14="http://schemas.microsoft.com/office/powerpoint/2010/main" val="4166469550"/>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A2192-E87A-4843-9A75-662799ED29B5}"/>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CE52BD74-BAEA-4DAA-BDBD-9C4CF6D28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061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3F4AE-7765-4874-9F89-15661F785CCA}"/>
              </a:ext>
            </a:extLst>
          </p:cNvPr>
          <p:cNvSpPr>
            <a:spLocks noGrp="1"/>
          </p:cNvSpPr>
          <p:nvPr>
            <p:ph type="title"/>
          </p:nvPr>
        </p:nvSpPr>
        <p:spPr/>
        <p:txBody>
          <a:bodyPr/>
          <a:lstStyle/>
          <a:p>
            <a:r>
              <a:rPr lang="en-US"/>
              <a:t>Facebook Sponsored Posts Distribution | Competitors</a:t>
            </a:r>
          </a:p>
        </p:txBody>
      </p:sp>
      <p:graphicFrame>
        <p:nvGraphicFramePr>
          <p:cNvPr id="6" name="Chart Placeholder 5">
            <a:extLst>
              <a:ext uri="{FF2B5EF4-FFF2-40B4-BE49-F238E27FC236}">
                <a16:creationId xmlns:a16="http://schemas.microsoft.com/office/drawing/2014/main" id="{64E528FA-1684-4079-B5A5-C447C03C4990}"/>
              </a:ext>
            </a:extLst>
          </p:cNvPr>
          <p:cNvGraphicFramePr>
            <a:graphicFrameLocks noGrp="1"/>
          </p:cNvGraphicFramePr>
          <p:nvPr>
            <p:ph type="chart" sz="quarter" idx="13"/>
            <p:extLst>
              <p:ext uri="{D42A27DB-BD31-4B8C-83A1-F6EECF244321}">
                <p14:modId xmlns:p14="http://schemas.microsoft.com/office/powerpoint/2010/main" val="137327482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560B5D-970F-4292-B3D0-CB7F048FB0E8}"/>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389465C2-9FF1-45AD-9B97-193864001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51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E5C1-65C8-48D9-AD1A-14816C42D318}"/>
              </a:ext>
            </a:extLst>
          </p:cNvPr>
          <p:cNvSpPr>
            <a:spLocks noGrp="1"/>
          </p:cNvSpPr>
          <p:nvPr>
            <p:ph type="title"/>
          </p:nvPr>
        </p:nvSpPr>
        <p:spPr/>
        <p:txBody>
          <a:bodyPr/>
          <a:lstStyle/>
          <a:p>
            <a:r>
              <a:rPr lang="en-US"/>
              <a:t>Facebook Interactions Per Post By Post Type | Competitors</a:t>
            </a:r>
          </a:p>
        </p:txBody>
      </p:sp>
      <p:graphicFrame>
        <p:nvGraphicFramePr>
          <p:cNvPr id="6" name="Chart Placeholder 5">
            <a:extLst>
              <a:ext uri="{FF2B5EF4-FFF2-40B4-BE49-F238E27FC236}">
                <a16:creationId xmlns:a16="http://schemas.microsoft.com/office/drawing/2014/main" id="{B4A05EC5-D9B9-404A-8DA5-DD44EC7F21E5}"/>
              </a:ext>
            </a:extLst>
          </p:cNvPr>
          <p:cNvGraphicFramePr>
            <a:graphicFrameLocks noGrp="1"/>
          </p:cNvGraphicFramePr>
          <p:nvPr>
            <p:ph type="chart" sz="quarter" idx="13"/>
            <p:extLst>
              <p:ext uri="{D42A27DB-BD31-4B8C-83A1-F6EECF244321}">
                <p14:modId xmlns:p14="http://schemas.microsoft.com/office/powerpoint/2010/main" val="3128091394"/>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1BC8A-B165-42CF-B228-F0ED54A55F7D}"/>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CF991A9F-FAE4-49CE-82CF-F6233CE1B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023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9DCA4-8572-40B3-8FCF-3A4244289DCA}"/>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B9FFA4FE-95A0-4E26-949A-9E47663DD52A}"/>
              </a:ext>
            </a:extLst>
          </p:cNvPr>
          <p:cNvGraphicFramePr>
            <a:graphicFrameLocks noGrp="1"/>
          </p:cNvGraphicFramePr>
          <p:nvPr>
            <p:ph type="chart" sz="quarter" idx="13"/>
            <p:extLst>
              <p:ext uri="{D42A27DB-BD31-4B8C-83A1-F6EECF244321}">
                <p14:modId xmlns:p14="http://schemas.microsoft.com/office/powerpoint/2010/main" val="136731147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44A298-75DC-4D77-9994-6CA24AC6224A}"/>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5F7834A5-7898-481E-B9AA-10A1A2953A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746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07595-7EE1-4870-B770-06018D1A2BD0}"/>
              </a:ext>
            </a:extLst>
          </p:cNvPr>
          <p:cNvSpPr>
            <a:spLocks noGrp="1"/>
          </p:cNvSpPr>
          <p:nvPr>
            <p:ph type="title"/>
          </p:nvPr>
        </p:nvSpPr>
        <p:spPr/>
        <p:txBody>
          <a:bodyPr/>
          <a:lstStyle/>
          <a:p>
            <a:r>
              <a:rPr lang="en-US"/>
              <a:t>Facebook Fans Change | Competitors</a:t>
            </a:r>
          </a:p>
        </p:txBody>
      </p:sp>
      <p:graphicFrame>
        <p:nvGraphicFramePr>
          <p:cNvPr id="6" name="Chart Placeholder 5">
            <a:extLst>
              <a:ext uri="{FF2B5EF4-FFF2-40B4-BE49-F238E27FC236}">
                <a16:creationId xmlns:a16="http://schemas.microsoft.com/office/drawing/2014/main" id="{FDAA6557-4DFD-4ABD-A2D9-7551CE0A6B9C}"/>
              </a:ext>
            </a:extLst>
          </p:cNvPr>
          <p:cNvGraphicFramePr>
            <a:graphicFrameLocks noGrp="1"/>
          </p:cNvGraphicFramePr>
          <p:nvPr>
            <p:ph type="chart" sz="quarter" idx="13"/>
            <p:extLst>
              <p:ext uri="{D42A27DB-BD31-4B8C-83A1-F6EECF244321}">
                <p14:modId xmlns:p14="http://schemas.microsoft.com/office/powerpoint/2010/main" val="4154189206"/>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7CAED4-4D25-4B11-BD30-8E7F6535B653}"/>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EAFFC67A-6C11-4C30-BC0C-85FC0BB91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348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2797-3EB1-4362-B3D9-F818B7D4D7F2}"/>
              </a:ext>
            </a:extLst>
          </p:cNvPr>
          <p:cNvSpPr>
            <a:spLocks noGrp="1"/>
          </p:cNvSpPr>
          <p:nvPr>
            <p:ph type="title"/>
          </p:nvPr>
        </p:nvSpPr>
        <p:spPr/>
        <p:txBody>
          <a:bodyPr/>
          <a:lstStyle/>
          <a:p>
            <a:r>
              <a:rPr lang="en-US"/>
              <a:t>Facebook Reach | Competitors</a:t>
            </a:r>
          </a:p>
        </p:txBody>
      </p:sp>
      <p:graphicFrame>
        <p:nvGraphicFramePr>
          <p:cNvPr id="6" name="Chart Placeholder 5">
            <a:extLst>
              <a:ext uri="{FF2B5EF4-FFF2-40B4-BE49-F238E27FC236}">
                <a16:creationId xmlns:a16="http://schemas.microsoft.com/office/drawing/2014/main" id="{4F6A41BD-664C-40C7-B124-C9197158B4A1}"/>
              </a:ext>
            </a:extLst>
          </p:cNvPr>
          <p:cNvGraphicFramePr>
            <a:graphicFrameLocks noGrp="1"/>
          </p:cNvGraphicFramePr>
          <p:nvPr>
            <p:ph type="chart" sz="quarter" idx="13"/>
            <p:extLst>
              <p:ext uri="{D42A27DB-BD31-4B8C-83A1-F6EECF244321}">
                <p14:modId xmlns:p14="http://schemas.microsoft.com/office/powerpoint/2010/main" val="3722194165"/>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CEE47-CAD8-49A4-B035-EAE884B81F4C}"/>
              </a:ext>
            </a:extLst>
          </p:cNvPr>
          <p:cNvSpPr>
            <a:spLocks noGrp="1"/>
          </p:cNvSpPr>
          <p:nvPr>
            <p:ph type="body" sz="quarter" idx="14"/>
          </p:nvPr>
        </p:nvSpPr>
        <p:spPr/>
        <p:txBody>
          <a:bodyPr/>
          <a:lstStyle/>
          <a:p>
            <a:r>
              <a:rPr lang="en-US"/>
              <a:t>01/01/2018 - 09/30/2018</a:t>
            </a:r>
          </a:p>
        </p:txBody>
      </p:sp>
      <p:sp>
        <p:nvSpPr>
          <p:cNvPr id="5" name="Footer Placeholder 4">
            <a:extLst>
              <a:ext uri="{FF2B5EF4-FFF2-40B4-BE49-F238E27FC236}">
                <a16:creationId xmlns:a16="http://schemas.microsoft.com/office/drawing/2014/main" id="{898A58EE-2EBB-4FF2-A3B6-4A1924FD7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65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E1816-832C-4F9D-BA13-BDC0131AEBD5}"/>
              </a:ext>
            </a:extLst>
          </p:cNvPr>
          <p:cNvSpPr>
            <a:spLocks noGrp="1"/>
          </p:cNvSpPr>
          <p:nvPr>
            <p:ph type="title"/>
          </p:nvPr>
        </p:nvSpPr>
        <p:spPr/>
        <p:txBody>
          <a:bodyPr/>
          <a:lstStyle/>
          <a:p>
            <a:r>
              <a:rPr lang="en-US"/>
              <a:t>Facebook Total Interactions | Competitors</a:t>
            </a:r>
          </a:p>
        </p:txBody>
      </p:sp>
      <p:graphicFrame>
        <p:nvGraphicFramePr>
          <p:cNvPr id="6" name="Chart Placeholder 5">
            <a:extLst>
              <a:ext uri="{FF2B5EF4-FFF2-40B4-BE49-F238E27FC236}">
                <a16:creationId xmlns:a16="http://schemas.microsoft.com/office/drawing/2014/main" id="{70DFB48A-62A5-4122-9D01-39186FA2315A}"/>
              </a:ext>
            </a:extLst>
          </p:cNvPr>
          <p:cNvGraphicFramePr>
            <a:graphicFrameLocks noGrp="1"/>
          </p:cNvGraphicFramePr>
          <p:nvPr>
            <p:ph type="chart" sz="quarter" idx="13"/>
            <p:extLst>
              <p:ext uri="{D42A27DB-BD31-4B8C-83A1-F6EECF244321}">
                <p14:modId xmlns:p14="http://schemas.microsoft.com/office/powerpoint/2010/main" val="2583943007"/>
              </p:ext>
            </p:extLst>
          </p:nvPr>
        </p:nvGraphicFramePr>
        <p:xfrm>
          <a:off x="457200" y="1298575"/>
          <a:ext cx="8229600" cy="26749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B97462-FE43-4B9E-B8AA-27BDEEFF1B13}"/>
              </a:ext>
            </a:extLst>
          </p:cNvPr>
          <p:cNvSpPr>
            <a:spLocks noGrp="1"/>
          </p:cNvSpPr>
          <p:nvPr>
            <p:ph type="body" sz="quarter" idx="14"/>
          </p:nvPr>
        </p:nvSpPr>
        <p:spPr/>
        <p:txBody>
          <a:bodyPr/>
          <a:lstStyle/>
          <a:p>
            <a:r>
              <a:rPr lang="en-US"/>
              <a:t>01/01/2018 - 09/01/2018</a:t>
            </a:r>
          </a:p>
        </p:txBody>
      </p:sp>
      <p:sp>
        <p:nvSpPr>
          <p:cNvPr id="5" name="Footer Placeholder 4">
            <a:extLst>
              <a:ext uri="{FF2B5EF4-FFF2-40B4-BE49-F238E27FC236}">
                <a16:creationId xmlns:a16="http://schemas.microsoft.com/office/drawing/2014/main" id="{22A882EE-6A78-4216-9A0E-8C15990E9D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576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136D8-B466-4860-A188-99FD23F2362F}"/>
              </a:ext>
            </a:extLst>
          </p:cNvPr>
          <p:cNvSpPr>
            <a:spLocks noGrp="1"/>
          </p:cNvSpPr>
          <p:nvPr>
            <p:ph type="title"/>
          </p:nvPr>
        </p:nvSpPr>
        <p:spPr/>
        <p:txBody>
          <a:bodyPr/>
          <a:lstStyle/>
          <a:p>
            <a:r>
              <a:rPr lang="en-US"/>
              <a:t>Facebook Own Posts Table  | Competitors - 1 of 25</a:t>
            </a:r>
          </a:p>
        </p:txBody>
      </p:sp>
      <p:graphicFrame>
        <p:nvGraphicFramePr>
          <p:cNvPr id="5" name="Table Placeholder 4">
            <a:extLst>
              <a:ext uri="{FF2B5EF4-FFF2-40B4-BE49-F238E27FC236}">
                <a16:creationId xmlns:a16="http://schemas.microsoft.com/office/drawing/2014/main" id="{CBE32F87-7C80-4DA9-9CE1-AFE713DEFE1D}"/>
              </a:ext>
            </a:extLst>
          </p:cNvPr>
          <p:cNvGraphicFramePr>
            <a:graphicFrameLocks noGrp="1"/>
          </p:cNvGraphicFramePr>
          <p:nvPr>
            <p:ph type="tbl" sz="quarter" idx="13"/>
            <p:extLst>
              <p:ext uri="{D42A27DB-BD31-4B8C-83A1-F6EECF244321}">
                <p14:modId xmlns:p14="http://schemas.microsoft.com/office/powerpoint/2010/main" val="18544331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0146761"/>
                    </a:ext>
                  </a:extLst>
                </a:gridCol>
                <a:gridCol w="370332">
                  <a:extLst>
                    <a:ext uri="{9D8B030D-6E8A-4147-A177-3AD203B41FA5}">
                      <a16:colId xmlns:a16="http://schemas.microsoft.com/office/drawing/2014/main" val="1784103730"/>
                    </a:ext>
                  </a:extLst>
                </a:gridCol>
                <a:gridCol w="370332">
                  <a:extLst>
                    <a:ext uri="{9D8B030D-6E8A-4147-A177-3AD203B41FA5}">
                      <a16:colId xmlns:a16="http://schemas.microsoft.com/office/drawing/2014/main" val="1604363475"/>
                    </a:ext>
                  </a:extLst>
                </a:gridCol>
                <a:gridCol w="370332">
                  <a:extLst>
                    <a:ext uri="{9D8B030D-6E8A-4147-A177-3AD203B41FA5}">
                      <a16:colId xmlns:a16="http://schemas.microsoft.com/office/drawing/2014/main" val="680476075"/>
                    </a:ext>
                  </a:extLst>
                </a:gridCol>
                <a:gridCol w="329184">
                  <a:extLst>
                    <a:ext uri="{9D8B030D-6E8A-4147-A177-3AD203B41FA5}">
                      <a16:colId xmlns:a16="http://schemas.microsoft.com/office/drawing/2014/main" val="4263578949"/>
                    </a:ext>
                  </a:extLst>
                </a:gridCol>
                <a:gridCol w="329184">
                  <a:extLst>
                    <a:ext uri="{9D8B030D-6E8A-4147-A177-3AD203B41FA5}">
                      <a16:colId xmlns:a16="http://schemas.microsoft.com/office/drawing/2014/main" val="394222946"/>
                    </a:ext>
                  </a:extLst>
                </a:gridCol>
                <a:gridCol w="329184">
                  <a:extLst>
                    <a:ext uri="{9D8B030D-6E8A-4147-A177-3AD203B41FA5}">
                      <a16:colId xmlns:a16="http://schemas.microsoft.com/office/drawing/2014/main" val="3619701494"/>
                    </a:ext>
                  </a:extLst>
                </a:gridCol>
                <a:gridCol w="329184">
                  <a:extLst>
                    <a:ext uri="{9D8B030D-6E8A-4147-A177-3AD203B41FA5}">
                      <a16:colId xmlns:a16="http://schemas.microsoft.com/office/drawing/2014/main" val="3392811310"/>
                    </a:ext>
                  </a:extLst>
                </a:gridCol>
                <a:gridCol w="329184">
                  <a:extLst>
                    <a:ext uri="{9D8B030D-6E8A-4147-A177-3AD203B41FA5}">
                      <a16:colId xmlns:a16="http://schemas.microsoft.com/office/drawing/2014/main" val="1144298338"/>
                    </a:ext>
                  </a:extLst>
                </a:gridCol>
                <a:gridCol w="329184">
                  <a:extLst>
                    <a:ext uri="{9D8B030D-6E8A-4147-A177-3AD203B41FA5}">
                      <a16:colId xmlns:a16="http://schemas.microsoft.com/office/drawing/2014/main" val="1480052943"/>
                    </a:ext>
                  </a:extLst>
                </a:gridCol>
                <a:gridCol w="329184">
                  <a:extLst>
                    <a:ext uri="{9D8B030D-6E8A-4147-A177-3AD203B41FA5}">
                      <a16:colId xmlns:a16="http://schemas.microsoft.com/office/drawing/2014/main" val="9552640"/>
                    </a:ext>
                  </a:extLst>
                </a:gridCol>
                <a:gridCol w="329184">
                  <a:extLst>
                    <a:ext uri="{9D8B030D-6E8A-4147-A177-3AD203B41FA5}">
                      <a16:colId xmlns:a16="http://schemas.microsoft.com/office/drawing/2014/main" val="1382443487"/>
                    </a:ext>
                  </a:extLst>
                </a:gridCol>
                <a:gridCol w="329184">
                  <a:extLst>
                    <a:ext uri="{9D8B030D-6E8A-4147-A177-3AD203B41FA5}">
                      <a16:colId xmlns:a16="http://schemas.microsoft.com/office/drawing/2014/main" val="3574257459"/>
                    </a:ext>
                  </a:extLst>
                </a:gridCol>
                <a:gridCol w="370332">
                  <a:extLst>
                    <a:ext uri="{9D8B030D-6E8A-4147-A177-3AD203B41FA5}">
                      <a16:colId xmlns:a16="http://schemas.microsoft.com/office/drawing/2014/main" val="316675963"/>
                    </a:ext>
                  </a:extLst>
                </a:gridCol>
                <a:gridCol w="370332">
                  <a:extLst>
                    <a:ext uri="{9D8B030D-6E8A-4147-A177-3AD203B41FA5}">
                      <a16:colId xmlns:a16="http://schemas.microsoft.com/office/drawing/2014/main" val="1721441479"/>
                    </a:ext>
                  </a:extLst>
                </a:gridCol>
                <a:gridCol w="329184">
                  <a:extLst>
                    <a:ext uri="{9D8B030D-6E8A-4147-A177-3AD203B41FA5}">
                      <a16:colId xmlns:a16="http://schemas.microsoft.com/office/drawing/2014/main" val="1621826231"/>
                    </a:ext>
                  </a:extLst>
                </a:gridCol>
                <a:gridCol w="329184">
                  <a:extLst>
                    <a:ext uri="{9D8B030D-6E8A-4147-A177-3AD203B41FA5}">
                      <a16:colId xmlns:a16="http://schemas.microsoft.com/office/drawing/2014/main" val="4290065157"/>
                    </a:ext>
                  </a:extLst>
                </a:gridCol>
                <a:gridCol w="370332">
                  <a:extLst>
                    <a:ext uri="{9D8B030D-6E8A-4147-A177-3AD203B41FA5}">
                      <a16:colId xmlns:a16="http://schemas.microsoft.com/office/drawing/2014/main" val="12661198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648085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- 2018-09-01 14:06:32 </a:t>
                      </a:r>
                      <a:r>
                        <a:rPr kumimoji="0" lang="en-US" sz="1000" b="0" i="0" u="none" strike="noStrike" kern="1200" cap="none" spc="0" normalizeH="0" baseline="0" noProof="0">
                          <a:ln>
                            <a:noFill/>
                          </a:ln>
                          <a:solidFill>
                            <a:prstClr val="black"/>
                          </a:solidFill>
                          <a:effectLst/>
                          <a:uLnTx/>
                          <a:uFillTx/>
                          <a:latin typeface="+mn-lt"/>
                          <a:ea typeface="+mn-ea"/>
                          <a:cs typeface="+mn-cs"/>
                        </a:rPr>
                        <a:t> 
 The sun is shining bright ready for hours of fun at the North Beach today.
#Emaar #EmaarMisr #Marassi #Summer #GoodVibesOnly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8447497"/>
                  </a:ext>
                </a:extLst>
              </a:tr>
            </a:tbl>
          </a:graphicData>
        </a:graphic>
      </p:graphicFrame>
      <p:sp>
        <p:nvSpPr>
          <p:cNvPr id="4" name="Text Placeholder 3">
            <a:extLst>
              <a:ext uri="{FF2B5EF4-FFF2-40B4-BE49-F238E27FC236}">
                <a16:creationId xmlns:a16="http://schemas.microsoft.com/office/drawing/2014/main" id="{94E54E08-51DC-443A-BAF9-7504A24CD62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656257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C1D59-BCEB-4176-A202-0CCADCAFA579}"/>
              </a:ext>
            </a:extLst>
          </p:cNvPr>
          <p:cNvSpPr>
            <a:spLocks noGrp="1"/>
          </p:cNvSpPr>
          <p:nvPr>
            <p:ph type="title"/>
          </p:nvPr>
        </p:nvSpPr>
        <p:spPr/>
        <p:txBody>
          <a:bodyPr/>
          <a:lstStyle/>
          <a:p>
            <a:r>
              <a:rPr lang="en-US"/>
              <a:t>Facebook Own Posts Table  | Competitors - 2 of 25</a:t>
            </a:r>
          </a:p>
        </p:txBody>
      </p:sp>
      <p:graphicFrame>
        <p:nvGraphicFramePr>
          <p:cNvPr id="5" name="Table Placeholder 4">
            <a:extLst>
              <a:ext uri="{FF2B5EF4-FFF2-40B4-BE49-F238E27FC236}">
                <a16:creationId xmlns:a16="http://schemas.microsoft.com/office/drawing/2014/main" id="{4517B25E-F3CD-47C7-9231-A3FE8ED246CD}"/>
              </a:ext>
            </a:extLst>
          </p:cNvPr>
          <p:cNvGraphicFramePr>
            <a:graphicFrameLocks noGrp="1"/>
          </p:cNvGraphicFramePr>
          <p:nvPr>
            <p:ph type="tbl" sz="quarter" idx="13"/>
            <p:extLst>
              <p:ext uri="{D42A27DB-BD31-4B8C-83A1-F6EECF244321}">
                <p14:modId xmlns:p14="http://schemas.microsoft.com/office/powerpoint/2010/main" val="40919910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13526797"/>
                    </a:ext>
                  </a:extLst>
                </a:gridCol>
                <a:gridCol w="370332">
                  <a:extLst>
                    <a:ext uri="{9D8B030D-6E8A-4147-A177-3AD203B41FA5}">
                      <a16:colId xmlns:a16="http://schemas.microsoft.com/office/drawing/2014/main" val="734900503"/>
                    </a:ext>
                  </a:extLst>
                </a:gridCol>
                <a:gridCol w="370332">
                  <a:extLst>
                    <a:ext uri="{9D8B030D-6E8A-4147-A177-3AD203B41FA5}">
                      <a16:colId xmlns:a16="http://schemas.microsoft.com/office/drawing/2014/main" val="2707910339"/>
                    </a:ext>
                  </a:extLst>
                </a:gridCol>
                <a:gridCol w="370332">
                  <a:extLst>
                    <a:ext uri="{9D8B030D-6E8A-4147-A177-3AD203B41FA5}">
                      <a16:colId xmlns:a16="http://schemas.microsoft.com/office/drawing/2014/main" val="1982130291"/>
                    </a:ext>
                  </a:extLst>
                </a:gridCol>
                <a:gridCol w="329184">
                  <a:extLst>
                    <a:ext uri="{9D8B030D-6E8A-4147-A177-3AD203B41FA5}">
                      <a16:colId xmlns:a16="http://schemas.microsoft.com/office/drawing/2014/main" val="4118739141"/>
                    </a:ext>
                  </a:extLst>
                </a:gridCol>
                <a:gridCol w="329184">
                  <a:extLst>
                    <a:ext uri="{9D8B030D-6E8A-4147-A177-3AD203B41FA5}">
                      <a16:colId xmlns:a16="http://schemas.microsoft.com/office/drawing/2014/main" val="1277844823"/>
                    </a:ext>
                  </a:extLst>
                </a:gridCol>
                <a:gridCol w="329184">
                  <a:extLst>
                    <a:ext uri="{9D8B030D-6E8A-4147-A177-3AD203B41FA5}">
                      <a16:colId xmlns:a16="http://schemas.microsoft.com/office/drawing/2014/main" val="1056412707"/>
                    </a:ext>
                  </a:extLst>
                </a:gridCol>
                <a:gridCol w="329184">
                  <a:extLst>
                    <a:ext uri="{9D8B030D-6E8A-4147-A177-3AD203B41FA5}">
                      <a16:colId xmlns:a16="http://schemas.microsoft.com/office/drawing/2014/main" val="3122003369"/>
                    </a:ext>
                  </a:extLst>
                </a:gridCol>
                <a:gridCol w="329184">
                  <a:extLst>
                    <a:ext uri="{9D8B030D-6E8A-4147-A177-3AD203B41FA5}">
                      <a16:colId xmlns:a16="http://schemas.microsoft.com/office/drawing/2014/main" val="2437165856"/>
                    </a:ext>
                  </a:extLst>
                </a:gridCol>
                <a:gridCol w="329184">
                  <a:extLst>
                    <a:ext uri="{9D8B030D-6E8A-4147-A177-3AD203B41FA5}">
                      <a16:colId xmlns:a16="http://schemas.microsoft.com/office/drawing/2014/main" val="2592730240"/>
                    </a:ext>
                  </a:extLst>
                </a:gridCol>
                <a:gridCol w="329184">
                  <a:extLst>
                    <a:ext uri="{9D8B030D-6E8A-4147-A177-3AD203B41FA5}">
                      <a16:colId xmlns:a16="http://schemas.microsoft.com/office/drawing/2014/main" val="3251667710"/>
                    </a:ext>
                  </a:extLst>
                </a:gridCol>
                <a:gridCol w="329184">
                  <a:extLst>
                    <a:ext uri="{9D8B030D-6E8A-4147-A177-3AD203B41FA5}">
                      <a16:colId xmlns:a16="http://schemas.microsoft.com/office/drawing/2014/main" val="167769657"/>
                    </a:ext>
                  </a:extLst>
                </a:gridCol>
                <a:gridCol w="329184">
                  <a:extLst>
                    <a:ext uri="{9D8B030D-6E8A-4147-A177-3AD203B41FA5}">
                      <a16:colId xmlns:a16="http://schemas.microsoft.com/office/drawing/2014/main" val="944787226"/>
                    </a:ext>
                  </a:extLst>
                </a:gridCol>
                <a:gridCol w="370332">
                  <a:extLst>
                    <a:ext uri="{9D8B030D-6E8A-4147-A177-3AD203B41FA5}">
                      <a16:colId xmlns:a16="http://schemas.microsoft.com/office/drawing/2014/main" val="3700575641"/>
                    </a:ext>
                  </a:extLst>
                </a:gridCol>
                <a:gridCol w="370332">
                  <a:extLst>
                    <a:ext uri="{9D8B030D-6E8A-4147-A177-3AD203B41FA5}">
                      <a16:colId xmlns:a16="http://schemas.microsoft.com/office/drawing/2014/main" val="4141202707"/>
                    </a:ext>
                  </a:extLst>
                </a:gridCol>
                <a:gridCol w="329184">
                  <a:extLst>
                    <a:ext uri="{9D8B030D-6E8A-4147-A177-3AD203B41FA5}">
                      <a16:colId xmlns:a16="http://schemas.microsoft.com/office/drawing/2014/main" val="1599546270"/>
                    </a:ext>
                  </a:extLst>
                </a:gridCol>
                <a:gridCol w="329184">
                  <a:extLst>
                    <a:ext uri="{9D8B030D-6E8A-4147-A177-3AD203B41FA5}">
                      <a16:colId xmlns:a16="http://schemas.microsoft.com/office/drawing/2014/main" val="2443948086"/>
                    </a:ext>
                  </a:extLst>
                </a:gridCol>
                <a:gridCol w="370332">
                  <a:extLst>
                    <a:ext uri="{9D8B030D-6E8A-4147-A177-3AD203B41FA5}">
                      <a16:colId xmlns:a16="http://schemas.microsoft.com/office/drawing/2014/main" val="21480238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92018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- 2018-08-31 14:54:06 </a:t>
                      </a:r>
                      <a:r>
                        <a:rPr kumimoji="0" lang="en-US" sz="1000" b="0" i="0" u="none" strike="noStrike" kern="1200" cap="none" spc="0" normalizeH="0" baseline="0" noProof="0">
                          <a:ln>
                            <a:noFill/>
                          </a:ln>
                          <a:solidFill>
                            <a:prstClr val="black"/>
                          </a:solidFill>
                          <a:effectLst/>
                          <a:uLnTx/>
                          <a:uFillTx/>
                          <a:latin typeface="+mn-lt"/>
                          <a:ea typeface="+mn-ea"/>
                          <a:cs typeface="+mn-cs"/>
                        </a:rPr>
                        <a:t> 
 Happiness is a day at the beach as everyone is rushing to catch the summery moments this weekend at clubhouse!
#Emaar #EmaarMisr #Marassi #Summer #GoodVibesOnly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2748033"/>
                  </a:ext>
                </a:extLst>
              </a:tr>
            </a:tbl>
          </a:graphicData>
        </a:graphic>
      </p:graphicFrame>
      <p:sp>
        <p:nvSpPr>
          <p:cNvPr id="4" name="Text Placeholder 3">
            <a:extLst>
              <a:ext uri="{FF2B5EF4-FFF2-40B4-BE49-F238E27FC236}">
                <a16:creationId xmlns:a16="http://schemas.microsoft.com/office/drawing/2014/main" id="{3C8FCA8B-2C5D-469E-B93B-0D7000814C9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8037327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4BC7-9460-421C-A0F2-B0E76EC012C7}"/>
              </a:ext>
            </a:extLst>
          </p:cNvPr>
          <p:cNvSpPr>
            <a:spLocks noGrp="1"/>
          </p:cNvSpPr>
          <p:nvPr>
            <p:ph type="title"/>
          </p:nvPr>
        </p:nvSpPr>
        <p:spPr/>
        <p:txBody>
          <a:bodyPr/>
          <a:lstStyle/>
          <a:p>
            <a:r>
              <a:rPr lang="en-US"/>
              <a:t>Facebook Own Posts Table  | Competitors - 3 of 25</a:t>
            </a:r>
          </a:p>
        </p:txBody>
      </p:sp>
      <p:graphicFrame>
        <p:nvGraphicFramePr>
          <p:cNvPr id="5" name="Table Placeholder 4">
            <a:extLst>
              <a:ext uri="{FF2B5EF4-FFF2-40B4-BE49-F238E27FC236}">
                <a16:creationId xmlns:a16="http://schemas.microsoft.com/office/drawing/2014/main" id="{C01546F5-038D-448E-B4D6-C59C5B91A90D}"/>
              </a:ext>
            </a:extLst>
          </p:cNvPr>
          <p:cNvGraphicFramePr>
            <a:graphicFrameLocks noGrp="1"/>
          </p:cNvGraphicFramePr>
          <p:nvPr>
            <p:ph type="tbl" sz="quarter" idx="13"/>
            <p:extLst>
              <p:ext uri="{D42A27DB-BD31-4B8C-83A1-F6EECF244321}">
                <p14:modId xmlns:p14="http://schemas.microsoft.com/office/powerpoint/2010/main" val="236183277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91717140"/>
                    </a:ext>
                  </a:extLst>
                </a:gridCol>
                <a:gridCol w="370332">
                  <a:extLst>
                    <a:ext uri="{9D8B030D-6E8A-4147-A177-3AD203B41FA5}">
                      <a16:colId xmlns:a16="http://schemas.microsoft.com/office/drawing/2014/main" val="630381296"/>
                    </a:ext>
                  </a:extLst>
                </a:gridCol>
                <a:gridCol w="370332">
                  <a:extLst>
                    <a:ext uri="{9D8B030D-6E8A-4147-A177-3AD203B41FA5}">
                      <a16:colId xmlns:a16="http://schemas.microsoft.com/office/drawing/2014/main" val="4273769092"/>
                    </a:ext>
                  </a:extLst>
                </a:gridCol>
                <a:gridCol w="370332">
                  <a:extLst>
                    <a:ext uri="{9D8B030D-6E8A-4147-A177-3AD203B41FA5}">
                      <a16:colId xmlns:a16="http://schemas.microsoft.com/office/drawing/2014/main" val="3455743216"/>
                    </a:ext>
                  </a:extLst>
                </a:gridCol>
                <a:gridCol w="329184">
                  <a:extLst>
                    <a:ext uri="{9D8B030D-6E8A-4147-A177-3AD203B41FA5}">
                      <a16:colId xmlns:a16="http://schemas.microsoft.com/office/drawing/2014/main" val="2833288276"/>
                    </a:ext>
                  </a:extLst>
                </a:gridCol>
                <a:gridCol w="329184">
                  <a:extLst>
                    <a:ext uri="{9D8B030D-6E8A-4147-A177-3AD203B41FA5}">
                      <a16:colId xmlns:a16="http://schemas.microsoft.com/office/drawing/2014/main" val="106542620"/>
                    </a:ext>
                  </a:extLst>
                </a:gridCol>
                <a:gridCol w="329184">
                  <a:extLst>
                    <a:ext uri="{9D8B030D-6E8A-4147-A177-3AD203B41FA5}">
                      <a16:colId xmlns:a16="http://schemas.microsoft.com/office/drawing/2014/main" val="1459410974"/>
                    </a:ext>
                  </a:extLst>
                </a:gridCol>
                <a:gridCol w="329184">
                  <a:extLst>
                    <a:ext uri="{9D8B030D-6E8A-4147-A177-3AD203B41FA5}">
                      <a16:colId xmlns:a16="http://schemas.microsoft.com/office/drawing/2014/main" val="343701377"/>
                    </a:ext>
                  </a:extLst>
                </a:gridCol>
                <a:gridCol w="329184">
                  <a:extLst>
                    <a:ext uri="{9D8B030D-6E8A-4147-A177-3AD203B41FA5}">
                      <a16:colId xmlns:a16="http://schemas.microsoft.com/office/drawing/2014/main" val="1008147555"/>
                    </a:ext>
                  </a:extLst>
                </a:gridCol>
                <a:gridCol w="329184">
                  <a:extLst>
                    <a:ext uri="{9D8B030D-6E8A-4147-A177-3AD203B41FA5}">
                      <a16:colId xmlns:a16="http://schemas.microsoft.com/office/drawing/2014/main" val="87149717"/>
                    </a:ext>
                  </a:extLst>
                </a:gridCol>
                <a:gridCol w="329184">
                  <a:extLst>
                    <a:ext uri="{9D8B030D-6E8A-4147-A177-3AD203B41FA5}">
                      <a16:colId xmlns:a16="http://schemas.microsoft.com/office/drawing/2014/main" val="191609856"/>
                    </a:ext>
                  </a:extLst>
                </a:gridCol>
                <a:gridCol w="329184">
                  <a:extLst>
                    <a:ext uri="{9D8B030D-6E8A-4147-A177-3AD203B41FA5}">
                      <a16:colId xmlns:a16="http://schemas.microsoft.com/office/drawing/2014/main" val="407002245"/>
                    </a:ext>
                  </a:extLst>
                </a:gridCol>
                <a:gridCol w="329184">
                  <a:extLst>
                    <a:ext uri="{9D8B030D-6E8A-4147-A177-3AD203B41FA5}">
                      <a16:colId xmlns:a16="http://schemas.microsoft.com/office/drawing/2014/main" val="189305968"/>
                    </a:ext>
                  </a:extLst>
                </a:gridCol>
                <a:gridCol w="370332">
                  <a:extLst>
                    <a:ext uri="{9D8B030D-6E8A-4147-A177-3AD203B41FA5}">
                      <a16:colId xmlns:a16="http://schemas.microsoft.com/office/drawing/2014/main" val="1862494653"/>
                    </a:ext>
                  </a:extLst>
                </a:gridCol>
                <a:gridCol w="370332">
                  <a:extLst>
                    <a:ext uri="{9D8B030D-6E8A-4147-A177-3AD203B41FA5}">
                      <a16:colId xmlns:a16="http://schemas.microsoft.com/office/drawing/2014/main" val="1767621682"/>
                    </a:ext>
                  </a:extLst>
                </a:gridCol>
                <a:gridCol w="329184">
                  <a:extLst>
                    <a:ext uri="{9D8B030D-6E8A-4147-A177-3AD203B41FA5}">
                      <a16:colId xmlns:a16="http://schemas.microsoft.com/office/drawing/2014/main" val="1065567859"/>
                    </a:ext>
                  </a:extLst>
                </a:gridCol>
                <a:gridCol w="329184">
                  <a:extLst>
                    <a:ext uri="{9D8B030D-6E8A-4147-A177-3AD203B41FA5}">
                      <a16:colId xmlns:a16="http://schemas.microsoft.com/office/drawing/2014/main" val="3704706873"/>
                    </a:ext>
                  </a:extLst>
                </a:gridCol>
                <a:gridCol w="370332">
                  <a:extLst>
                    <a:ext uri="{9D8B030D-6E8A-4147-A177-3AD203B41FA5}">
                      <a16:colId xmlns:a16="http://schemas.microsoft.com/office/drawing/2014/main" val="5207164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553504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- 2018-08-31 13:06:35 </a:t>
                      </a:r>
                      <a:r>
                        <a:rPr kumimoji="0" lang="en-US" sz="1000" b="0" i="0" u="none" strike="noStrike" kern="1200" cap="none" spc="0" normalizeH="0" baseline="0" noProof="0">
                          <a:ln>
                            <a:noFill/>
                          </a:ln>
                          <a:solidFill>
                            <a:prstClr val="black"/>
                          </a:solidFill>
                          <a:effectLst/>
                          <a:uLnTx/>
                          <a:uFillTx/>
                          <a:latin typeface="+mn-lt"/>
                          <a:ea typeface="+mn-ea"/>
                          <a:cs typeface="+mn-cs"/>
                        </a:rPr>
                        <a:t> 
 COASTAL LIVING REIMAGINED
Find yourself in a vision of nature, beauty and serenity. Live in a seaside retreat that is conceived to redefine luxury. 
This is Marassi Bay.
#MarassiBay #LiveInspired #Marassi #Emaar #EmaarMisr #Egypt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3446702"/>
                  </a:ext>
                </a:extLst>
              </a:tr>
            </a:tbl>
          </a:graphicData>
        </a:graphic>
      </p:graphicFrame>
      <p:sp>
        <p:nvSpPr>
          <p:cNvPr id="4" name="Text Placeholder 3">
            <a:extLst>
              <a:ext uri="{FF2B5EF4-FFF2-40B4-BE49-F238E27FC236}">
                <a16:creationId xmlns:a16="http://schemas.microsoft.com/office/drawing/2014/main" id="{A1EEDA6A-D4E7-42F4-8597-AE418D3B15FF}"/>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155190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FAF7-50B5-424B-9726-BA185D16A8D5}"/>
              </a:ext>
            </a:extLst>
          </p:cNvPr>
          <p:cNvSpPr>
            <a:spLocks noGrp="1"/>
          </p:cNvSpPr>
          <p:nvPr>
            <p:ph type="title"/>
          </p:nvPr>
        </p:nvSpPr>
        <p:spPr/>
        <p:txBody>
          <a:bodyPr/>
          <a:lstStyle/>
          <a:p>
            <a:r>
              <a:rPr lang="en-US"/>
              <a:t>Facebook Own Posts Table  | Competitors - 4 of 25</a:t>
            </a:r>
          </a:p>
        </p:txBody>
      </p:sp>
      <p:graphicFrame>
        <p:nvGraphicFramePr>
          <p:cNvPr id="5" name="Table Placeholder 4">
            <a:extLst>
              <a:ext uri="{FF2B5EF4-FFF2-40B4-BE49-F238E27FC236}">
                <a16:creationId xmlns:a16="http://schemas.microsoft.com/office/drawing/2014/main" id="{77952F9E-FD71-4B51-8BC0-A4E5F8E304A6}"/>
              </a:ext>
            </a:extLst>
          </p:cNvPr>
          <p:cNvGraphicFramePr>
            <a:graphicFrameLocks noGrp="1"/>
          </p:cNvGraphicFramePr>
          <p:nvPr>
            <p:ph type="tbl" sz="quarter" idx="13"/>
            <p:extLst>
              <p:ext uri="{D42A27DB-BD31-4B8C-83A1-F6EECF244321}">
                <p14:modId xmlns:p14="http://schemas.microsoft.com/office/powerpoint/2010/main" val="22295593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6213990"/>
                    </a:ext>
                  </a:extLst>
                </a:gridCol>
                <a:gridCol w="370332">
                  <a:extLst>
                    <a:ext uri="{9D8B030D-6E8A-4147-A177-3AD203B41FA5}">
                      <a16:colId xmlns:a16="http://schemas.microsoft.com/office/drawing/2014/main" val="3151101040"/>
                    </a:ext>
                  </a:extLst>
                </a:gridCol>
                <a:gridCol w="370332">
                  <a:extLst>
                    <a:ext uri="{9D8B030D-6E8A-4147-A177-3AD203B41FA5}">
                      <a16:colId xmlns:a16="http://schemas.microsoft.com/office/drawing/2014/main" val="2842721521"/>
                    </a:ext>
                  </a:extLst>
                </a:gridCol>
                <a:gridCol w="370332">
                  <a:extLst>
                    <a:ext uri="{9D8B030D-6E8A-4147-A177-3AD203B41FA5}">
                      <a16:colId xmlns:a16="http://schemas.microsoft.com/office/drawing/2014/main" val="4227528177"/>
                    </a:ext>
                  </a:extLst>
                </a:gridCol>
                <a:gridCol w="329184">
                  <a:extLst>
                    <a:ext uri="{9D8B030D-6E8A-4147-A177-3AD203B41FA5}">
                      <a16:colId xmlns:a16="http://schemas.microsoft.com/office/drawing/2014/main" val="716983571"/>
                    </a:ext>
                  </a:extLst>
                </a:gridCol>
                <a:gridCol w="329184">
                  <a:extLst>
                    <a:ext uri="{9D8B030D-6E8A-4147-A177-3AD203B41FA5}">
                      <a16:colId xmlns:a16="http://schemas.microsoft.com/office/drawing/2014/main" val="737194892"/>
                    </a:ext>
                  </a:extLst>
                </a:gridCol>
                <a:gridCol w="329184">
                  <a:extLst>
                    <a:ext uri="{9D8B030D-6E8A-4147-A177-3AD203B41FA5}">
                      <a16:colId xmlns:a16="http://schemas.microsoft.com/office/drawing/2014/main" val="567003417"/>
                    </a:ext>
                  </a:extLst>
                </a:gridCol>
                <a:gridCol w="329184">
                  <a:extLst>
                    <a:ext uri="{9D8B030D-6E8A-4147-A177-3AD203B41FA5}">
                      <a16:colId xmlns:a16="http://schemas.microsoft.com/office/drawing/2014/main" val="932599173"/>
                    </a:ext>
                  </a:extLst>
                </a:gridCol>
                <a:gridCol w="329184">
                  <a:extLst>
                    <a:ext uri="{9D8B030D-6E8A-4147-A177-3AD203B41FA5}">
                      <a16:colId xmlns:a16="http://schemas.microsoft.com/office/drawing/2014/main" val="1472573049"/>
                    </a:ext>
                  </a:extLst>
                </a:gridCol>
                <a:gridCol w="329184">
                  <a:extLst>
                    <a:ext uri="{9D8B030D-6E8A-4147-A177-3AD203B41FA5}">
                      <a16:colId xmlns:a16="http://schemas.microsoft.com/office/drawing/2014/main" val="3550110074"/>
                    </a:ext>
                  </a:extLst>
                </a:gridCol>
                <a:gridCol w="329184">
                  <a:extLst>
                    <a:ext uri="{9D8B030D-6E8A-4147-A177-3AD203B41FA5}">
                      <a16:colId xmlns:a16="http://schemas.microsoft.com/office/drawing/2014/main" val="1939408615"/>
                    </a:ext>
                  </a:extLst>
                </a:gridCol>
                <a:gridCol w="329184">
                  <a:extLst>
                    <a:ext uri="{9D8B030D-6E8A-4147-A177-3AD203B41FA5}">
                      <a16:colId xmlns:a16="http://schemas.microsoft.com/office/drawing/2014/main" val="4142792698"/>
                    </a:ext>
                  </a:extLst>
                </a:gridCol>
                <a:gridCol w="329184">
                  <a:extLst>
                    <a:ext uri="{9D8B030D-6E8A-4147-A177-3AD203B41FA5}">
                      <a16:colId xmlns:a16="http://schemas.microsoft.com/office/drawing/2014/main" val="2044139230"/>
                    </a:ext>
                  </a:extLst>
                </a:gridCol>
                <a:gridCol w="370332">
                  <a:extLst>
                    <a:ext uri="{9D8B030D-6E8A-4147-A177-3AD203B41FA5}">
                      <a16:colId xmlns:a16="http://schemas.microsoft.com/office/drawing/2014/main" val="2324555868"/>
                    </a:ext>
                  </a:extLst>
                </a:gridCol>
                <a:gridCol w="370332">
                  <a:extLst>
                    <a:ext uri="{9D8B030D-6E8A-4147-A177-3AD203B41FA5}">
                      <a16:colId xmlns:a16="http://schemas.microsoft.com/office/drawing/2014/main" val="76713324"/>
                    </a:ext>
                  </a:extLst>
                </a:gridCol>
                <a:gridCol w="329184">
                  <a:extLst>
                    <a:ext uri="{9D8B030D-6E8A-4147-A177-3AD203B41FA5}">
                      <a16:colId xmlns:a16="http://schemas.microsoft.com/office/drawing/2014/main" val="2357198743"/>
                    </a:ext>
                  </a:extLst>
                </a:gridCol>
                <a:gridCol w="329184">
                  <a:extLst>
                    <a:ext uri="{9D8B030D-6E8A-4147-A177-3AD203B41FA5}">
                      <a16:colId xmlns:a16="http://schemas.microsoft.com/office/drawing/2014/main" val="1118322267"/>
                    </a:ext>
                  </a:extLst>
                </a:gridCol>
                <a:gridCol w="370332">
                  <a:extLst>
                    <a:ext uri="{9D8B030D-6E8A-4147-A177-3AD203B41FA5}">
                      <a16:colId xmlns:a16="http://schemas.microsoft.com/office/drawing/2014/main" val="11464340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47158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- 2018-08-30 20:06:20 </a:t>
                      </a:r>
                      <a:r>
                        <a:rPr kumimoji="0" lang="en-US" sz="1000" b="0" i="0" u="none" strike="noStrike" kern="1200" cap="none" spc="0" normalizeH="0" baseline="0" noProof="0">
                          <a:ln>
                            <a:noFill/>
                          </a:ln>
                          <a:solidFill>
                            <a:prstClr val="black"/>
                          </a:solidFill>
                          <a:effectLst/>
                          <a:uLnTx/>
                          <a:uFillTx/>
                          <a:latin typeface="+mn-lt"/>
                          <a:ea typeface="+mn-ea"/>
                          <a:cs typeface="+mn-cs"/>
                        </a:rPr>
                        <a:t> 
 Coastal living reimagined...Marassi Bay, launching soon.
#Marassi #LiveInspired #NorthCoast #EmaarMisr #Egypt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000861"/>
                  </a:ext>
                </a:extLst>
              </a:tr>
            </a:tbl>
          </a:graphicData>
        </a:graphic>
      </p:graphicFrame>
      <p:sp>
        <p:nvSpPr>
          <p:cNvPr id="4" name="Text Placeholder 3">
            <a:extLst>
              <a:ext uri="{FF2B5EF4-FFF2-40B4-BE49-F238E27FC236}">
                <a16:creationId xmlns:a16="http://schemas.microsoft.com/office/drawing/2014/main" id="{1D7DAD03-3E5C-47F7-A08C-286B0319B18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032760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D9AC4-6BF0-4F3B-AF82-73D2907FD709}"/>
              </a:ext>
            </a:extLst>
          </p:cNvPr>
          <p:cNvSpPr>
            <a:spLocks noGrp="1"/>
          </p:cNvSpPr>
          <p:nvPr>
            <p:ph type="title"/>
          </p:nvPr>
        </p:nvSpPr>
        <p:spPr/>
        <p:txBody>
          <a:bodyPr/>
          <a:lstStyle/>
          <a:p>
            <a:r>
              <a:rPr lang="en-US"/>
              <a:t>Facebook Own Posts Table  | Competitors - 5 of 25</a:t>
            </a:r>
          </a:p>
        </p:txBody>
      </p:sp>
      <p:graphicFrame>
        <p:nvGraphicFramePr>
          <p:cNvPr id="5" name="Table Placeholder 4">
            <a:extLst>
              <a:ext uri="{FF2B5EF4-FFF2-40B4-BE49-F238E27FC236}">
                <a16:creationId xmlns:a16="http://schemas.microsoft.com/office/drawing/2014/main" id="{D44BA8AF-F0C6-4DBA-94A1-4ACB42BED5F9}"/>
              </a:ext>
            </a:extLst>
          </p:cNvPr>
          <p:cNvGraphicFramePr>
            <a:graphicFrameLocks noGrp="1"/>
          </p:cNvGraphicFramePr>
          <p:nvPr>
            <p:ph type="tbl" sz="quarter" idx="13"/>
            <p:extLst>
              <p:ext uri="{D42A27DB-BD31-4B8C-83A1-F6EECF244321}">
                <p14:modId xmlns:p14="http://schemas.microsoft.com/office/powerpoint/2010/main" val="37733543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6112132"/>
                    </a:ext>
                  </a:extLst>
                </a:gridCol>
                <a:gridCol w="370332">
                  <a:extLst>
                    <a:ext uri="{9D8B030D-6E8A-4147-A177-3AD203B41FA5}">
                      <a16:colId xmlns:a16="http://schemas.microsoft.com/office/drawing/2014/main" val="2332449345"/>
                    </a:ext>
                  </a:extLst>
                </a:gridCol>
                <a:gridCol w="370332">
                  <a:extLst>
                    <a:ext uri="{9D8B030D-6E8A-4147-A177-3AD203B41FA5}">
                      <a16:colId xmlns:a16="http://schemas.microsoft.com/office/drawing/2014/main" val="872756533"/>
                    </a:ext>
                  </a:extLst>
                </a:gridCol>
                <a:gridCol w="370332">
                  <a:extLst>
                    <a:ext uri="{9D8B030D-6E8A-4147-A177-3AD203B41FA5}">
                      <a16:colId xmlns:a16="http://schemas.microsoft.com/office/drawing/2014/main" val="754614669"/>
                    </a:ext>
                  </a:extLst>
                </a:gridCol>
                <a:gridCol w="329184">
                  <a:extLst>
                    <a:ext uri="{9D8B030D-6E8A-4147-A177-3AD203B41FA5}">
                      <a16:colId xmlns:a16="http://schemas.microsoft.com/office/drawing/2014/main" val="364211265"/>
                    </a:ext>
                  </a:extLst>
                </a:gridCol>
                <a:gridCol w="329184">
                  <a:extLst>
                    <a:ext uri="{9D8B030D-6E8A-4147-A177-3AD203B41FA5}">
                      <a16:colId xmlns:a16="http://schemas.microsoft.com/office/drawing/2014/main" val="3376104990"/>
                    </a:ext>
                  </a:extLst>
                </a:gridCol>
                <a:gridCol w="329184">
                  <a:extLst>
                    <a:ext uri="{9D8B030D-6E8A-4147-A177-3AD203B41FA5}">
                      <a16:colId xmlns:a16="http://schemas.microsoft.com/office/drawing/2014/main" val="1096404996"/>
                    </a:ext>
                  </a:extLst>
                </a:gridCol>
                <a:gridCol w="329184">
                  <a:extLst>
                    <a:ext uri="{9D8B030D-6E8A-4147-A177-3AD203B41FA5}">
                      <a16:colId xmlns:a16="http://schemas.microsoft.com/office/drawing/2014/main" val="554418095"/>
                    </a:ext>
                  </a:extLst>
                </a:gridCol>
                <a:gridCol w="329184">
                  <a:extLst>
                    <a:ext uri="{9D8B030D-6E8A-4147-A177-3AD203B41FA5}">
                      <a16:colId xmlns:a16="http://schemas.microsoft.com/office/drawing/2014/main" val="1554034560"/>
                    </a:ext>
                  </a:extLst>
                </a:gridCol>
                <a:gridCol w="329184">
                  <a:extLst>
                    <a:ext uri="{9D8B030D-6E8A-4147-A177-3AD203B41FA5}">
                      <a16:colId xmlns:a16="http://schemas.microsoft.com/office/drawing/2014/main" val="3190537445"/>
                    </a:ext>
                  </a:extLst>
                </a:gridCol>
                <a:gridCol w="329184">
                  <a:extLst>
                    <a:ext uri="{9D8B030D-6E8A-4147-A177-3AD203B41FA5}">
                      <a16:colId xmlns:a16="http://schemas.microsoft.com/office/drawing/2014/main" val="1451657491"/>
                    </a:ext>
                  </a:extLst>
                </a:gridCol>
                <a:gridCol w="329184">
                  <a:extLst>
                    <a:ext uri="{9D8B030D-6E8A-4147-A177-3AD203B41FA5}">
                      <a16:colId xmlns:a16="http://schemas.microsoft.com/office/drawing/2014/main" val="2424116585"/>
                    </a:ext>
                  </a:extLst>
                </a:gridCol>
                <a:gridCol w="329184">
                  <a:extLst>
                    <a:ext uri="{9D8B030D-6E8A-4147-A177-3AD203B41FA5}">
                      <a16:colId xmlns:a16="http://schemas.microsoft.com/office/drawing/2014/main" val="3041780456"/>
                    </a:ext>
                  </a:extLst>
                </a:gridCol>
                <a:gridCol w="370332">
                  <a:extLst>
                    <a:ext uri="{9D8B030D-6E8A-4147-A177-3AD203B41FA5}">
                      <a16:colId xmlns:a16="http://schemas.microsoft.com/office/drawing/2014/main" val="6832395"/>
                    </a:ext>
                  </a:extLst>
                </a:gridCol>
                <a:gridCol w="370332">
                  <a:extLst>
                    <a:ext uri="{9D8B030D-6E8A-4147-A177-3AD203B41FA5}">
                      <a16:colId xmlns:a16="http://schemas.microsoft.com/office/drawing/2014/main" val="2380785219"/>
                    </a:ext>
                  </a:extLst>
                </a:gridCol>
                <a:gridCol w="329184">
                  <a:extLst>
                    <a:ext uri="{9D8B030D-6E8A-4147-A177-3AD203B41FA5}">
                      <a16:colId xmlns:a16="http://schemas.microsoft.com/office/drawing/2014/main" val="4160311394"/>
                    </a:ext>
                  </a:extLst>
                </a:gridCol>
                <a:gridCol w="329184">
                  <a:extLst>
                    <a:ext uri="{9D8B030D-6E8A-4147-A177-3AD203B41FA5}">
                      <a16:colId xmlns:a16="http://schemas.microsoft.com/office/drawing/2014/main" val="4065650582"/>
                    </a:ext>
                  </a:extLst>
                </a:gridCol>
                <a:gridCol w="370332">
                  <a:extLst>
                    <a:ext uri="{9D8B030D-6E8A-4147-A177-3AD203B41FA5}">
                      <a16:colId xmlns:a16="http://schemas.microsoft.com/office/drawing/2014/main" val="12860934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842619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- 2018-08-30 15:00:32 </a:t>
                      </a:r>
                      <a:r>
                        <a:rPr kumimoji="0" lang="en-US" sz="1000" b="0" i="0" u="none" strike="noStrike" kern="1200" cap="none" spc="0" normalizeH="0" baseline="0" noProof="0">
                          <a:ln>
                            <a:noFill/>
                          </a:ln>
                          <a:solidFill>
                            <a:prstClr val="black"/>
                          </a:solidFill>
                          <a:effectLst/>
                          <a:uLnTx/>
                          <a:uFillTx/>
                          <a:latin typeface="+mn-lt"/>
                          <a:ea typeface="+mn-ea"/>
                          <a:cs typeface="+mn-cs"/>
                        </a:rPr>
                        <a:t> 
 At Taj City, you won’t have an excuse for not working out anymore!
Our gym and sports center cater to all levels of fitness, offering a range of equipment to suit every workout style!
Register now on www.tajcity.mnhd.com 
or visit us at our sales centers:
Cairo - Suez Rd.: Located on the extension of El Thawra St., in front of Cairo International Airport.
Heliopolis: 76, El Thawra Street
Or call us: 16750
Madinet Nasr for Housing and Development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5070258"/>
                  </a:ext>
                </a:extLst>
              </a:tr>
            </a:tbl>
          </a:graphicData>
        </a:graphic>
      </p:graphicFrame>
      <p:sp>
        <p:nvSpPr>
          <p:cNvPr id="4" name="Text Placeholder 3">
            <a:extLst>
              <a:ext uri="{FF2B5EF4-FFF2-40B4-BE49-F238E27FC236}">
                <a16:creationId xmlns:a16="http://schemas.microsoft.com/office/drawing/2014/main" id="{6E342004-CBB3-4A0D-ACC9-33C2936C77E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904949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B37E0-56CE-45B2-A802-7F764F3D3AE0}"/>
              </a:ext>
            </a:extLst>
          </p:cNvPr>
          <p:cNvSpPr>
            <a:spLocks noGrp="1"/>
          </p:cNvSpPr>
          <p:nvPr>
            <p:ph type="title"/>
          </p:nvPr>
        </p:nvSpPr>
        <p:spPr/>
        <p:txBody>
          <a:bodyPr/>
          <a:lstStyle/>
          <a:p>
            <a:r>
              <a:rPr lang="en-US"/>
              <a:t>Facebook Own Posts Table  | Competitors - 6 of 25</a:t>
            </a:r>
          </a:p>
        </p:txBody>
      </p:sp>
      <p:graphicFrame>
        <p:nvGraphicFramePr>
          <p:cNvPr id="5" name="Table Placeholder 4">
            <a:extLst>
              <a:ext uri="{FF2B5EF4-FFF2-40B4-BE49-F238E27FC236}">
                <a16:creationId xmlns:a16="http://schemas.microsoft.com/office/drawing/2014/main" id="{EB73EF2E-7BE4-4FC0-AD35-5D65B0E16276}"/>
              </a:ext>
            </a:extLst>
          </p:cNvPr>
          <p:cNvGraphicFramePr>
            <a:graphicFrameLocks noGrp="1"/>
          </p:cNvGraphicFramePr>
          <p:nvPr>
            <p:ph type="tbl" sz="quarter" idx="13"/>
            <p:extLst>
              <p:ext uri="{D42A27DB-BD31-4B8C-83A1-F6EECF244321}">
                <p14:modId xmlns:p14="http://schemas.microsoft.com/office/powerpoint/2010/main" val="351001756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8273647"/>
                    </a:ext>
                  </a:extLst>
                </a:gridCol>
                <a:gridCol w="370332">
                  <a:extLst>
                    <a:ext uri="{9D8B030D-6E8A-4147-A177-3AD203B41FA5}">
                      <a16:colId xmlns:a16="http://schemas.microsoft.com/office/drawing/2014/main" val="1562730956"/>
                    </a:ext>
                  </a:extLst>
                </a:gridCol>
                <a:gridCol w="370332">
                  <a:extLst>
                    <a:ext uri="{9D8B030D-6E8A-4147-A177-3AD203B41FA5}">
                      <a16:colId xmlns:a16="http://schemas.microsoft.com/office/drawing/2014/main" val="240735643"/>
                    </a:ext>
                  </a:extLst>
                </a:gridCol>
                <a:gridCol w="370332">
                  <a:extLst>
                    <a:ext uri="{9D8B030D-6E8A-4147-A177-3AD203B41FA5}">
                      <a16:colId xmlns:a16="http://schemas.microsoft.com/office/drawing/2014/main" val="119422639"/>
                    </a:ext>
                  </a:extLst>
                </a:gridCol>
                <a:gridCol w="329184">
                  <a:extLst>
                    <a:ext uri="{9D8B030D-6E8A-4147-A177-3AD203B41FA5}">
                      <a16:colId xmlns:a16="http://schemas.microsoft.com/office/drawing/2014/main" val="1186305865"/>
                    </a:ext>
                  </a:extLst>
                </a:gridCol>
                <a:gridCol w="329184">
                  <a:extLst>
                    <a:ext uri="{9D8B030D-6E8A-4147-A177-3AD203B41FA5}">
                      <a16:colId xmlns:a16="http://schemas.microsoft.com/office/drawing/2014/main" val="2381653952"/>
                    </a:ext>
                  </a:extLst>
                </a:gridCol>
                <a:gridCol w="329184">
                  <a:extLst>
                    <a:ext uri="{9D8B030D-6E8A-4147-A177-3AD203B41FA5}">
                      <a16:colId xmlns:a16="http://schemas.microsoft.com/office/drawing/2014/main" val="4189674312"/>
                    </a:ext>
                  </a:extLst>
                </a:gridCol>
                <a:gridCol w="329184">
                  <a:extLst>
                    <a:ext uri="{9D8B030D-6E8A-4147-A177-3AD203B41FA5}">
                      <a16:colId xmlns:a16="http://schemas.microsoft.com/office/drawing/2014/main" val="4073584323"/>
                    </a:ext>
                  </a:extLst>
                </a:gridCol>
                <a:gridCol w="329184">
                  <a:extLst>
                    <a:ext uri="{9D8B030D-6E8A-4147-A177-3AD203B41FA5}">
                      <a16:colId xmlns:a16="http://schemas.microsoft.com/office/drawing/2014/main" val="2868507983"/>
                    </a:ext>
                  </a:extLst>
                </a:gridCol>
                <a:gridCol w="329184">
                  <a:extLst>
                    <a:ext uri="{9D8B030D-6E8A-4147-A177-3AD203B41FA5}">
                      <a16:colId xmlns:a16="http://schemas.microsoft.com/office/drawing/2014/main" val="2857709295"/>
                    </a:ext>
                  </a:extLst>
                </a:gridCol>
                <a:gridCol w="329184">
                  <a:extLst>
                    <a:ext uri="{9D8B030D-6E8A-4147-A177-3AD203B41FA5}">
                      <a16:colId xmlns:a16="http://schemas.microsoft.com/office/drawing/2014/main" val="687862728"/>
                    </a:ext>
                  </a:extLst>
                </a:gridCol>
                <a:gridCol w="329184">
                  <a:extLst>
                    <a:ext uri="{9D8B030D-6E8A-4147-A177-3AD203B41FA5}">
                      <a16:colId xmlns:a16="http://schemas.microsoft.com/office/drawing/2014/main" val="2912859975"/>
                    </a:ext>
                  </a:extLst>
                </a:gridCol>
                <a:gridCol w="329184">
                  <a:extLst>
                    <a:ext uri="{9D8B030D-6E8A-4147-A177-3AD203B41FA5}">
                      <a16:colId xmlns:a16="http://schemas.microsoft.com/office/drawing/2014/main" val="2227487340"/>
                    </a:ext>
                  </a:extLst>
                </a:gridCol>
                <a:gridCol w="370332">
                  <a:extLst>
                    <a:ext uri="{9D8B030D-6E8A-4147-A177-3AD203B41FA5}">
                      <a16:colId xmlns:a16="http://schemas.microsoft.com/office/drawing/2014/main" val="3092317789"/>
                    </a:ext>
                  </a:extLst>
                </a:gridCol>
                <a:gridCol w="370332">
                  <a:extLst>
                    <a:ext uri="{9D8B030D-6E8A-4147-A177-3AD203B41FA5}">
                      <a16:colId xmlns:a16="http://schemas.microsoft.com/office/drawing/2014/main" val="4185401805"/>
                    </a:ext>
                  </a:extLst>
                </a:gridCol>
                <a:gridCol w="329184">
                  <a:extLst>
                    <a:ext uri="{9D8B030D-6E8A-4147-A177-3AD203B41FA5}">
                      <a16:colId xmlns:a16="http://schemas.microsoft.com/office/drawing/2014/main" val="1400982499"/>
                    </a:ext>
                  </a:extLst>
                </a:gridCol>
                <a:gridCol w="329184">
                  <a:extLst>
                    <a:ext uri="{9D8B030D-6E8A-4147-A177-3AD203B41FA5}">
                      <a16:colId xmlns:a16="http://schemas.microsoft.com/office/drawing/2014/main" val="554274667"/>
                    </a:ext>
                  </a:extLst>
                </a:gridCol>
                <a:gridCol w="370332">
                  <a:extLst>
                    <a:ext uri="{9D8B030D-6E8A-4147-A177-3AD203B41FA5}">
                      <a16:colId xmlns:a16="http://schemas.microsoft.com/office/drawing/2014/main" val="13151268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39810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- 2018-08-28 20:52:20 </a:t>
                      </a:r>
                      <a:r>
                        <a:rPr kumimoji="0" lang="en-US" sz="1000" b="0" i="0" u="none" strike="noStrike" kern="1200" cap="none" spc="0" normalizeH="0" baseline="0" noProof="0">
                          <a:ln>
                            <a:noFill/>
                          </a:ln>
                          <a:solidFill>
                            <a:prstClr val="black"/>
                          </a:solidFill>
                          <a:effectLst/>
                          <a:uLnTx/>
                          <a:uFillTx/>
                          <a:latin typeface="+mn-lt"/>
                          <a:ea typeface="+mn-ea"/>
                          <a:cs typeface="+mn-cs"/>
                        </a:rPr>
                        <a:t> 
 Live the Santorini Inspired life. Wake up to a spectacular view from the highest hilltop in Marassi, open your blue door to begin your day at the azure beach of the bay, and then enjoy an afternoon village stroll to the sidewalk cafés.
Live Greek. Live Inspired.
For a very limited time enjoy a special offer for an 8 year equal payment plan. Click to connect with your Emaar Sales Advisor.
 http://bit.ly/TheGreekVillage-Register 
#Marassi #LiveInspired #SantoriniInspired #Egypt #NorthCoast #Emaar #EmaarMisr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2077894"/>
                  </a:ext>
                </a:extLst>
              </a:tr>
            </a:tbl>
          </a:graphicData>
        </a:graphic>
      </p:graphicFrame>
      <p:sp>
        <p:nvSpPr>
          <p:cNvPr id="4" name="Text Placeholder 3">
            <a:extLst>
              <a:ext uri="{FF2B5EF4-FFF2-40B4-BE49-F238E27FC236}">
                <a16:creationId xmlns:a16="http://schemas.microsoft.com/office/drawing/2014/main" id="{7434FAF7-2F6A-4848-AFF0-55D5D7BE37B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016787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55296-F7B1-48B5-824B-5BEA8972FC28}"/>
              </a:ext>
            </a:extLst>
          </p:cNvPr>
          <p:cNvSpPr>
            <a:spLocks noGrp="1"/>
          </p:cNvSpPr>
          <p:nvPr>
            <p:ph type="title"/>
          </p:nvPr>
        </p:nvSpPr>
        <p:spPr/>
        <p:txBody>
          <a:bodyPr/>
          <a:lstStyle/>
          <a:p>
            <a:r>
              <a:rPr lang="en-US"/>
              <a:t>Facebook Own Posts Table  | Competitors - 7 of 25</a:t>
            </a:r>
          </a:p>
        </p:txBody>
      </p:sp>
      <p:graphicFrame>
        <p:nvGraphicFramePr>
          <p:cNvPr id="5" name="Table Placeholder 4">
            <a:extLst>
              <a:ext uri="{FF2B5EF4-FFF2-40B4-BE49-F238E27FC236}">
                <a16:creationId xmlns:a16="http://schemas.microsoft.com/office/drawing/2014/main" id="{34446B82-DCAA-402E-84CA-1701FE992CFA}"/>
              </a:ext>
            </a:extLst>
          </p:cNvPr>
          <p:cNvGraphicFramePr>
            <a:graphicFrameLocks noGrp="1"/>
          </p:cNvGraphicFramePr>
          <p:nvPr>
            <p:ph type="tbl" sz="quarter" idx="13"/>
            <p:extLst>
              <p:ext uri="{D42A27DB-BD31-4B8C-83A1-F6EECF244321}">
                <p14:modId xmlns:p14="http://schemas.microsoft.com/office/powerpoint/2010/main" val="34572056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6431788"/>
                    </a:ext>
                  </a:extLst>
                </a:gridCol>
                <a:gridCol w="370332">
                  <a:extLst>
                    <a:ext uri="{9D8B030D-6E8A-4147-A177-3AD203B41FA5}">
                      <a16:colId xmlns:a16="http://schemas.microsoft.com/office/drawing/2014/main" val="1978564034"/>
                    </a:ext>
                  </a:extLst>
                </a:gridCol>
                <a:gridCol w="370332">
                  <a:extLst>
                    <a:ext uri="{9D8B030D-6E8A-4147-A177-3AD203B41FA5}">
                      <a16:colId xmlns:a16="http://schemas.microsoft.com/office/drawing/2014/main" val="418188917"/>
                    </a:ext>
                  </a:extLst>
                </a:gridCol>
                <a:gridCol w="370332">
                  <a:extLst>
                    <a:ext uri="{9D8B030D-6E8A-4147-A177-3AD203B41FA5}">
                      <a16:colId xmlns:a16="http://schemas.microsoft.com/office/drawing/2014/main" val="104090334"/>
                    </a:ext>
                  </a:extLst>
                </a:gridCol>
                <a:gridCol w="329184">
                  <a:extLst>
                    <a:ext uri="{9D8B030D-6E8A-4147-A177-3AD203B41FA5}">
                      <a16:colId xmlns:a16="http://schemas.microsoft.com/office/drawing/2014/main" val="3759971413"/>
                    </a:ext>
                  </a:extLst>
                </a:gridCol>
                <a:gridCol w="329184">
                  <a:extLst>
                    <a:ext uri="{9D8B030D-6E8A-4147-A177-3AD203B41FA5}">
                      <a16:colId xmlns:a16="http://schemas.microsoft.com/office/drawing/2014/main" val="109878340"/>
                    </a:ext>
                  </a:extLst>
                </a:gridCol>
                <a:gridCol w="329184">
                  <a:extLst>
                    <a:ext uri="{9D8B030D-6E8A-4147-A177-3AD203B41FA5}">
                      <a16:colId xmlns:a16="http://schemas.microsoft.com/office/drawing/2014/main" val="2284047641"/>
                    </a:ext>
                  </a:extLst>
                </a:gridCol>
                <a:gridCol w="329184">
                  <a:extLst>
                    <a:ext uri="{9D8B030D-6E8A-4147-A177-3AD203B41FA5}">
                      <a16:colId xmlns:a16="http://schemas.microsoft.com/office/drawing/2014/main" val="1002936412"/>
                    </a:ext>
                  </a:extLst>
                </a:gridCol>
                <a:gridCol w="329184">
                  <a:extLst>
                    <a:ext uri="{9D8B030D-6E8A-4147-A177-3AD203B41FA5}">
                      <a16:colId xmlns:a16="http://schemas.microsoft.com/office/drawing/2014/main" val="4135117266"/>
                    </a:ext>
                  </a:extLst>
                </a:gridCol>
                <a:gridCol w="329184">
                  <a:extLst>
                    <a:ext uri="{9D8B030D-6E8A-4147-A177-3AD203B41FA5}">
                      <a16:colId xmlns:a16="http://schemas.microsoft.com/office/drawing/2014/main" val="744968535"/>
                    </a:ext>
                  </a:extLst>
                </a:gridCol>
                <a:gridCol w="329184">
                  <a:extLst>
                    <a:ext uri="{9D8B030D-6E8A-4147-A177-3AD203B41FA5}">
                      <a16:colId xmlns:a16="http://schemas.microsoft.com/office/drawing/2014/main" val="3844424799"/>
                    </a:ext>
                  </a:extLst>
                </a:gridCol>
                <a:gridCol w="329184">
                  <a:extLst>
                    <a:ext uri="{9D8B030D-6E8A-4147-A177-3AD203B41FA5}">
                      <a16:colId xmlns:a16="http://schemas.microsoft.com/office/drawing/2014/main" val="1550843338"/>
                    </a:ext>
                  </a:extLst>
                </a:gridCol>
                <a:gridCol w="329184">
                  <a:extLst>
                    <a:ext uri="{9D8B030D-6E8A-4147-A177-3AD203B41FA5}">
                      <a16:colId xmlns:a16="http://schemas.microsoft.com/office/drawing/2014/main" val="954203153"/>
                    </a:ext>
                  </a:extLst>
                </a:gridCol>
                <a:gridCol w="370332">
                  <a:extLst>
                    <a:ext uri="{9D8B030D-6E8A-4147-A177-3AD203B41FA5}">
                      <a16:colId xmlns:a16="http://schemas.microsoft.com/office/drawing/2014/main" val="2551706028"/>
                    </a:ext>
                  </a:extLst>
                </a:gridCol>
                <a:gridCol w="370332">
                  <a:extLst>
                    <a:ext uri="{9D8B030D-6E8A-4147-A177-3AD203B41FA5}">
                      <a16:colId xmlns:a16="http://schemas.microsoft.com/office/drawing/2014/main" val="1036178824"/>
                    </a:ext>
                  </a:extLst>
                </a:gridCol>
                <a:gridCol w="329184">
                  <a:extLst>
                    <a:ext uri="{9D8B030D-6E8A-4147-A177-3AD203B41FA5}">
                      <a16:colId xmlns:a16="http://schemas.microsoft.com/office/drawing/2014/main" val="2985678000"/>
                    </a:ext>
                  </a:extLst>
                </a:gridCol>
                <a:gridCol w="329184">
                  <a:extLst>
                    <a:ext uri="{9D8B030D-6E8A-4147-A177-3AD203B41FA5}">
                      <a16:colId xmlns:a16="http://schemas.microsoft.com/office/drawing/2014/main" val="1520069151"/>
                    </a:ext>
                  </a:extLst>
                </a:gridCol>
                <a:gridCol w="370332">
                  <a:extLst>
                    <a:ext uri="{9D8B030D-6E8A-4147-A177-3AD203B41FA5}">
                      <a16:colId xmlns:a16="http://schemas.microsoft.com/office/drawing/2014/main" val="12701254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23819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- 2018-08-28 15:34:57 </a:t>
                      </a:r>
                      <a:r>
                        <a:rPr kumimoji="0" lang="en-US" sz="1000" b="0" i="0" u="none" strike="noStrike" kern="1200" cap="none" spc="0" normalizeH="0" baseline="0" noProof="0">
                          <a:ln>
                            <a:noFill/>
                          </a:ln>
                          <a:solidFill>
                            <a:prstClr val="black"/>
                          </a:solidFill>
                          <a:effectLst/>
                          <a:uLnTx/>
                          <a:uFillTx/>
                          <a:latin typeface="+mn-lt"/>
                          <a:ea typeface="+mn-ea"/>
                          <a:cs typeface="+mn-cs"/>
                        </a:rPr>
                        <a:t> 
 Enjoy the feeling of exclusivity at The Terraces in Coast 82, where privacy is at the top of our perfect summer home checklist.
Book your summer home now!
5% down payment and 8 years equal installments plan.
Call 16696.
#PlacesByHydeParkDevelopments #HydeParkDevelopments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600965"/>
                  </a:ext>
                </a:extLst>
              </a:tr>
            </a:tbl>
          </a:graphicData>
        </a:graphic>
      </p:graphicFrame>
      <p:sp>
        <p:nvSpPr>
          <p:cNvPr id="4" name="Text Placeholder 3">
            <a:extLst>
              <a:ext uri="{FF2B5EF4-FFF2-40B4-BE49-F238E27FC236}">
                <a16:creationId xmlns:a16="http://schemas.microsoft.com/office/drawing/2014/main" id="{4CEADAA0-E67C-482D-BD51-73A0F0172A7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05814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DCF93-A9DC-4BCC-9FA5-B5415965C130}"/>
              </a:ext>
            </a:extLst>
          </p:cNvPr>
          <p:cNvSpPr>
            <a:spLocks noGrp="1"/>
          </p:cNvSpPr>
          <p:nvPr>
            <p:ph type="title"/>
          </p:nvPr>
        </p:nvSpPr>
        <p:spPr/>
        <p:txBody>
          <a:bodyPr/>
          <a:lstStyle/>
          <a:p>
            <a:r>
              <a:rPr lang="en-US"/>
              <a:t>Facebook Own Posts Table  | Competitors - 8 of 25</a:t>
            </a:r>
          </a:p>
        </p:txBody>
      </p:sp>
      <p:graphicFrame>
        <p:nvGraphicFramePr>
          <p:cNvPr id="5" name="Table Placeholder 4">
            <a:extLst>
              <a:ext uri="{FF2B5EF4-FFF2-40B4-BE49-F238E27FC236}">
                <a16:creationId xmlns:a16="http://schemas.microsoft.com/office/drawing/2014/main" id="{509A32AF-3F10-4C86-8C86-779A6DAC3910}"/>
              </a:ext>
            </a:extLst>
          </p:cNvPr>
          <p:cNvGraphicFramePr>
            <a:graphicFrameLocks noGrp="1"/>
          </p:cNvGraphicFramePr>
          <p:nvPr>
            <p:ph type="tbl" sz="quarter" idx="13"/>
            <p:extLst>
              <p:ext uri="{D42A27DB-BD31-4B8C-83A1-F6EECF244321}">
                <p14:modId xmlns:p14="http://schemas.microsoft.com/office/powerpoint/2010/main" val="298102316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7519820"/>
                    </a:ext>
                  </a:extLst>
                </a:gridCol>
                <a:gridCol w="370332">
                  <a:extLst>
                    <a:ext uri="{9D8B030D-6E8A-4147-A177-3AD203B41FA5}">
                      <a16:colId xmlns:a16="http://schemas.microsoft.com/office/drawing/2014/main" val="3924328669"/>
                    </a:ext>
                  </a:extLst>
                </a:gridCol>
                <a:gridCol w="370332">
                  <a:extLst>
                    <a:ext uri="{9D8B030D-6E8A-4147-A177-3AD203B41FA5}">
                      <a16:colId xmlns:a16="http://schemas.microsoft.com/office/drawing/2014/main" val="3328636743"/>
                    </a:ext>
                  </a:extLst>
                </a:gridCol>
                <a:gridCol w="370332">
                  <a:extLst>
                    <a:ext uri="{9D8B030D-6E8A-4147-A177-3AD203B41FA5}">
                      <a16:colId xmlns:a16="http://schemas.microsoft.com/office/drawing/2014/main" val="3522969371"/>
                    </a:ext>
                  </a:extLst>
                </a:gridCol>
                <a:gridCol w="329184">
                  <a:extLst>
                    <a:ext uri="{9D8B030D-6E8A-4147-A177-3AD203B41FA5}">
                      <a16:colId xmlns:a16="http://schemas.microsoft.com/office/drawing/2014/main" val="1032675073"/>
                    </a:ext>
                  </a:extLst>
                </a:gridCol>
                <a:gridCol w="329184">
                  <a:extLst>
                    <a:ext uri="{9D8B030D-6E8A-4147-A177-3AD203B41FA5}">
                      <a16:colId xmlns:a16="http://schemas.microsoft.com/office/drawing/2014/main" val="3534522723"/>
                    </a:ext>
                  </a:extLst>
                </a:gridCol>
                <a:gridCol w="329184">
                  <a:extLst>
                    <a:ext uri="{9D8B030D-6E8A-4147-A177-3AD203B41FA5}">
                      <a16:colId xmlns:a16="http://schemas.microsoft.com/office/drawing/2014/main" val="49350057"/>
                    </a:ext>
                  </a:extLst>
                </a:gridCol>
                <a:gridCol w="329184">
                  <a:extLst>
                    <a:ext uri="{9D8B030D-6E8A-4147-A177-3AD203B41FA5}">
                      <a16:colId xmlns:a16="http://schemas.microsoft.com/office/drawing/2014/main" val="4200578472"/>
                    </a:ext>
                  </a:extLst>
                </a:gridCol>
                <a:gridCol w="329184">
                  <a:extLst>
                    <a:ext uri="{9D8B030D-6E8A-4147-A177-3AD203B41FA5}">
                      <a16:colId xmlns:a16="http://schemas.microsoft.com/office/drawing/2014/main" val="3171050754"/>
                    </a:ext>
                  </a:extLst>
                </a:gridCol>
                <a:gridCol w="329184">
                  <a:extLst>
                    <a:ext uri="{9D8B030D-6E8A-4147-A177-3AD203B41FA5}">
                      <a16:colId xmlns:a16="http://schemas.microsoft.com/office/drawing/2014/main" val="189313929"/>
                    </a:ext>
                  </a:extLst>
                </a:gridCol>
                <a:gridCol w="329184">
                  <a:extLst>
                    <a:ext uri="{9D8B030D-6E8A-4147-A177-3AD203B41FA5}">
                      <a16:colId xmlns:a16="http://schemas.microsoft.com/office/drawing/2014/main" val="1462985559"/>
                    </a:ext>
                  </a:extLst>
                </a:gridCol>
                <a:gridCol w="329184">
                  <a:extLst>
                    <a:ext uri="{9D8B030D-6E8A-4147-A177-3AD203B41FA5}">
                      <a16:colId xmlns:a16="http://schemas.microsoft.com/office/drawing/2014/main" val="3456436494"/>
                    </a:ext>
                  </a:extLst>
                </a:gridCol>
                <a:gridCol w="329184">
                  <a:extLst>
                    <a:ext uri="{9D8B030D-6E8A-4147-A177-3AD203B41FA5}">
                      <a16:colId xmlns:a16="http://schemas.microsoft.com/office/drawing/2014/main" val="3525714533"/>
                    </a:ext>
                  </a:extLst>
                </a:gridCol>
                <a:gridCol w="370332">
                  <a:extLst>
                    <a:ext uri="{9D8B030D-6E8A-4147-A177-3AD203B41FA5}">
                      <a16:colId xmlns:a16="http://schemas.microsoft.com/office/drawing/2014/main" val="3083344629"/>
                    </a:ext>
                  </a:extLst>
                </a:gridCol>
                <a:gridCol w="370332">
                  <a:extLst>
                    <a:ext uri="{9D8B030D-6E8A-4147-A177-3AD203B41FA5}">
                      <a16:colId xmlns:a16="http://schemas.microsoft.com/office/drawing/2014/main" val="4169353919"/>
                    </a:ext>
                  </a:extLst>
                </a:gridCol>
                <a:gridCol w="329184">
                  <a:extLst>
                    <a:ext uri="{9D8B030D-6E8A-4147-A177-3AD203B41FA5}">
                      <a16:colId xmlns:a16="http://schemas.microsoft.com/office/drawing/2014/main" val="3651890643"/>
                    </a:ext>
                  </a:extLst>
                </a:gridCol>
                <a:gridCol w="329184">
                  <a:extLst>
                    <a:ext uri="{9D8B030D-6E8A-4147-A177-3AD203B41FA5}">
                      <a16:colId xmlns:a16="http://schemas.microsoft.com/office/drawing/2014/main" val="2411804692"/>
                    </a:ext>
                  </a:extLst>
                </a:gridCol>
                <a:gridCol w="370332">
                  <a:extLst>
                    <a:ext uri="{9D8B030D-6E8A-4147-A177-3AD203B41FA5}">
                      <a16:colId xmlns:a16="http://schemas.microsoft.com/office/drawing/2014/main" val="223534445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28531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Tatweer Misr - 2018-08-28 11:31:03 </a:t>
                      </a:r>
                      <a:r>
                        <a:rPr kumimoji="0" lang="en-US" sz="1000" b="0" i="0" u="none" strike="noStrike" kern="1200" cap="none" spc="0" normalizeH="0" baseline="0" noProof="0">
                          <a:ln>
                            <a:noFill/>
                          </a:ln>
                          <a:solidFill>
                            <a:prstClr val="black"/>
                          </a:solidFill>
                          <a:effectLst/>
                          <a:uLnTx/>
                          <a:uFillTx/>
                          <a:latin typeface="+mn-lt"/>
                          <a:ea typeface="+mn-ea"/>
                          <a:cs typeface="+mn-cs"/>
                        </a:rPr>
                        <a:t> 
 Tatweer Misr announcing the signing of an exclusive MOU with Kerten Hospitality to operate 7 hotels in Tatweer Misr’s projects
#TatweerMisr #KertenHospitality #FoukaBay #ILMonteGalala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12504786"/>
                  </a:ext>
                </a:extLst>
              </a:tr>
            </a:tbl>
          </a:graphicData>
        </a:graphic>
      </p:graphicFrame>
      <p:sp>
        <p:nvSpPr>
          <p:cNvPr id="4" name="Text Placeholder 3">
            <a:extLst>
              <a:ext uri="{FF2B5EF4-FFF2-40B4-BE49-F238E27FC236}">
                <a16:creationId xmlns:a16="http://schemas.microsoft.com/office/drawing/2014/main" id="{CA4ED70D-8871-45B3-8C88-E43BD83A66E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823754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7C84-A0D5-4D00-8F92-B0E38AC40D99}"/>
              </a:ext>
            </a:extLst>
          </p:cNvPr>
          <p:cNvSpPr>
            <a:spLocks noGrp="1"/>
          </p:cNvSpPr>
          <p:nvPr>
            <p:ph type="title"/>
          </p:nvPr>
        </p:nvSpPr>
        <p:spPr/>
        <p:txBody>
          <a:bodyPr/>
          <a:lstStyle/>
          <a:p>
            <a:r>
              <a:rPr lang="en-US"/>
              <a:t>Facebook Own Posts Table  | Competitors - 9 of 25</a:t>
            </a:r>
          </a:p>
        </p:txBody>
      </p:sp>
      <p:graphicFrame>
        <p:nvGraphicFramePr>
          <p:cNvPr id="5" name="Table Placeholder 4">
            <a:extLst>
              <a:ext uri="{FF2B5EF4-FFF2-40B4-BE49-F238E27FC236}">
                <a16:creationId xmlns:a16="http://schemas.microsoft.com/office/drawing/2014/main" id="{58AEA745-5943-4CEA-9089-4E34E448A535}"/>
              </a:ext>
            </a:extLst>
          </p:cNvPr>
          <p:cNvGraphicFramePr>
            <a:graphicFrameLocks noGrp="1"/>
          </p:cNvGraphicFramePr>
          <p:nvPr>
            <p:ph type="tbl" sz="quarter" idx="13"/>
            <p:extLst>
              <p:ext uri="{D42A27DB-BD31-4B8C-83A1-F6EECF244321}">
                <p14:modId xmlns:p14="http://schemas.microsoft.com/office/powerpoint/2010/main" val="124086913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5326436"/>
                    </a:ext>
                  </a:extLst>
                </a:gridCol>
                <a:gridCol w="370332">
                  <a:extLst>
                    <a:ext uri="{9D8B030D-6E8A-4147-A177-3AD203B41FA5}">
                      <a16:colId xmlns:a16="http://schemas.microsoft.com/office/drawing/2014/main" val="968143483"/>
                    </a:ext>
                  </a:extLst>
                </a:gridCol>
                <a:gridCol w="370332">
                  <a:extLst>
                    <a:ext uri="{9D8B030D-6E8A-4147-A177-3AD203B41FA5}">
                      <a16:colId xmlns:a16="http://schemas.microsoft.com/office/drawing/2014/main" val="1484981685"/>
                    </a:ext>
                  </a:extLst>
                </a:gridCol>
                <a:gridCol w="370332">
                  <a:extLst>
                    <a:ext uri="{9D8B030D-6E8A-4147-A177-3AD203B41FA5}">
                      <a16:colId xmlns:a16="http://schemas.microsoft.com/office/drawing/2014/main" val="3449105614"/>
                    </a:ext>
                  </a:extLst>
                </a:gridCol>
                <a:gridCol w="329184">
                  <a:extLst>
                    <a:ext uri="{9D8B030D-6E8A-4147-A177-3AD203B41FA5}">
                      <a16:colId xmlns:a16="http://schemas.microsoft.com/office/drawing/2014/main" val="417798356"/>
                    </a:ext>
                  </a:extLst>
                </a:gridCol>
                <a:gridCol w="329184">
                  <a:extLst>
                    <a:ext uri="{9D8B030D-6E8A-4147-A177-3AD203B41FA5}">
                      <a16:colId xmlns:a16="http://schemas.microsoft.com/office/drawing/2014/main" val="1899633099"/>
                    </a:ext>
                  </a:extLst>
                </a:gridCol>
                <a:gridCol w="329184">
                  <a:extLst>
                    <a:ext uri="{9D8B030D-6E8A-4147-A177-3AD203B41FA5}">
                      <a16:colId xmlns:a16="http://schemas.microsoft.com/office/drawing/2014/main" val="2633042484"/>
                    </a:ext>
                  </a:extLst>
                </a:gridCol>
                <a:gridCol w="329184">
                  <a:extLst>
                    <a:ext uri="{9D8B030D-6E8A-4147-A177-3AD203B41FA5}">
                      <a16:colId xmlns:a16="http://schemas.microsoft.com/office/drawing/2014/main" val="1248336251"/>
                    </a:ext>
                  </a:extLst>
                </a:gridCol>
                <a:gridCol w="329184">
                  <a:extLst>
                    <a:ext uri="{9D8B030D-6E8A-4147-A177-3AD203B41FA5}">
                      <a16:colId xmlns:a16="http://schemas.microsoft.com/office/drawing/2014/main" val="1938182740"/>
                    </a:ext>
                  </a:extLst>
                </a:gridCol>
                <a:gridCol w="329184">
                  <a:extLst>
                    <a:ext uri="{9D8B030D-6E8A-4147-A177-3AD203B41FA5}">
                      <a16:colId xmlns:a16="http://schemas.microsoft.com/office/drawing/2014/main" val="2884146280"/>
                    </a:ext>
                  </a:extLst>
                </a:gridCol>
                <a:gridCol w="329184">
                  <a:extLst>
                    <a:ext uri="{9D8B030D-6E8A-4147-A177-3AD203B41FA5}">
                      <a16:colId xmlns:a16="http://schemas.microsoft.com/office/drawing/2014/main" val="2693757725"/>
                    </a:ext>
                  </a:extLst>
                </a:gridCol>
                <a:gridCol w="329184">
                  <a:extLst>
                    <a:ext uri="{9D8B030D-6E8A-4147-A177-3AD203B41FA5}">
                      <a16:colId xmlns:a16="http://schemas.microsoft.com/office/drawing/2014/main" val="737759140"/>
                    </a:ext>
                  </a:extLst>
                </a:gridCol>
                <a:gridCol w="329184">
                  <a:extLst>
                    <a:ext uri="{9D8B030D-6E8A-4147-A177-3AD203B41FA5}">
                      <a16:colId xmlns:a16="http://schemas.microsoft.com/office/drawing/2014/main" val="1614234229"/>
                    </a:ext>
                  </a:extLst>
                </a:gridCol>
                <a:gridCol w="370332">
                  <a:extLst>
                    <a:ext uri="{9D8B030D-6E8A-4147-A177-3AD203B41FA5}">
                      <a16:colId xmlns:a16="http://schemas.microsoft.com/office/drawing/2014/main" val="31339610"/>
                    </a:ext>
                  </a:extLst>
                </a:gridCol>
                <a:gridCol w="370332">
                  <a:extLst>
                    <a:ext uri="{9D8B030D-6E8A-4147-A177-3AD203B41FA5}">
                      <a16:colId xmlns:a16="http://schemas.microsoft.com/office/drawing/2014/main" val="642524386"/>
                    </a:ext>
                  </a:extLst>
                </a:gridCol>
                <a:gridCol w="329184">
                  <a:extLst>
                    <a:ext uri="{9D8B030D-6E8A-4147-A177-3AD203B41FA5}">
                      <a16:colId xmlns:a16="http://schemas.microsoft.com/office/drawing/2014/main" val="3104728528"/>
                    </a:ext>
                  </a:extLst>
                </a:gridCol>
                <a:gridCol w="329184">
                  <a:extLst>
                    <a:ext uri="{9D8B030D-6E8A-4147-A177-3AD203B41FA5}">
                      <a16:colId xmlns:a16="http://schemas.microsoft.com/office/drawing/2014/main" val="3774505340"/>
                    </a:ext>
                  </a:extLst>
                </a:gridCol>
                <a:gridCol w="370332">
                  <a:extLst>
                    <a:ext uri="{9D8B030D-6E8A-4147-A177-3AD203B41FA5}">
                      <a16:colId xmlns:a16="http://schemas.microsoft.com/office/drawing/2014/main" val="5135413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945603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- 2018-08-28 09:44:43 </a:t>
                      </a:r>
                      <a:r>
                        <a:rPr kumimoji="0" lang="en-US" sz="1000" b="0" i="0" u="none" strike="noStrike" kern="1200" cap="none" spc="0" normalizeH="0" baseline="0" noProof="0">
                          <a:ln>
                            <a:noFill/>
                          </a:ln>
                          <a:solidFill>
                            <a:prstClr val="black"/>
                          </a:solidFill>
                          <a:effectLst/>
                          <a:uLnTx/>
                          <a:uFillTx/>
                          <a:latin typeface="+mn-lt"/>
                          <a:ea typeface="+mn-ea"/>
                          <a:cs typeface="+mn-cs"/>
                        </a:rPr>
                        <a:t> 
 Starting at 58m², homes in Lake Park Studios are ideal for the comfort of your family! 
Whether you unwind best to lush greenery or to the soothing ambience of water features, relaxation is here! 
Register now on www.tajcity.mnhd.com 
or visit us at our sales centers:
Cairo - Suez Rd.: Located on the extension of El Thawra St., in front of Cairo International Airport.
Heliopolis: 76, El Thawra Street
Or call us: 16750
Madinet Nasr for Housing and Development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6510640"/>
                  </a:ext>
                </a:extLst>
              </a:tr>
            </a:tbl>
          </a:graphicData>
        </a:graphic>
      </p:graphicFrame>
      <p:sp>
        <p:nvSpPr>
          <p:cNvPr id="4" name="Text Placeholder 3">
            <a:extLst>
              <a:ext uri="{FF2B5EF4-FFF2-40B4-BE49-F238E27FC236}">
                <a16:creationId xmlns:a16="http://schemas.microsoft.com/office/drawing/2014/main" id="{CC52809A-4104-4288-8D0B-4F4C6A637AD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064026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DCA5B-AD60-4FC3-AF23-868EDC5F54F4}"/>
              </a:ext>
            </a:extLst>
          </p:cNvPr>
          <p:cNvSpPr>
            <a:spLocks noGrp="1"/>
          </p:cNvSpPr>
          <p:nvPr>
            <p:ph type="title"/>
          </p:nvPr>
        </p:nvSpPr>
        <p:spPr/>
        <p:txBody>
          <a:bodyPr/>
          <a:lstStyle/>
          <a:p>
            <a:r>
              <a:rPr lang="en-US"/>
              <a:t>Facebook Own Posts Table  | Competitors - 10 of 25</a:t>
            </a:r>
          </a:p>
        </p:txBody>
      </p:sp>
      <p:graphicFrame>
        <p:nvGraphicFramePr>
          <p:cNvPr id="5" name="Table Placeholder 4">
            <a:extLst>
              <a:ext uri="{FF2B5EF4-FFF2-40B4-BE49-F238E27FC236}">
                <a16:creationId xmlns:a16="http://schemas.microsoft.com/office/drawing/2014/main" id="{99E4C267-1206-4DEF-8CFA-DB1BA77949F5}"/>
              </a:ext>
            </a:extLst>
          </p:cNvPr>
          <p:cNvGraphicFramePr>
            <a:graphicFrameLocks noGrp="1"/>
          </p:cNvGraphicFramePr>
          <p:nvPr>
            <p:ph type="tbl" sz="quarter" idx="13"/>
            <p:extLst>
              <p:ext uri="{D42A27DB-BD31-4B8C-83A1-F6EECF244321}">
                <p14:modId xmlns:p14="http://schemas.microsoft.com/office/powerpoint/2010/main" val="11898555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07592994"/>
                    </a:ext>
                  </a:extLst>
                </a:gridCol>
                <a:gridCol w="370332">
                  <a:extLst>
                    <a:ext uri="{9D8B030D-6E8A-4147-A177-3AD203B41FA5}">
                      <a16:colId xmlns:a16="http://schemas.microsoft.com/office/drawing/2014/main" val="2390282011"/>
                    </a:ext>
                  </a:extLst>
                </a:gridCol>
                <a:gridCol w="370332">
                  <a:extLst>
                    <a:ext uri="{9D8B030D-6E8A-4147-A177-3AD203B41FA5}">
                      <a16:colId xmlns:a16="http://schemas.microsoft.com/office/drawing/2014/main" val="1527776023"/>
                    </a:ext>
                  </a:extLst>
                </a:gridCol>
                <a:gridCol w="370332">
                  <a:extLst>
                    <a:ext uri="{9D8B030D-6E8A-4147-A177-3AD203B41FA5}">
                      <a16:colId xmlns:a16="http://schemas.microsoft.com/office/drawing/2014/main" val="313146285"/>
                    </a:ext>
                  </a:extLst>
                </a:gridCol>
                <a:gridCol w="329184">
                  <a:extLst>
                    <a:ext uri="{9D8B030D-6E8A-4147-A177-3AD203B41FA5}">
                      <a16:colId xmlns:a16="http://schemas.microsoft.com/office/drawing/2014/main" val="975975463"/>
                    </a:ext>
                  </a:extLst>
                </a:gridCol>
                <a:gridCol w="329184">
                  <a:extLst>
                    <a:ext uri="{9D8B030D-6E8A-4147-A177-3AD203B41FA5}">
                      <a16:colId xmlns:a16="http://schemas.microsoft.com/office/drawing/2014/main" val="2910124500"/>
                    </a:ext>
                  </a:extLst>
                </a:gridCol>
                <a:gridCol w="329184">
                  <a:extLst>
                    <a:ext uri="{9D8B030D-6E8A-4147-A177-3AD203B41FA5}">
                      <a16:colId xmlns:a16="http://schemas.microsoft.com/office/drawing/2014/main" val="3853304944"/>
                    </a:ext>
                  </a:extLst>
                </a:gridCol>
                <a:gridCol w="329184">
                  <a:extLst>
                    <a:ext uri="{9D8B030D-6E8A-4147-A177-3AD203B41FA5}">
                      <a16:colId xmlns:a16="http://schemas.microsoft.com/office/drawing/2014/main" val="491566681"/>
                    </a:ext>
                  </a:extLst>
                </a:gridCol>
                <a:gridCol w="329184">
                  <a:extLst>
                    <a:ext uri="{9D8B030D-6E8A-4147-A177-3AD203B41FA5}">
                      <a16:colId xmlns:a16="http://schemas.microsoft.com/office/drawing/2014/main" val="2289422475"/>
                    </a:ext>
                  </a:extLst>
                </a:gridCol>
                <a:gridCol w="329184">
                  <a:extLst>
                    <a:ext uri="{9D8B030D-6E8A-4147-A177-3AD203B41FA5}">
                      <a16:colId xmlns:a16="http://schemas.microsoft.com/office/drawing/2014/main" val="2887356102"/>
                    </a:ext>
                  </a:extLst>
                </a:gridCol>
                <a:gridCol w="329184">
                  <a:extLst>
                    <a:ext uri="{9D8B030D-6E8A-4147-A177-3AD203B41FA5}">
                      <a16:colId xmlns:a16="http://schemas.microsoft.com/office/drawing/2014/main" val="1437507160"/>
                    </a:ext>
                  </a:extLst>
                </a:gridCol>
                <a:gridCol w="329184">
                  <a:extLst>
                    <a:ext uri="{9D8B030D-6E8A-4147-A177-3AD203B41FA5}">
                      <a16:colId xmlns:a16="http://schemas.microsoft.com/office/drawing/2014/main" val="2843055713"/>
                    </a:ext>
                  </a:extLst>
                </a:gridCol>
                <a:gridCol w="329184">
                  <a:extLst>
                    <a:ext uri="{9D8B030D-6E8A-4147-A177-3AD203B41FA5}">
                      <a16:colId xmlns:a16="http://schemas.microsoft.com/office/drawing/2014/main" val="1050188621"/>
                    </a:ext>
                  </a:extLst>
                </a:gridCol>
                <a:gridCol w="370332">
                  <a:extLst>
                    <a:ext uri="{9D8B030D-6E8A-4147-A177-3AD203B41FA5}">
                      <a16:colId xmlns:a16="http://schemas.microsoft.com/office/drawing/2014/main" val="1445868280"/>
                    </a:ext>
                  </a:extLst>
                </a:gridCol>
                <a:gridCol w="370332">
                  <a:extLst>
                    <a:ext uri="{9D8B030D-6E8A-4147-A177-3AD203B41FA5}">
                      <a16:colId xmlns:a16="http://schemas.microsoft.com/office/drawing/2014/main" val="3523289514"/>
                    </a:ext>
                  </a:extLst>
                </a:gridCol>
                <a:gridCol w="329184">
                  <a:extLst>
                    <a:ext uri="{9D8B030D-6E8A-4147-A177-3AD203B41FA5}">
                      <a16:colId xmlns:a16="http://schemas.microsoft.com/office/drawing/2014/main" val="710515960"/>
                    </a:ext>
                  </a:extLst>
                </a:gridCol>
                <a:gridCol w="329184">
                  <a:extLst>
                    <a:ext uri="{9D8B030D-6E8A-4147-A177-3AD203B41FA5}">
                      <a16:colId xmlns:a16="http://schemas.microsoft.com/office/drawing/2014/main" val="1750605445"/>
                    </a:ext>
                  </a:extLst>
                </a:gridCol>
                <a:gridCol w="370332">
                  <a:extLst>
                    <a:ext uri="{9D8B030D-6E8A-4147-A177-3AD203B41FA5}">
                      <a16:colId xmlns:a16="http://schemas.microsoft.com/office/drawing/2014/main" val="42267022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804559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- 2018-08-27 15:20:54 </a:t>
                      </a:r>
                      <a:r>
                        <a:rPr kumimoji="0" lang="en-US" sz="1000" b="0" i="0" u="none" strike="noStrike" kern="1200" cap="none" spc="0" normalizeH="0" baseline="0" noProof="0">
                          <a:ln>
                            <a:noFill/>
                          </a:ln>
                          <a:solidFill>
                            <a:prstClr val="black"/>
                          </a:solidFill>
                          <a:effectLst/>
                          <a:uLnTx/>
                          <a:uFillTx/>
                          <a:latin typeface="+mn-lt"/>
                          <a:ea typeface="+mn-ea"/>
                          <a:cs typeface="+mn-cs"/>
                        </a:rPr>
                        <a:t> 
 Discover a spectrum of high-end villas that take pride in their strategic location, proximity to the main park and generous spaciousness at Hyde Park New Cairo.
Book your place now!
Call 16696.
#PlacesByHydeParkDevelopments #HydeParkDevelopments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7572531"/>
                  </a:ext>
                </a:extLst>
              </a:tr>
            </a:tbl>
          </a:graphicData>
        </a:graphic>
      </p:graphicFrame>
      <p:sp>
        <p:nvSpPr>
          <p:cNvPr id="4" name="Text Placeholder 3">
            <a:extLst>
              <a:ext uri="{FF2B5EF4-FFF2-40B4-BE49-F238E27FC236}">
                <a16:creationId xmlns:a16="http://schemas.microsoft.com/office/drawing/2014/main" id="{64062408-F52B-4FA7-8088-398A0E161C6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79440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6173B-89FB-4C1C-A71D-149905B4D5F6}"/>
              </a:ext>
            </a:extLst>
          </p:cNvPr>
          <p:cNvSpPr>
            <a:spLocks noGrp="1"/>
          </p:cNvSpPr>
          <p:nvPr>
            <p:ph type="title"/>
          </p:nvPr>
        </p:nvSpPr>
        <p:spPr/>
        <p:txBody>
          <a:bodyPr/>
          <a:lstStyle/>
          <a:p>
            <a:r>
              <a:rPr lang="en-US"/>
              <a:t>Facebook Own Posts Table  | Competitors - 11 of 25</a:t>
            </a:r>
          </a:p>
        </p:txBody>
      </p:sp>
      <p:graphicFrame>
        <p:nvGraphicFramePr>
          <p:cNvPr id="5" name="Table Placeholder 4">
            <a:extLst>
              <a:ext uri="{FF2B5EF4-FFF2-40B4-BE49-F238E27FC236}">
                <a16:creationId xmlns:a16="http://schemas.microsoft.com/office/drawing/2014/main" id="{66D5951A-A999-488C-8EFB-C0D2070B2E38}"/>
              </a:ext>
            </a:extLst>
          </p:cNvPr>
          <p:cNvGraphicFramePr>
            <a:graphicFrameLocks noGrp="1"/>
          </p:cNvGraphicFramePr>
          <p:nvPr>
            <p:ph type="tbl" sz="quarter" idx="13"/>
            <p:extLst>
              <p:ext uri="{D42A27DB-BD31-4B8C-83A1-F6EECF244321}">
                <p14:modId xmlns:p14="http://schemas.microsoft.com/office/powerpoint/2010/main" val="227039284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16452163"/>
                    </a:ext>
                  </a:extLst>
                </a:gridCol>
                <a:gridCol w="370332">
                  <a:extLst>
                    <a:ext uri="{9D8B030D-6E8A-4147-A177-3AD203B41FA5}">
                      <a16:colId xmlns:a16="http://schemas.microsoft.com/office/drawing/2014/main" val="1447387122"/>
                    </a:ext>
                  </a:extLst>
                </a:gridCol>
                <a:gridCol w="370332">
                  <a:extLst>
                    <a:ext uri="{9D8B030D-6E8A-4147-A177-3AD203B41FA5}">
                      <a16:colId xmlns:a16="http://schemas.microsoft.com/office/drawing/2014/main" val="2314641992"/>
                    </a:ext>
                  </a:extLst>
                </a:gridCol>
                <a:gridCol w="370332">
                  <a:extLst>
                    <a:ext uri="{9D8B030D-6E8A-4147-A177-3AD203B41FA5}">
                      <a16:colId xmlns:a16="http://schemas.microsoft.com/office/drawing/2014/main" val="1829128981"/>
                    </a:ext>
                  </a:extLst>
                </a:gridCol>
                <a:gridCol w="329184">
                  <a:extLst>
                    <a:ext uri="{9D8B030D-6E8A-4147-A177-3AD203B41FA5}">
                      <a16:colId xmlns:a16="http://schemas.microsoft.com/office/drawing/2014/main" val="3156151197"/>
                    </a:ext>
                  </a:extLst>
                </a:gridCol>
                <a:gridCol w="329184">
                  <a:extLst>
                    <a:ext uri="{9D8B030D-6E8A-4147-A177-3AD203B41FA5}">
                      <a16:colId xmlns:a16="http://schemas.microsoft.com/office/drawing/2014/main" val="3679065109"/>
                    </a:ext>
                  </a:extLst>
                </a:gridCol>
                <a:gridCol w="329184">
                  <a:extLst>
                    <a:ext uri="{9D8B030D-6E8A-4147-A177-3AD203B41FA5}">
                      <a16:colId xmlns:a16="http://schemas.microsoft.com/office/drawing/2014/main" val="849089639"/>
                    </a:ext>
                  </a:extLst>
                </a:gridCol>
                <a:gridCol w="329184">
                  <a:extLst>
                    <a:ext uri="{9D8B030D-6E8A-4147-A177-3AD203B41FA5}">
                      <a16:colId xmlns:a16="http://schemas.microsoft.com/office/drawing/2014/main" val="946724019"/>
                    </a:ext>
                  </a:extLst>
                </a:gridCol>
                <a:gridCol w="329184">
                  <a:extLst>
                    <a:ext uri="{9D8B030D-6E8A-4147-A177-3AD203B41FA5}">
                      <a16:colId xmlns:a16="http://schemas.microsoft.com/office/drawing/2014/main" val="3350236489"/>
                    </a:ext>
                  </a:extLst>
                </a:gridCol>
                <a:gridCol w="329184">
                  <a:extLst>
                    <a:ext uri="{9D8B030D-6E8A-4147-A177-3AD203B41FA5}">
                      <a16:colId xmlns:a16="http://schemas.microsoft.com/office/drawing/2014/main" val="1960506419"/>
                    </a:ext>
                  </a:extLst>
                </a:gridCol>
                <a:gridCol w="329184">
                  <a:extLst>
                    <a:ext uri="{9D8B030D-6E8A-4147-A177-3AD203B41FA5}">
                      <a16:colId xmlns:a16="http://schemas.microsoft.com/office/drawing/2014/main" val="1404149284"/>
                    </a:ext>
                  </a:extLst>
                </a:gridCol>
                <a:gridCol w="329184">
                  <a:extLst>
                    <a:ext uri="{9D8B030D-6E8A-4147-A177-3AD203B41FA5}">
                      <a16:colId xmlns:a16="http://schemas.microsoft.com/office/drawing/2014/main" val="1535794770"/>
                    </a:ext>
                  </a:extLst>
                </a:gridCol>
                <a:gridCol w="329184">
                  <a:extLst>
                    <a:ext uri="{9D8B030D-6E8A-4147-A177-3AD203B41FA5}">
                      <a16:colId xmlns:a16="http://schemas.microsoft.com/office/drawing/2014/main" val="1767451562"/>
                    </a:ext>
                  </a:extLst>
                </a:gridCol>
                <a:gridCol w="370332">
                  <a:extLst>
                    <a:ext uri="{9D8B030D-6E8A-4147-A177-3AD203B41FA5}">
                      <a16:colId xmlns:a16="http://schemas.microsoft.com/office/drawing/2014/main" val="2782983522"/>
                    </a:ext>
                  </a:extLst>
                </a:gridCol>
                <a:gridCol w="370332">
                  <a:extLst>
                    <a:ext uri="{9D8B030D-6E8A-4147-A177-3AD203B41FA5}">
                      <a16:colId xmlns:a16="http://schemas.microsoft.com/office/drawing/2014/main" val="2876445845"/>
                    </a:ext>
                  </a:extLst>
                </a:gridCol>
                <a:gridCol w="329184">
                  <a:extLst>
                    <a:ext uri="{9D8B030D-6E8A-4147-A177-3AD203B41FA5}">
                      <a16:colId xmlns:a16="http://schemas.microsoft.com/office/drawing/2014/main" val="1269664514"/>
                    </a:ext>
                  </a:extLst>
                </a:gridCol>
                <a:gridCol w="329184">
                  <a:extLst>
                    <a:ext uri="{9D8B030D-6E8A-4147-A177-3AD203B41FA5}">
                      <a16:colId xmlns:a16="http://schemas.microsoft.com/office/drawing/2014/main" val="1235958534"/>
                    </a:ext>
                  </a:extLst>
                </a:gridCol>
                <a:gridCol w="370332">
                  <a:extLst>
                    <a:ext uri="{9D8B030D-6E8A-4147-A177-3AD203B41FA5}">
                      <a16:colId xmlns:a16="http://schemas.microsoft.com/office/drawing/2014/main" val="124506727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71600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Tatweer Misr - 2018-08-27 11:37:36 </a:t>
                      </a:r>
                      <a:r>
                        <a:rPr kumimoji="0" lang="en-US" sz="1000" b="0" i="0" u="none" strike="noStrike" kern="1200" cap="none" spc="0" normalizeH="0" baseline="0" noProof="0">
                          <a:ln>
                            <a:noFill/>
                          </a:ln>
                          <a:solidFill>
                            <a:prstClr val="black"/>
                          </a:solidFill>
                          <a:effectLst/>
                          <a:uLnTx/>
                          <a:uFillTx/>
                          <a:latin typeface="+mn-lt"/>
                          <a:ea typeface="+mn-ea"/>
                          <a:cs typeface="+mn-cs"/>
                        </a:rPr>
                        <a:t> 
 Tatweer Misr announcing the signing of an exclusive MOU with Kerten Hospitality to operate 7 hotels in Tatweer Misr’s projects #TatweerMisr  #KertenHospitality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0809449"/>
                  </a:ext>
                </a:extLst>
              </a:tr>
            </a:tbl>
          </a:graphicData>
        </a:graphic>
      </p:graphicFrame>
      <p:sp>
        <p:nvSpPr>
          <p:cNvPr id="4" name="Text Placeholder 3">
            <a:extLst>
              <a:ext uri="{FF2B5EF4-FFF2-40B4-BE49-F238E27FC236}">
                <a16:creationId xmlns:a16="http://schemas.microsoft.com/office/drawing/2014/main" id="{B3FF5E68-6F20-4E29-998A-CC9D3EC3D72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387467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71DF-AD76-4AF2-9EEA-E36A90BD3993}"/>
              </a:ext>
            </a:extLst>
          </p:cNvPr>
          <p:cNvSpPr>
            <a:spLocks noGrp="1"/>
          </p:cNvSpPr>
          <p:nvPr>
            <p:ph type="title"/>
          </p:nvPr>
        </p:nvSpPr>
        <p:spPr/>
        <p:txBody>
          <a:bodyPr/>
          <a:lstStyle/>
          <a:p>
            <a:r>
              <a:rPr lang="en-US"/>
              <a:t>Facebook Own Posts Table  | Competitors - 12 of 25</a:t>
            </a:r>
          </a:p>
        </p:txBody>
      </p:sp>
      <p:graphicFrame>
        <p:nvGraphicFramePr>
          <p:cNvPr id="5" name="Table Placeholder 4">
            <a:extLst>
              <a:ext uri="{FF2B5EF4-FFF2-40B4-BE49-F238E27FC236}">
                <a16:creationId xmlns:a16="http://schemas.microsoft.com/office/drawing/2014/main" id="{133C27F5-0C09-44CD-B98E-95666728E923}"/>
              </a:ext>
            </a:extLst>
          </p:cNvPr>
          <p:cNvGraphicFramePr>
            <a:graphicFrameLocks noGrp="1"/>
          </p:cNvGraphicFramePr>
          <p:nvPr>
            <p:ph type="tbl" sz="quarter" idx="13"/>
            <p:extLst>
              <p:ext uri="{D42A27DB-BD31-4B8C-83A1-F6EECF244321}">
                <p14:modId xmlns:p14="http://schemas.microsoft.com/office/powerpoint/2010/main" val="32298892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625781"/>
                    </a:ext>
                  </a:extLst>
                </a:gridCol>
                <a:gridCol w="370332">
                  <a:extLst>
                    <a:ext uri="{9D8B030D-6E8A-4147-A177-3AD203B41FA5}">
                      <a16:colId xmlns:a16="http://schemas.microsoft.com/office/drawing/2014/main" val="1929099045"/>
                    </a:ext>
                  </a:extLst>
                </a:gridCol>
                <a:gridCol w="370332">
                  <a:extLst>
                    <a:ext uri="{9D8B030D-6E8A-4147-A177-3AD203B41FA5}">
                      <a16:colId xmlns:a16="http://schemas.microsoft.com/office/drawing/2014/main" val="3336464842"/>
                    </a:ext>
                  </a:extLst>
                </a:gridCol>
                <a:gridCol w="370332">
                  <a:extLst>
                    <a:ext uri="{9D8B030D-6E8A-4147-A177-3AD203B41FA5}">
                      <a16:colId xmlns:a16="http://schemas.microsoft.com/office/drawing/2014/main" val="3723256310"/>
                    </a:ext>
                  </a:extLst>
                </a:gridCol>
                <a:gridCol w="329184">
                  <a:extLst>
                    <a:ext uri="{9D8B030D-6E8A-4147-A177-3AD203B41FA5}">
                      <a16:colId xmlns:a16="http://schemas.microsoft.com/office/drawing/2014/main" val="2499441166"/>
                    </a:ext>
                  </a:extLst>
                </a:gridCol>
                <a:gridCol w="329184">
                  <a:extLst>
                    <a:ext uri="{9D8B030D-6E8A-4147-A177-3AD203B41FA5}">
                      <a16:colId xmlns:a16="http://schemas.microsoft.com/office/drawing/2014/main" val="1063861032"/>
                    </a:ext>
                  </a:extLst>
                </a:gridCol>
                <a:gridCol w="329184">
                  <a:extLst>
                    <a:ext uri="{9D8B030D-6E8A-4147-A177-3AD203B41FA5}">
                      <a16:colId xmlns:a16="http://schemas.microsoft.com/office/drawing/2014/main" val="886110493"/>
                    </a:ext>
                  </a:extLst>
                </a:gridCol>
                <a:gridCol w="329184">
                  <a:extLst>
                    <a:ext uri="{9D8B030D-6E8A-4147-A177-3AD203B41FA5}">
                      <a16:colId xmlns:a16="http://schemas.microsoft.com/office/drawing/2014/main" val="1796382300"/>
                    </a:ext>
                  </a:extLst>
                </a:gridCol>
                <a:gridCol w="329184">
                  <a:extLst>
                    <a:ext uri="{9D8B030D-6E8A-4147-A177-3AD203B41FA5}">
                      <a16:colId xmlns:a16="http://schemas.microsoft.com/office/drawing/2014/main" val="3033160208"/>
                    </a:ext>
                  </a:extLst>
                </a:gridCol>
                <a:gridCol w="329184">
                  <a:extLst>
                    <a:ext uri="{9D8B030D-6E8A-4147-A177-3AD203B41FA5}">
                      <a16:colId xmlns:a16="http://schemas.microsoft.com/office/drawing/2014/main" val="1942328879"/>
                    </a:ext>
                  </a:extLst>
                </a:gridCol>
                <a:gridCol w="329184">
                  <a:extLst>
                    <a:ext uri="{9D8B030D-6E8A-4147-A177-3AD203B41FA5}">
                      <a16:colId xmlns:a16="http://schemas.microsoft.com/office/drawing/2014/main" val="1287774466"/>
                    </a:ext>
                  </a:extLst>
                </a:gridCol>
                <a:gridCol w="329184">
                  <a:extLst>
                    <a:ext uri="{9D8B030D-6E8A-4147-A177-3AD203B41FA5}">
                      <a16:colId xmlns:a16="http://schemas.microsoft.com/office/drawing/2014/main" val="225124395"/>
                    </a:ext>
                  </a:extLst>
                </a:gridCol>
                <a:gridCol w="329184">
                  <a:extLst>
                    <a:ext uri="{9D8B030D-6E8A-4147-A177-3AD203B41FA5}">
                      <a16:colId xmlns:a16="http://schemas.microsoft.com/office/drawing/2014/main" val="1684974086"/>
                    </a:ext>
                  </a:extLst>
                </a:gridCol>
                <a:gridCol w="370332">
                  <a:extLst>
                    <a:ext uri="{9D8B030D-6E8A-4147-A177-3AD203B41FA5}">
                      <a16:colId xmlns:a16="http://schemas.microsoft.com/office/drawing/2014/main" val="2261245682"/>
                    </a:ext>
                  </a:extLst>
                </a:gridCol>
                <a:gridCol w="370332">
                  <a:extLst>
                    <a:ext uri="{9D8B030D-6E8A-4147-A177-3AD203B41FA5}">
                      <a16:colId xmlns:a16="http://schemas.microsoft.com/office/drawing/2014/main" val="1479740741"/>
                    </a:ext>
                  </a:extLst>
                </a:gridCol>
                <a:gridCol w="329184">
                  <a:extLst>
                    <a:ext uri="{9D8B030D-6E8A-4147-A177-3AD203B41FA5}">
                      <a16:colId xmlns:a16="http://schemas.microsoft.com/office/drawing/2014/main" val="4223687989"/>
                    </a:ext>
                  </a:extLst>
                </a:gridCol>
                <a:gridCol w="329184">
                  <a:extLst>
                    <a:ext uri="{9D8B030D-6E8A-4147-A177-3AD203B41FA5}">
                      <a16:colId xmlns:a16="http://schemas.microsoft.com/office/drawing/2014/main" val="4114714590"/>
                    </a:ext>
                  </a:extLst>
                </a:gridCol>
                <a:gridCol w="370332">
                  <a:extLst>
                    <a:ext uri="{9D8B030D-6E8A-4147-A177-3AD203B41FA5}">
                      <a16:colId xmlns:a16="http://schemas.microsoft.com/office/drawing/2014/main" val="4240931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07174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- 2018-08-26 15:20:32 </a:t>
                      </a:r>
                      <a:r>
                        <a:rPr kumimoji="0" lang="en-US" sz="1000" b="0" i="0" u="none" strike="noStrike" kern="1200" cap="none" spc="0" normalizeH="0" baseline="0" noProof="0">
                          <a:ln>
                            <a:noFill/>
                          </a:ln>
                          <a:solidFill>
                            <a:prstClr val="black"/>
                          </a:solidFill>
                          <a:effectLst/>
                          <a:uLnTx/>
                          <a:uFillTx/>
                          <a:latin typeface="+mn-lt"/>
                          <a:ea typeface="+mn-ea"/>
                          <a:cs typeface="+mn-cs"/>
                        </a:rPr>
                        <a:t> 
 Derived from its location on 82KM, Coast 82 gained its name that will resonate across the coastline as the coolest summer destination. 
Find your place now!
Call 16696.
#PlacesByHydeParkDevelopments #HydeParkDevelopments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8131076"/>
                  </a:ext>
                </a:extLst>
              </a:tr>
            </a:tbl>
          </a:graphicData>
        </a:graphic>
      </p:graphicFrame>
      <p:sp>
        <p:nvSpPr>
          <p:cNvPr id="4" name="Text Placeholder 3">
            <a:extLst>
              <a:ext uri="{FF2B5EF4-FFF2-40B4-BE49-F238E27FC236}">
                <a16:creationId xmlns:a16="http://schemas.microsoft.com/office/drawing/2014/main" id="{4C0F91D6-6DA3-4D32-9237-8DFC83BA6FB7}"/>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432457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6D6A-607E-4417-9D74-0BD15C812CB9}"/>
              </a:ext>
            </a:extLst>
          </p:cNvPr>
          <p:cNvSpPr>
            <a:spLocks noGrp="1"/>
          </p:cNvSpPr>
          <p:nvPr>
            <p:ph type="title"/>
          </p:nvPr>
        </p:nvSpPr>
        <p:spPr/>
        <p:txBody>
          <a:bodyPr/>
          <a:lstStyle/>
          <a:p>
            <a:r>
              <a:rPr lang="en-US"/>
              <a:t>Facebook Own Posts Table  | Competitors - 13 of 25</a:t>
            </a:r>
          </a:p>
        </p:txBody>
      </p:sp>
      <p:graphicFrame>
        <p:nvGraphicFramePr>
          <p:cNvPr id="5" name="Table Placeholder 4">
            <a:extLst>
              <a:ext uri="{FF2B5EF4-FFF2-40B4-BE49-F238E27FC236}">
                <a16:creationId xmlns:a16="http://schemas.microsoft.com/office/drawing/2014/main" id="{5B12CAF5-EE90-4EDC-B8D9-CAECE061BD4F}"/>
              </a:ext>
            </a:extLst>
          </p:cNvPr>
          <p:cNvGraphicFramePr>
            <a:graphicFrameLocks noGrp="1"/>
          </p:cNvGraphicFramePr>
          <p:nvPr>
            <p:ph type="tbl" sz="quarter" idx="13"/>
            <p:extLst>
              <p:ext uri="{D42A27DB-BD31-4B8C-83A1-F6EECF244321}">
                <p14:modId xmlns:p14="http://schemas.microsoft.com/office/powerpoint/2010/main" val="145567613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7086863"/>
                    </a:ext>
                  </a:extLst>
                </a:gridCol>
                <a:gridCol w="370332">
                  <a:extLst>
                    <a:ext uri="{9D8B030D-6E8A-4147-A177-3AD203B41FA5}">
                      <a16:colId xmlns:a16="http://schemas.microsoft.com/office/drawing/2014/main" val="1717309516"/>
                    </a:ext>
                  </a:extLst>
                </a:gridCol>
                <a:gridCol w="370332">
                  <a:extLst>
                    <a:ext uri="{9D8B030D-6E8A-4147-A177-3AD203B41FA5}">
                      <a16:colId xmlns:a16="http://schemas.microsoft.com/office/drawing/2014/main" val="2196478327"/>
                    </a:ext>
                  </a:extLst>
                </a:gridCol>
                <a:gridCol w="370332">
                  <a:extLst>
                    <a:ext uri="{9D8B030D-6E8A-4147-A177-3AD203B41FA5}">
                      <a16:colId xmlns:a16="http://schemas.microsoft.com/office/drawing/2014/main" val="199166899"/>
                    </a:ext>
                  </a:extLst>
                </a:gridCol>
                <a:gridCol w="329184">
                  <a:extLst>
                    <a:ext uri="{9D8B030D-6E8A-4147-A177-3AD203B41FA5}">
                      <a16:colId xmlns:a16="http://schemas.microsoft.com/office/drawing/2014/main" val="3814068901"/>
                    </a:ext>
                  </a:extLst>
                </a:gridCol>
                <a:gridCol w="329184">
                  <a:extLst>
                    <a:ext uri="{9D8B030D-6E8A-4147-A177-3AD203B41FA5}">
                      <a16:colId xmlns:a16="http://schemas.microsoft.com/office/drawing/2014/main" val="2165137077"/>
                    </a:ext>
                  </a:extLst>
                </a:gridCol>
                <a:gridCol w="329184">
                  <a:extLst>
                    <a:ext uri="{9D8B030D-6E8A-4147-A177-3AD203B41FA5}">
                      <a16:colId xmlns:a16="http://schemas.microsoft.com/office/drawing/2014/main" val="3843447970"/>
                    </a:ext>
                  </a:extLst>
                </a:gridCol>
                <a:gridCol w="329184">
                  <a:extLst>
                    <a:ext uri="{9D8B030D-6E8A-4147-A177-3AD203B41FA5}">
                      <a16:colId xmlns:a16="http://schemas.microsoft.com/office/drawing/2014/main" val="942126458"/>
                    </a:ext>
                  </a:extLst>
                </a:gridCol>
                <a:gridCol w="329184">
                  <a:extLst>
                    <a:ext uri="{9D8B030D-6E8A-4147-A177-3AD203B41FA5}">
                      <a16:colId xmlns:a16="http://schemas.microsoft.com/office/drawing/2014/main" val="3917144675"/>
                    </a:ext>
                  </a:extLst>
                </a:gridCol>
                <a:gridCol w="329184">
                  <a:extLst>
                    <a:ext uri="{9D8B030D-6E8A-4147-A177-3AD203B41FA5}">
                      <a16:colId xmlns:a16="http://schemas.microsoft.com/office/drawing/2014/main" val="3354035019"/>
                    </a:ext>
                  </a:extLst>
                </a:gridCol>
                <a:gridCol w="329184">
                  <a:extLst>
                    <a:ext uri="{9D8B030D-6E8A-4147-A177-3AD203B41FA5}">
                      <a16:colId xmlns:a16="http://schemas.microsoft.com/office/drawing/2014/main" val="806224355"/>
                    </a:ext>
                  </a:extLst>
                </a:gridCol>
                <a:gridCol w="329184">
                  <a:extLst>
                    <a:ext uri="{9D8B030D-6E8A-4147-A177-3AD203B41FA5}">
                      <a16:colId xmlns:a16="http://schemas.microsoft.com/office/drawing/2014/main" val="3804589560"/>
                    </a:ext>
                  </a:extLst>
                </a:gridCol>
                <a:gridCol w="329184">
                  <a:extLst>
                    <a:ext uri="{9D8B030D-6E8A-4147-A177-3AD203B41FA5}">
                      <a16:colId xmlns:a16="http://schemas.microsoft.com/office/drawing/2014/main" val="3287301095"/>
                    </a:ext>
                  </a:extLst>
                </a:gridCol>
                <a:gridCol w="370332">
                  <a:extLst>
                    <a:ext uri="{9D8B030D-6E8A-4147-A177-3AD203B41FA5}">
                      <a16:colId xmlns:a16="http://schemas.microsoft.com/office/drawing/2014/main" val="1335075996"/>
                    </a:ext>
                  </a:extLst>
                </a:gridCol>
                <a:gridCol w="370332">
                  <a:extLst>
                    <a:ext uri="{9D8B030D-6E8A-4147-A177-3AD203B41FA5}">
                      <a16:colId xmlns:a16="http://schemas.microsoft.com/office/drawing/2014/main" val="910356084"/>
                    </a:ext>
                  </a:extLst>
                </a:gridCol>
                <a:gridCol w="329184">
                  <a:extLst>
                    <a:ext uri="{9D8B030D-6E8A-4147-A177-3AD203B41FA5}">
                      <a16:colId xmlns:a16="http://schemas.microsoft.com/office/drawing/2014/main" val="2350393476"/>
                    </a:ext>
                  </a:extLst>
                </a:gridCol>
                <a:gridCol w="329184">
                  <a:extLst>
                    <a:ext uri="{9D8B030D-6E8A-4147-A177-3AD203B41FA5}">
                      <a16:colId xmlns:a16="http://schemas.microsoft.com/office/drawing/2014/main" val="125442958"/>
                    </a:ext>
                  </a:extLst>
                </a:gridCol>
                <a:gridCol w="370332">
                  <a:extLst>
                    <a:ext uri="{9D8B030D-6E8A-4147-A177-3AD203B41FA5}">
                      <a16:colId xmlns:a16="http://schemas.microsoft.com/office/drawing/2014/main" val="321185025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2315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- 2018-08-26 11:54:44 </a:t>
                      </a:r>
                      <a:r>
                        <a:rPr kumimoji="0" lang="en-US" sz="1000" b="0" i="0" u="none" strike="noStrike" kern="1200" cap="none" spc="0" normalizeH="0" baseline="0" noProof="0">
                          <a:ln>
                            <a:noFill/>
                          </a:ln>
                          <a:solidFill>
                            <a:prstClr val="black"/>
                          </a:solidFill>
                          <a:effectLst/>
                          <a:uLnTx/>
                          <a:uFillTx/>
                          <a:latin typeface="+mn-lt"/>
                          <a:ea typeface="+mn-ea"/>
                          <a:cs typeface="+mn-cs"/>
                        </a:rPr>
                        <a:t> 
 With its incomparable scenery, Shalya is the perfect place to raise a family in the comfort of beautiful, lush greenery and scenic views! 
Register now  on www.tajcity.mnhd.com 
or visit us at our sales centers:
Cairo - Suez Rd.: Located on the extension of El Thawra St., in front of Cairo International Airport.
Heliopolis: 76, El Thawra Street
Or call us: 16750
Madinet Nasr for Housing and Development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475719"/>
                  </a:ext>
                </a:extLst>
              </a:tr>
            </a:tbl>
          </a:graphicData>
        </a:graphic>
      </p:graphicFrame>
      <p:sp>
        <p:nvSpPr>
          <p:cNvPr id="4" name="Text Placeholder 3">
            <a:extLst>
              <a:ext uri="{FF2B5EF4-FFF2-40B4-BE49-F238E27FC236}">
                <a16:creationId xmlns:a16="http://schemas.microsoft.com/office/drawing/2014/main" id="{454DE7C7-D2B6-46A5-9D97-D36A061F6C09}"/>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186655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C2BA4-EEE2-43AD-A372-6DFD997BC8C1}"/>
              </a:ext>
            </a:extLst>
          </p:cNvPr>
          <p:cNvSpPr>
            <a:spLocks noGrp="1"/>
          </p:cNvSpPr>
          <p:nvPr>
            <p:ph type="title"/>
          </p:nvPr>
        </p:nvSpPr>
        <p:spPr/>
        <p:txBody>
          <a:bodyPr/>
          <a:lstStyle/>
          <a:p>
            <a:r>
              <a:rPr lang="en-US"/>
              <a:t>Facebook Own Posts Table  | Competitors - 14 of 25</a:t>
            </a:r>
          </a:p>
        </p:txBody>
      </p:sp>
      <p:graphicFrame>
        <p:nvGraphicFramePr>
          <p:cNvPr id="5" name="Table Placeholder 4">
            <a:extLst>
              <a:ext uri="{FF2B5EF4-FFF2-40B4-BE49-F238E27FC236}">
                <a16:creationId xmlns:a16="http://schemas.microsoft.com/office/drawing/2014/main" id="{DEF186DC-259B-49ED-AD04-DD6CE9866363}"/>
              </a:ext>
            </a:extLst>
          </p:cNvPr>
          <p:cNvGraphicFramePr>
            <a:graphicFrameLocks noGrp="1"/>
          </p:cNvGraphicFramePr>
          <p:nvPr>
            <p:ph type="tbl" sz="quarter" idx="13"/>
            <p:extLst>
              <p:ext uri="{D42A27DB-BD31-4B8C-83A1-F6EECF244321}">
                <p14:modId xmlns:p14="http://schemas.microsoft.com/office/powerpoint/2010/main" val="5742805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4058197"/>
                    </a:ext>
                  </a:extLst>
                </a:gridCol>
                <a:gridCol w="370332">
                  <a:extLst>
                    <a:ext uri="{9D8B030D-6E8A-4147-A177-3AD203B41FA5}">
                      <a16:colId xmlns:a16="http://schemas.microsoft.com/office/drawing/2014/main" val="1242176517"/>
                    </a:ext>
                  </a:extLst>
                </a:gridCol>
                <a:gridCol w="370332">
                  <a:extLst>
                    <a:ext uri="{9D8B030D-6E8A-4147-A177-3AD203B41FA5}">
                      <a16:colId xmlns:a16="http://schemas.microsoft.com/office/drawing/2014/main" val="3520857909"/>
                    </a:ext>
                  </a:extLst>
                </a:gridCol>
                <a:gridCol w="370332">
                  <a:extLst>
                    <a:ext uri="{9D8B030D-6E8A-4147-A177-3AD203B41FA5}">
                      <a16:colId xmlns:a16="http://schemas.microsoft.com/office/drawing/2014/main" val="2117660036"/>
                    </a:ext>
                  </a:extLst>
                </a:gridCol>
                <a:gridCol w="329184">
                  <a:extLst>
                    <a:ext uri="{9D8B030D-6E8A-4147-A177-3AD203B41FA5}">
                      <a16:colId xmlns:a16="http://schemas.microsoft.com/office/drawing/2014/main" val="3717951970"/>
                    </a:ext>
                  </a:extLst>
                </a:gridCol>
                <a:gridCol w="329184">
                  <a:extLst>
                    <a:ext uri="{9D8B030D-6E8A-4147-A177-3AD203B41FA5}">
                      <a16:colId xmlns:a16="http://schemas.microsoft.com/office/drawing/2014/main" val="3711951717"/>
                    </a:ext>
                  </a:extLst>
                </a:gridCol>
                <a:gridCol w="329184">
                  <a:extLst>
                    <a:ext uri="{9D8B030D-6E8A-4147-A177-3AD203B41FA5}">
                      <a16:colId xmlns:a16="http://schemas.microsoft.com/office/drawing/2014/main" val="4052555337"/>
                    </a:ext>
                  </a:extLst>
                </a:gridCol>
                <a:gridCol w="329184">
                  <a:extLst>
                    <a:ext uri="{9D8B030D-6E8A-4147-A177-3AD203B41FA5}">
                      <a16:colId xmlns:a16="http://schemas.microsoft.com/office/drawing/2014/main" val="4131699389"/>
                    </a:ext>
                  </a:extLst>
                </a:gridCol>
                <a:gridCol w="329184">
                  <a:extLst>
                    <a:ext uri="{9D8B030D-6E8A-4147-A177-3AD203B41FA5}">
                      <a16:colId xmlns:a16="http://schemas.microsoft.com/office/drawing/2014/main" val="868664210"/>
                    </a:ext>
                  </a:extLst>
                </a:gridCol>
                <a:gridCol w="329184">
                  <a:extLst>
                    <a:ext uri="{9D8B030D-6E8A-4147-A177-3AD203B41FA5}">
                      <a16:colId xmlns:a16="http://schemas.microsoft.com/office/drawing/2014/main" val="2233084540"/>
                    </a:ext>
                  </a:extLst>
                </a:gridCol>
                <a:gridCol w="329184">
                  <a:extLst>
                    <a:ext uri="{9D8B030D-6E8A-4147-A177-3AD203B41FA5}">
                      <a16:colId xmlns:a16="http://schemas.microsoft.com/office/drawing/2014/main" val="3539417462"/>
                    </a:ext>
                  </a:extLst>
                </a:gridCol>
                <a:gridCol w="329184">
                  <a:extLst>
                    <a:ext uri="{9D8B030D-6E8A-4147-A177-3AD203B41FA5}">
                      <a16:colId xmlns:a16="http://schemas.microsoft.com/office/drawing/2014/main" val="51670080"/>
                    </a:ext>
                  </a:extLst>
                </a:gridCol>
                <a:gridCol w="329184">
                  <a:extLst>
                    <a:ext uri="{9D8B030D-6E8A-4147-A177-3AD203B41FA5}">
                      <a16:colId xmlns:a16="http://schemas.microsoft.com/office/drawing/2014/main" val="2733800362"/>
                    </a:ext>
                  </a:extLst>
                </a:gridCol>
                <a:gridCol w="370332">
                  <a:extLst>
                    <a:ext uri="{9D8B030D-6E8A-4147-A177-3AD203B41FA5}">
                      <a16:colId xmlns:a16="http://schemas.microsoft.com/office/drawing/2014/main" val="1917770943"/>
                    </a:ext>
                  </a:extLst>
                </a:gridCol>
                <a:gridCol w="370332">
                  <a:extLst>
                    <a:ext uri="{9D8B030D-6E8A-4147-A177-3AD203B41FA5}">
                      <a16:colId xmlns:a16="http://schemas.microsoft.com/office/drawing/2014/main" val="3931667247"/>
                    </a:ext>
                  </a:extLst>
                </a:gridCol>
                <a:gridCol w="329184">
                  <a:extLst>
                    <a:ext uri="{9D8B030D-6E8A-4147-A177-3AD203B41FA5}">
                      <a16:colId xmlns:a16="http://schemas.microsoft.com/office/drawing/2014/main" val="2684193564"/>
                    </a:ext>
                  </a:extLst>
                </a:gridCol>
                <a:gridCol w="329184">
                  <a:extLst>
                    <a:ext uri="{9D8B030D-6E8A-4147-A177-3AD203B41FA5}">
                      <a16:colId xmlns:a16="http://schemas.microsoft.com/office/drawing/2014/main" val="1257908691"/>
                    </a:ext>
                  </a:extLst>
                </a:gridCol>
                <a:gridCol w="370332">
                  <a:extLst>
                    <a:ext uri="{9D8B030D-6E8A-4147-A177-3AD203B41FA5}">
                      <a16:colId xmlns:a16="http://schemas.microsoft.com/office/drawing/2014/main" val="5917797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67916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- 2018-08-24 17:08:54 </a:t>
                      </a:r>
                      <a:r>
                        <a:rPr kumimoji="0" lang="en-US" sz="1000" b="0" i="0" u="none" strike="noStrike" kern="1200" cap="none" spc="0" normalizeH="0" baseline="0" noProof="0">
                          <a:ln>
                            <a:noFill/>
                          </a:ln>
                          <a:solidFill>
                            <a:prstClr val="black"/>
                          </a:solidFill>
                          <a:effectLst/>
                          <a:uLnTx/>
                          <a:uFillTx/>
                          <a:latin typeface="+mn-lt"/>
                          <a:ea typeface="+mn-ea"/>
                          <a:cs typeface="+mn-cs"/>
                        </a:rPr>
                        <a:t> 
 Eid vacation isn’t over yet and summer fun is in full swing here at Marassi, where we certainly have something for everyone! 
#Emaar #EmaarMisr #Summer #Marassi</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7386430"/>
                  </a:ext>
                </a:extLst>
              </a:tr>
            </a:tbl>
          </a:graphicData>
        </a:graphic>
      </p:graphicFrame>
      <p:sp>
        <p:nvSpPr>
          <p:cNvPr id="4" name="Text Placeholder 3">
            <a:extLst>
              <a:ext uri="{FF2B5EF4-FFF2-40B4-BE49-F238E27FC236}">
                <a16:creationId xmlns:a16="http://schemas.microsoft.com/office/drawing/2014/main" id="{8277FD4D-300A-42AA-9E3E-214C34E0A07E}"/>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3022529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9E579-866E-4BFC-8294-DBAB2DA06696}"/>
              </a:ext>
            </a:extLst>
          </p:cNvPr>
          <p:cNvSpPr>
            <a:spLocks noGrp="1"/>
          </p:cNvSpPr>
          <p:nvPr>
            <p:ph type="title"/>
          </p:nvPr>
        </p:nvSpPr>
        <p:spPr/>
        <p:txBody>
          <a:bodyPr/>
          <a:lstStyle/>
          <a:p>
            <a:r>
              <a:rPr lang="en-US"/>
              <a:t>Facebook Own Posts Table  | Competitors - 15 of 25</a:t>
            </a:r>
          </a:p>
        </p:txBody>
      </p:sp>
      <p:graphicFrame>
        <p:nvGraphicFramePr>
          <p:cNvPr id="5" name="Table Placeholder 4">
            <a:extLst>
              <a:ext uri="{FF2B5EF4-FFF2-40B4-BE49-F238E27FC236}">
                <a16:creationId xmlns:a16="http://schemas.microsoft.com/office/drawing/2014/main" id="{CDD162CE-700C-4B7C-99D4-53DA499DFAB8}"/>
              </a:ext>
            </a:extLst>
          </p:cNvPr>
          <p:cNvGraphicFramePr>
            <a:graphicFrameLocks noGrp="1"/>
          </p:cNvGraphicFramePr>
          <p:nvPr>
            <p:ph type="tbl" sz="quarter" idx="13"/>
            <p:extLst>
              <p:ext uri="{D42A27DB-BD31-4B8C-83A1-F6EECF244321}">
                <p14:modId xmlns:p14="http://schemas.microsoft.com/office/powerpoint/2010/main" val="23994988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7981001"/>
                    </a:ext>
                  </a:extLst>
                </a:gridCol>
                <a:gridCol w="370332">
                  <a:extLst>
                    <a:ext uri="{9D8B030D-6E8A-4147-A177-3AD203B41FA5}">
                      <a16:colId xmlns:a16="http://schemas.microsoft.com/office/drawing/2014/main" val="880508879"/>
                    </a:ext>
                  </a:extLst>
                </a:gridCol>
                <a:gridCol w="370332">
                  <a:extLst>
                    <a:ext uri="{9D8B030D-6E8A-4147-A177-3AD203B41FA5}">
                      <a16:colId xmlns:a16="http://schemas.microsoft.com/office/drawing/2014/main" val="4000721364"/>
                    </a:ext>
                  </a:extLst>
                </a:gridCol>
                <a:gridCol w="370332">
                  <a:extLst>
                    <a:ext uri="{9D8B030D-6E8A-4147-A177-3AD203B41FA5}">
                      <a16:colId xmlns:a16="http://schemas.microsoft.com/office/drawing/2014/main" val="3177960055"/>
                    </a:ext>
                  </a:extLst>
                </a:gridCol>
                <a:gridCol w="329184">
                  <a:extLst>
                    <a:ext uri="{9D8B030D-6E8A-4147-A177-3AD203B41FA5}">
                      <a16:colId xmlns:a16="http://schemas.microsoft.com/office/drawing/2014/main" val="1481661773"/>
                    </a:ext>
                  </a:extLst>
                </a:gridCol>
                <a:gridCol w="329184">
                  <a:extLst>
                    <a:ext uri="{9D8B030D-6E8A-4147-A177-3AD203B41FA5}">
                      <a16:colId xmlns:a16="http://schemas.microsoft.com/office/drawing/2014/main" val="3214609262"/>
                    </a:ext>
                  </a:extLst>
                </a:gridCol>
                <a:gridCol w="329184">
                  <a:extLst>
                    <a:ext uri="{9D8B030D-6E8A-4147-A177-3AD203B41FA5}">
                      <a16:colId xmlns:a16="http://schemas.microsoft.com/office/drawing/2014/main" val="1126049443"/>
                    </a:ext>
                  </a:extLst>
                </a:gridCol>
                <a:gridCol w="329184">
                  <a:extLst>
                    <a:ext uri="{9D8B030D-6E8A-4147-A177-3AD203B41FA5}">
                      <a16:colId xmlns:a16="http://schemas.microsoft.com/office/drawing/2014/main" val="3281389013"/>
                    </a:ext>
                  </a:extLst>
                </a:gridCol>
                <a:gridCol w="329184">
                  <a:extLst>
                    <a:ext uri="{9D8B030D-6E8A-4147-A177-3AD203B41FA5}">
                      <a16:colId xmlns:a16="http://schemas.microsoft.com/office/drawing/2014/main" val="2018068860"/>
                    </a:ext>
                  </a:extLst>
                </a:gridCol>
                <a:gridCol w="329184">
                  <a:extLst>
                    <a:ext uri="{9D8B030D-6E8A-4147-A177-3AD203B41FA5}">
                      <a16:colId xmlns:a16="http://schemas.microsoft.com/office/drawing/2014/main" val="4090035746"/>
                    </a:ext>
                  </a:extLst>
                </a:gridCol>
                <a:gridCol w="329184">
                  <a:extLst>
                    <a:ext uri="{9D8B030D-6E8A-4147-A177-3AD203B41FA5}">
                      <a16:colId xmlns:a16="http://schemas.microsoft.com/office/drawing/2014/main" val="1486810994"/>
                    </a:ext>
                  </a:extLst>
                </a:gridCol>
                <a:gridCol w="329184">
                  <a:extLst>
                    <a:ext uri="{9D8B030D-6E8A-4147-A177-3AD203B41FA5}">
                      <a16:colId xmlns:a16="http://schemas.microsoft.com/office/drawing/2014/main" val="3603875021"/>
                    </a:ext>
                  </a:extLst>
                </a:gridCol>
                <a:gridCol w="329184">
                  <a:extLst>
                    <a:ext uri="{9D8B030D-6E8A-4147-A177-3AD203B41FA5}">
                      <a16:colId xmlns:a16="http://schemas.microsoft.com/office/drawing/2014/main" val="1045079897"/>
                    </a:ext>
                  </a:extLst>
                </a:gridCol>
                <a:gridCol w="370332">
                  <a:extLst>
                    <a:ext uri="{9D8B030D-6E8A-4147-A177-3AD203B41FA5}">
                      <a16:colId xmlns:a16="http://schemas.microsoft.com/office/drawing/2014/main" val="323249502"/>
                    </a:ext>
                  </a:extLst>
                </a:gridCol>
                <a:gridCol w="370332">
                  <a:extLst>
                    <a:ext uri="{9D8B030D-6E8A-4147-A177-3AD203B41FA5}">
                      <a16:colId xmlns:a16="http://schemas.microsoft.com/office/drawing/2014/main" val="3880537524"/>
                    </a:ext>
                  </a:extLst>
                </a:gridCol>
                <a:gridCol w="329184">
                  <a:extLst>
                    <a:ext uri="{9D8B030D-6E8A-4147-A177-3AD203B41FA5}">
                      <a16:colId xmlns:a16="http://schemas.microsoft.com/office/drawing/2014/main" val="871800024"/>
                    </a:ext>
                  </a:extLst>
                </a:gridCol>
                <a:gridCol w="329184">
                  <a:extLst>
                    <a:ext uri="{9D8B030D-6E8A-4147-A177-3AD203B41FA5}">
                      <a16:colId xmlns:a16="http://schemas.microsoft.com/office/drawing/2014/main" val="344708894"/>
                    </a:ext>
                  </a:extLst>
                </a:gridCol>
                <a:gridCol w="370332">
                  <a:extLst>
                    <a:ext uri="{9D8B030D-6E8A-4147-A177-3AD203B41FA5}">
                      <a16:colId xmlns:a16="http://schemas.microsoft.com/office/drawing/2014/main" val="336951429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16152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- 2018-08-23 18:34:31 </a:t>
                      </a:r>
                      <a:r>
                        <a:rPr kumimoji="0" lang="en-US" sz="1000" b="0" i="0" u="none" strike="noStrike" kern="1200" cap="none" spc="0" normalizeH="0" baseline="0" noProof="0">
                          <a:ln>
                            <a:noFill/>
                          </a:ln>
                          <a:solidFill>
                            <a:prstClr val="black"/>
                          </a:solidFill>
                          <a:effectLst/>
                          <a:uLnTx/>
                          <a:uFillTx/>
                          <a:latin typeface="+mn-lt"/>
                          <a:ea typeface="+mn-ea"/>
                          <a:cs typeface="+mn-cs"/>
                        </a:rPr>
                        <a:t> 
 Throwback to the magnificent @harfoush_jazz_london last Tuesday at @alalameinhotel as his jazzy melodies entertained the crowd.
#Emaar #EmaarMisr #Marassi #SummerNights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7185573"/>
                  </a:ext>
                </a:extLst>
              </a:tr>
            </a:tbl>
          </a:graphicData>
        </a:graphic>
      </p:graphicFrame>
      <p:sp>
        <p:nvSpPr>
          <p:cNvPr id="4" name="Text Placeholder 3">
            <a:extLst>
              <a:ext uri="{FF2B5EF4-FFF2-40B4-BE49-F238E27FC236}">
                <a16:creationId xmlns:a16="http://schemas.microsoft.com/office/drawing/2014/main" id="{4E27BFAE-B322-4E41-8296-9DFBEF1D4BF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030973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B5A6-77E7-4964-97D6-45BAD9A64371}"/>
              </a:ext>
            </a:extLst>
          </p:cNvPr>
          <p:cNvSpPr>
            <a:spLocks noGrp="1"/>
          </p:cNvSpPr>
          <p:nvPr>
            <p:ph type="title"/>
          </p:nvPr>
        </p:nvSpPr>
        <p:spPr/>
        <p:txBody>
          <a:bodyPr/>
          <a:lstStyle/>
          <a:p>
            <a:r>
              <a:rPr lang="en-US"/>
              <a:t>Facebook Own Posts Table  | Competitors - 16 of 25</a:t>
            </a:r>
          </a:p>
        </p:txBody>
      </p:sp>
      <p:graphicFrame>
        <p:nvGraphicFramePr>
          <p:cNvPr id="5" name="Table Placeholder 4">
            <a:extLst>
              <a:ext uri="{FF2B5EF4-FFF2-40B4-BE49-F238E27FC236}">
                <a16:creationId xmlns:a16="http://schemas.microsoft.com/office/drawing/2014/main" id="{ED5A5E8B-719A-47AC-96EC-541A45B46559}"/>
              </a:ext>
            </a:extLst>
          </p:cNvPr>
          <p:cNvGraphicFramePr>
            <a:graphicFrameLocks noGrp="1"/>
          </p:cNvGraphicFramePr>
          <p:nvPr>
            <p:ph type="tbl" sz="quarter" idx="13"/>
            <p:extLst>
              <p:ext uri="{D42A27DB-BD31-4B8C-83A1-F6EECF244321}">
                <p14:modId xmlns:p14="http://schemas.microsoft.com/office/powerpoint/2010/main" val="266825796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46632389"/>
                    </a:ext>
                  </a:extLst>
                </a:gridCol>
                <a:gridCol w="370332">
                  <a:extLst>
                    <a:ext uri="{9D8B030D-6E8A-4147-A177-3AD203B41FA5}">
                      <a16:colId xmlns:a16="http://schemas.microsoft.com/office/drawing/2014/main" val="906442496"/>
                    </a:ext>
                  </a:extLst>
                </a:gridCol>
                <a:gridCol w="370332">
                  <a:extLst>
                    <a:ext uri="{9D8B030D-6E8A-4147-A177-3AD203B41FA5}">
                      <a16:colId xmlns:a16="http://schemas.microsoft.com/office/drawing/2014/main" val="1096748476"/>
                    </a:ext>
                  </a:extLst>
                </a:gridCol>
                <a:gridCol w="370332">
                  <a:extLst>
                    <a:ext uri="{9D8B030D-6E8A-4147-A177-3AD203B41FA5}">
                      <a16:colId xmlns:a16="http://schemas.microsoft.com/office/drawing/2014/main" val="2333996323"/>
                    </a:ext>
                  </a:extLst>
                </a:gridCol>
                <a:gridCol w="329184">
                  <a:extLst>
                    <a:ext uri="{9D8B030D-6E8A-4147-A177-3AD203B41FA5}">
                      <a16:colId xmlns:a16="http://schemas.microsoft.com/office/drawing/2014/main" val="3266754637"/>
                    </a:ext>
                  </a:extLst>
                </a:gridCol>
                <a:gridCol w="329184">
                  <a:extLst>
                    <a:ext uri="{9D8B030D-6E8A-4147-A177-3AD203B41FA5}">
                      <a16:colId xmlns:a16="http://schemas.microsoft.com/office/drawing/2014/main" val="3228474727"/>
                    </a:ext>
                  </a:extLst>
                </a:gridCol>
                <a:gridCol w="329184">
                  <a:extLst>
                    <a:ext uri="{9D8B030D-6E8A-4147-A177-3AD203B41FA5}">
                      <a16:colId xmlns:a16="http://schemas.microsoft.com/office/drawing/2014/main" val="168391545"/>
                    </a:ext>
                  </a:extLst>
                </a:gridCol>
                <a:gridCol w="329184">
                  <a:extLst>
                    <a:ext uri="{9D8B030D-6E8A-4147-A177-3AD203B41FA5}">
                      <a16:colId xmlns:a16="http://schemas.microsoft.com/office/drawing/2014/main" val="4082878499"/>
                    </a:ext>
                  </a:extLst>
                </a:gridCol>
                <a:gridCol w="329184">
                  <a:extLst>
                    <a:ext uri="{9D8B030D-6E8A-4147-A177-3AD203B41FA5}">
                      <a16:colId xmlns:a16="http://schemas.microsoft.com/office/drawing/2014/main" val="494312774"/>
                    </a:ext>
                  </a:extLst>
                </a:gridCol>
                <a:gridCol w="329184">
                  <a:extLst>
                    <a:ext uri="{9D8B030D-6E8A-4147-A177-3AD203B41FA5}">
                      <a16:colId xmlns:a16="http://schemas.microsoft.com/office/drawing/2014/main" val="1566936157"/>
                    </a:ext>
                  </a:extLst>
                </a:gridCol>
                <a:gridCol w="329184">
                  <a:extLst>
                    <a:ext uri="{9D8B030D-6E8A-4147-A177-3AD203B41FA5}">
                      <a16:colId xmlns:a16="http://schemas.microsoft.com/office/drawing/2014/main" val="344434423"/>
                    </a:ext>
                  </a:extLst>
                </a:gridCol>
                <a:gridCol w="329184">
                  <a:extLst>
                    <a:ext uri="{9D8B030D-6E8A-4147-A177-3AD203B41FA5}">
                      <a16:colId xmlns:a16="http://schemas.microsoft.com/office/drawing/2014/main" val="441876893"/>
                    </a:ext>
                  </a:extLst>
                </a:gridCol>
                <a:gridCol w="329184">
                  <a:extLst>
                    <a:ext uri="{9D8B030D-6E8A-4147-A177-3AD203B41FA5}">
                      <a16:colId xmlns:a16="http://schemas.microsoft.com/office/drawing/2014/main" val="1869240256"/>
                    </a:ext>
                  </a:extLst>
                </a:gridCol>
                <a:gridCol w="370332">
                  <a:extLst>
                    <a:ext uri="{9D8B030D-6E8A-4147-A177-3AD203B41FA5}">
                      <a16:colId xmlns:a16="http://schemas.microsoft.com/office/drawing/2014/main" val="2460238935"/>
                    </a:ext>
                  </a:extLst>
                </a:gridCol>
                <a:gridCol w="370332">
                  <a:extLst>
                    <a:ext uri="{9D8B030D-6E8A-4147-A177-3AD203B41FA5}">
                      <a16:colId xmlns:a16="http://schemas.microsoft.com/office/drawing/2014/main" val="221083435"/>
                    </a:ext>
                  </a:extLst>
                </a:gridCol>
                <a:gridCol w="329184">
                  <a:extLst>
                    <a:ext uri="{9D8B030D-6E8A-4147-A177-3AD203B41FA5}">
                      <a16:colId xmlns:a16="http://schemas.microsoft.com/office/drawing/2014/main" val="514857800"/>
                    </a:ext>
                  </a:extLst>
                </a:gridCol>
                <a:gridCol w="329184">
                  <a:extLst>
                    <a:ext uri="{9D8B030D-6E8A-4147-A177-3AD203B41FA5}">
                      <a16:colId xmlns:a16="http://schemas.microsoft.com/office/drawing/2014/main" val="940166997"/>
                    </a:ext>
                  </a:extLst>
                </a:gridCol>
                <a:gridCol w="370332">
                  <a:extLst>
                    <a:ext uri="{9D8B030D-6E8A-4147-A177-3AD203B41FA5}">
                      <a16:colId xmlns:a16="http://schemas.microsoft.com/office/drawing/2014/main" val="40882692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49360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- 2018-08-23 18:07:25 </a:t>
                      </a:r>
                      <a:r>
                        <a:rPr kumimoji="0" lang="en-US" sz="1000" b="0" i="0" u="none" strike="noStrike" kern="1200" cap="none" spc="0" normalizeH="0" baseline="0" noProof="0">
                          <a:ln>
                            <a:noFill/>
                          </a:ln>
                          <a:solidFill>
                            <a:prstClr val="black"/>
                          </a:solidFill>
                          <a:effectLst/>
                          <a:uLnTx/>
                          <a:uFillTx/>
                          <a:latin typeface="+mn-lt"/>
                          <a:ea typeface="+mn-ea"/>
                          <a:cs typeface="+mn-cs"/>
                        </a:rPr>
                        <a:t> 
 It's a party everywhere you go at Marassi as everyone danced up a storm, shaking and moving with the balloon parade at North Beach!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7719797"/>
                  </a:ext>
                </a:extLst>
              </a:tr>
            </a:tbl>
          </a:graphicData>
        </a:graphic>
      </p:graphicFrame>
      <p:sp>
        <p:nvSpPr>
          <p:cNvPr id="4" name="Text Placeholder 3">
            <a:extLst>
              <a:ext uri="{FF2B5EF4-FFF2-40B4-BE49-F238E27FC236}">
                <a16:creationId xmlns:a16="http://schemas.microsoft.com/office/drawing/2014/main" id="{4E680774-9420-44EF-BC07-26A88D6E7666}"/>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931578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DB9DE-0AE2-47AE-AF1D-16F2E675C928}"/>
              </a:ext>
            </a:extLst>
          </p:cNvPr>
          <p:cNvSpPr>
            <a:spLocks noGrp="1"/>
          </p:cNvSpPr>
          <p:nvPr>
            <p:ph type="title"/>
          </p:nvPr>
        </p:nvSpPr>
        <p:spPr/>
        <p:txBody>
          <a:bodyPr/>
          <a:lstStyle/>
          <a:p>
            <a:r>
              <a:rPr lang="en-US"/>
              <a:t>Facebook Own Posts Table  | Competitors - 17 of 25</a:t>
            </a:r>
          </a:p>
        </p:txBody>
      </p:sp>
      <p:graphicFrame>
        <p:nvGraphicFramePr>
          <p:cNvPr id="5" name="Table Placeholder 4">
            <a:extLst>
              <a:ext uri="{FF2B5EF4-FFF2-40B4-BE49-F238E27FC236}">
                <a16:creationId xmlns:a16="http://schemas.microsoft.com/office/drawing/2014/main" id="{6423356D-5596-40E3-89EC-955CE1C98A35}"/>
              </a:ext>
            </a:extLst>
          </p:cNvPr>
          <p:cNvGraphicFramePr>
            <a:graphicFrameLocks noGrp="1"/>
          </p:cNvGraphicFramePr>
          <p:nvPr>
            <p:ph type="tbl" sz="quarter" idx="13"/>
            <p:extLst>
              <p:ext uri="{D42A27DB-BD31-4B8C-83A1-F6EECF244321}">
                <p14:modId xmlns:p14="http://schemas.microsoft.com/office/powerpoint/2010/main" val="22406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8684554"/>
                    </a:ext>
                  </a:extLst>
                </a:gridCol>
                <a:gridCol w="370332">
                  <a:extLst>
                    <a:ext uri="{9D8B030D-6E8A-4147-A177-3AD203B41FA5}">
                      <a16:colId xmlns:a16="http://schemas.microsoft.com/office/drawing/2014/main" val="2485030944"/>
                    </a:ext>
                  </a:extLst>
                </a:gridCol>
                <a:gridCol w="370332">
                  <a:extLst>
                    <a:ext uri="{9D8B030D-6E8A-4147-A177-3AD203B41FA5}">
                      <a16:colId xmlns:a16="http://schemas.microsoft.com/office/drawing/2014/main" val="616519725"/>
                    </a:ext>
                  </a:extLst>
                </a:gridCol>
                <a:gridCol w="370332">
                  <a:extLst>
                    <a:ext uri="{9D8B030D-6E8A-4147-A177-3AD203B41FA5}">
                      <a16:colId xmlns:a16="http://schemas.microsoft.com/office/drawing/2014/main" val="2029947781"/>
                    </a:ext>
                  </a:extLst>
                </a:gridCol>
                <a:gridCol w="329184">
                  <a:extLst>
                    <a:ext uri="{9D8B030D-6E8A-4147-A177-3AD203B41FA5}">
                      <a16:colId xmlns:a16="http://schemas.microsoft.com/office/drawing/2014/main" val="3811768760"/>
                    </a:ext>
                  </a:extLst>
                </a:gridCol>
                <a:gridCol w="329184">
                  <a:extLst>
                    <a:ext uri="{9D8B030D-6E8A-4147-A177-3AD203B41FA5}">
                      <a16:colId xmlns:a16="http://schemas.microsoft.com/office/drawing/2014/main" val="2912156587"/>
                    </a:ext>
                  </a:extLst>
                </a:gridCol>
                <a:gridCol w="329184">
                  <a:extLst>
                    <a:ext uri="{9D8B030D-6E8A-4147-A177-3AD203B41FA5}">
                      <a16:colId xmlns:a16="http://schemas.microsoft.com/office/drawing/2014/main" val="3379851195"/>
                    </a:ext>
                  </a:extLst>
                </a:gridCol>
                <a:gridCol w="329184">
                  <a:extLst>
                    <a:ext uri="{9D8B030D-6E8A-4147-A177-3AD203B41FA5}">
                      <a16:colId xmlns:a16="http://schemas.microsoft.com/office/drawing/2014/main" val="2478429210"/>
                    </a:ext>
                  </a:extLst>
                </a:gridCol>
                <a:gridCol w="329184">
                  <a:extLst>
                    <a:ext uri="{9D8B030D-6E8A-4147-A177-3AD203B41FA5}">
                      <a16:colId xmlns:a16="http://schemas.microsoft.com/office/drawing/2014/main" val="1579021260"/>
                    </a:ext>
                  </a:extLst>
                </a:gridCol>
                <a:gridCol w="329184">
                  <a:extLst>
                    <a:ext uri="{9D8B030D-6E8A-4147-A177-3AD203B41FA5}">
                      <a16:colId xmlns:a16="http://schemas.microsoft.com/office/drawing/2014/main" val="2174669001"/>
                    </a:ext>
                  </a:extLst>
                </a:gridCol>
                <a:gridCol w="329184">
                  <a:extLst>
                    <a:ext uri="{9D8B030D-6E8A-4147-A177-3AD203B41FA5}">
                      <a16:colId xmlns:a16="http://schemas.microsoft.com/office/drawing/2014/main" val="3187139868"/>
                    </a:ext>
                  </a:extLst>
                </a:gridCol>
                <a:gridCol w="329184">
                  <a:extLst>
                    <a:ext uri="{9D8B030D-6E8A-4147-A177-3AD203B41FA5}">
                      <a16:colId xmlns:a16="http://schemas.microsoft.com/office/drawing/2014/main" val="3457390693"/>
                    </a:ext>
                  </a:extLst>
                </a:gridCol>
                <a:gridCol w="329184">
                  <a:extLst>
                    <a:ext uri="{9D8B030D-6E8A-4147-A177-3AD203B41FA5}">
                      <a16:colId xmlns:a16="http://schemas.microsoft.com/office/drawing/2014/main" val="593506505"/>
                    </a:ext>
                  </a:extLst>
                </a:gridCol>
                <a:gridCol w="370332">
                  <a:extLst>
                    <a:ext uri="{9D8B030D-6E8A-4147-A177-3AD203B41FA5}">
                      <a16:colId xmlns:a16="http://schemas.microsoft.com/office/drawing/2014/main" val="2741498709"/>
                    </a:ext>
                  </a:extLst>
                </a:gridCol>
                <a:gridCol w="370332">
                  <a:extLst>
                    <a:ext uri="{9D8B030D-6E8A-4147-A177-3AD203B41FA5}">
                      <a16:colId xmlns:a16="http://schemas.microsoft.com/office/drawing/2014/main" val="57350866"/>
                    </a:ext>
                  </a:extLst>
                </a:gridCol>
                <a:gridCol w="329184">
                  <a:extLst>
                    <a:ext uri="{9D8B030D-6E8A-4147-A177-3AD203B41FA5}">
                      <a16:colId xmlns:a16="http://schemas.microsoft.com/office/drawing/2014/main" val="2635857751"/>
                    </a:ext>
                  </a:extLst>
                </a:gridCol>
                <a:gridCol w="329184">
                  <a:extLst>
                    <a:ext uri="{9D8B030D-6E8A-4147-A177-3AD203B41FA5}">
                      <a16:colId xmlns:a16="http://schemas.microsoft.com/office/drawing/2014/main" val="1104143390"/>
                    </a:ext>
                  </a:extLst>
                </a:gridCol>
                <a:gridCol w="370332">
                  <a:extLst>
                    <a:ext uri="{9D8B030D-6E8A-4147-A177-3AD203B41FA5}">
                      <a16:colId xmlns:a16="http://schemas.microsoft.com/office/drawing/2014/main" val="14209517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5239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- 2018-08-23 16:46:35 </a:t>
                      </a:r>
                      <a:r>
                        <a:rPr kumimoji="0" lang="en-US" sz="1000" b="0" i="0" u="none" strike="noStrike" kern="1200" cap="none" spc="0" normalizeH="0" baseline="0" noProof="0">
                          <a:ln>
                            <a:noFill/>
                          </a:ln>
                          <a:solidFill>
                            <a:prstClr val="black"/>
                          </a:solidFill>
                          <a:effectLst/>
                          <a:uLnTx/>
                          <a:uFillTx/>
                          <a:latin typeface="+mn-lt"/>
                          <a:ea typeface="+mn-ea"/>
                          <a:cs typeface="+mn-cs"/>
                        </a:rPr>
                        <a:t> 
 No summer is complete without ultimate fun for the little ones, filled with friends, games and lots of laughter!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0004701"/>
                  </a:ext>
                </a:extLst>
              </a:tr>
            </a:tbl>
          </a:graphicData>
        </a:graphic>
      </p:graphicFrame>
      <p:sp>
        <p:nvSpPr>
          <p:cNvPr id="4" name="Text Placeholder 3">
            <a:extLst>
              <a:ext uri="{FF2B5EF4-FFF2-40B4-BE49-F238E27FC236}">
                <a16:creationId xmlns:a16="http://schemas.microsoft.com/office/drawing/2014/main" id="{11F384BB-1AD3-46E2-BC92-515DE9592FC8}"/>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26306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108A-DBF5-4477-8D84-013D8A794CE3}"/>
              </a:ext>
            </a:extLst>
          </p:cNvPr>
          <p:cNvSpPr>
            <a:spLocks noGrp="1"/>
          </p:cNvSpPr>
          <p:nvPr>
            <p:ph type="title"/>
          </p:nvPr>
        </p:nvSpPr>
        <p:spPr/>
        <p:txBody>
          <a:bodyPr/>
          <a:lstStyle/>
          <a:p>
            <a:r>
              <a:rPr lang="en-US"/>
              <a:t>Facebook Own Posts Table  | Competitors - 18 of 25</a:t>
            </a:r>
          </a:p>
        </p:txBody>
      </p:sp>
      <p:graphicFrame>
        <p:nvGraphicFramePr>
          <p:cNvPr id="5" name="Table Placeholder 4">
            <a:extLst>
              <a:ext uri="{FF2B5EF4-FFF2-40B4-BE49-F238E27FC236}">
                <a16:creationId xmlns:a16="http://schemas.microsoft.com/office/drawing/2014/main" id="{4EBDFE63-4693-4B76-8C40-FB5BB03232A1}"/>
              </a:ext>
            </a:extLst>
          </p:cNvPr>
          <p:cNvGraphicFramePr>
            <a:graphicFrameLocks noGrp="1"/>
          </p:cNvGraphicFramePr>
          <p:nvPr>
            <p:ph type="tbl" sz="quarter" idx="13"/>
            <p:extLst>
              <p:ext uri="{D42A27DB-BD31-4B8C-83A1-F6EECF244321}">
                <p14:modId xmlns:p14="http://schemas.microsoft.com/office/powerpoint/2010/main" val="10094415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300006"/>
                    </a:ext>
                  </a:extLst>
                </a:gridCol>
                <a:gridCol w="370332">
                  <a:extLst>
                    <a:ext uri="{9D8B030D-6E8A-4147-A177-3AD203B41FA5}">
                      <a16:colId xmlns:a16="http://schemas.microsoft.com/office/drawing/2014/main" val="274417446"/>
                    </a:ext>
                  </a:extLst>
                </a:gridCol>
                <a:gridCol w="370332">
                  <a:extLst>
                    <a:ext uri="{9D8B030D-6E8A-4147-A177-3AD203B41FA5}">
                      <a16:colId xmlns:a16="http://schemas.microsoft.com/office/drawing/2014/main" val="2959621087"/>
                    </a:ext>
                  </a:extLst>
                </a:gridCol>
                <a:gridCol w="370332">
                  <a:extLst>
                    <a:ext uri="{9D8B030D-6E8A-4147-A177-3AD203B41FA5}">
                      <a16:colId xmlns:a16="http://schemas.microsoft.com/office/drawing/2014/main" val="3192428482"/>
                    </a:ext>
                  </a:extLst>
                </a:gridCol>
                <a:gridCol w="329184">
                  <a:extLst>
                    <a:ext uri="{9D8B030D-6E8A-4147-A177-3AD203B41FA5}">
                      <a16:colId xmlns:a16="http://schemas.microsoft.com/office/drawing/2014/main" val="1641683294"/>
                    </a:ext>
                  </a:extLst>
                </a:gridCol>
                <a:gridCol w="329184">
                  <a:extLst>
                    <a:ext uri="{9D8B030D-6E8A-4147-A177-3AD203B41FA5}">
                      <a16:colId xmlns:a16="http://schemas.microsoft.com/office/drawing/2014/main" val="3291226187"/>
                    </a:ext>
                  </a:extLst>
                </a:gridCol>
                <a:gridCol w="329184">
                  <a:extLst>
                    <a:ext uri="{9D8B030D-6E8A-4147-A177-3AD203B41FA5}">
                      <a16:colId xmlns:a16="http://schemas.microsoft.com/office/drawing/2014/main" val="1774016528"/>
                    </a:ext>
                  </a:extLst>
                </a:gridCol>
                <a:gridCol w="329184">
                  <a:extLst>
                    <a:ext uri="{9D8B030D-6E8A-4147-A177-3AD203B41FA5}">
                      <a16:colId xmlns:a16="http://schemas.microsoft.com/office/drawing/2014/main" val="1711163370"/>
                    </a:ext>
                  </a:extLst>
                </a:gridCol>
                <a:gridCol w="329184">
                  <a:extLst>
                    <a:ext uri="{9D8B030D-6E8A-4147-A177-3AD203B41FA5}">
                      <a16:colId xmlns:a16="http://schemas.microsoft.com/office/drawing/2014/main" val="3713599284"/>
                    </a:ext>
                  </a:extLst>
                </a:gridCol>
                <a:gridCol w="329184">
                  <a:extLst>
                    <a:ext uri="{9D8B030D-6E8A-4147-A177-3AD203B41FA5}">
                      <a16:colId xmlns:a16="http://schemas.microsoft.com/office/drawing/2014/main" val="1106792900"/>
                    </a:ext>
                  </a:extLst>
                </a:gridCol>
                <a:gridCol w="329184">
                  <a:extLst>
                    <a:ext uri="{9D8B030D-6E8A-4147-A177-3AD203B41FA5}">
                      <a16:colId xmlns:a16="http://schemas.microsoft.com/office/drawing/2014/main" val="2396794462"/>
                    </a:ext>
                  </a:extLst>
                </a:gridCol>
                <a:gridCol w="329184">
                  <a:extLst>
                    <a:ext uri="{9D8B030D-6E8A-4147-A177-3AD203B41FA5}">
                      <a16:colId xmlns:a16="http://schemas.microsoft.com/office/drawing/2014/main" val="2439068625"/>
                    </a:ext>
                  </a:extLst>
                </a:gridCol>
                <a:gridCol w="329184">
                  <a:extLst>
                    <a:ext uri="{9D8B030D-6E8A-4147-A177-3AD203B41FA5}">
                      <a16:colId xmlns:a16="http://schemas.microsoft.com/office/drawing/2014/main" val="1802402603"/>
                    </a:ext>
                  </a:extLst>
                </a:gridCol>
                <a:gridCol w="370332">
                  <a:extLst>
                    <a:ext uri="{9D8B030D-6E8A-4147-A177-3AD203B41FA5}">
                      <a16:colId xmlns:a16="http://schemas.microsoft.com/office/drawing/2014/main" val="1712777048"/>
                    </a:ext>
                  </a:extLst>
                </a:gridCol>
                <a:gridCol w="370332">
                  <a:extLst>
                    <a:ext uri="{9D8B030D-6E8A-4147-A177-3AD203B41FA5}">
                      <a16:colId xmlns:a16="http://schemas.microsoft.com/office/drawing/2014/main" val="4014244872"/>
                    </a:ext>
                  </a:extLst>
                </a:gridCol>
                <a:gridCol w="329184">
                  <a:extLst>
                    <a:ext uri="{9D8B030D-6E8A-4147-A177-3AD203B41FA5}">
                      <a16:colId xmlns:a16="http://schemas.microsoft.com/office/drawing/2014/main" val="4159592252"/>
                    </a:ext>
                  </a:extLst>
                </a:gridCol>
                <a:gridCol w="329184">
                  <a:extLst>
                    <a:ext uri="{9D8B030D-6E8A-4147-A177-3AD203B41FA5}">
                      <a16:colId xmlns:a16="http://schemas.microsoft.com/office/drawing/2014/main" val="1031601612"/>
                    </a:ext>
                  </a:extLst>
                </a:gridCol>
                <a:gridCol w="370332">
                  <a:extLst>
                    <a:ext uri="{9D8B030D-6E8A-4147-A177-3AD203B41FA5}">
                      <a16:colId xmlns:a16="http://schemas.microsoft.com/office/drawing/2014/main" val="375206284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4936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- 2018-08-23 15:57:51 </a:t>
                      </a:r>
                      <a:r>
                        <a:rPr kumimoji="0" lang="en-US" sz="1000" b="0" i="0" u="none" strike="noStrike" kern="1200" cap="none" spc="0" normalizeH="0" baseline="0" noProof="0">
                          <a:ln>
                            <a:noFill/>
                          </a:ln>
                          <a:solidFill>
                            <a:prstClr val="black"/>
                          </a:solidFill>
                          <a:effectLst/>
                          <a:uLnTx/>
                          <a:uFillTx/>
                          <a:latin typeface="+mn-lt"/>
                          <a:ea typeface="+mn-ea"/>
                          <a:cs typeface="+mn-cs"/>
                        </a:rPr>
                        <a:t> 
 The fun don't stop at Marassi as we continue on with our Eid festivities this morning with colourful balloon parades, carnival games, foam parties and so much more!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7908168"/>
                  </a:ext>
                </a:extLst>
              </a:tr>
            </a:tbl>
          </a:graphicData>
        </a:graphic>
      </p:graphicFrame>
      <p:sp>
        <p:nvSpPr>
          <p:cNvPr id="4" name="Text Placeholder 3">
            <a:extLst>
              <a:ext uri="{FF2B5EF4-FFF2-40B4-BE49-F238E27FC236}">
                <a16:creationId xmlns:a16="http://schemas.microsoft.com/office/drawing/2014/main" id="{BAA623C8-CF25-49D5-91A6-B788C6701580}"/>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068511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ACDE-9491-43F4-B0C0-A13A7BB4DB66}"/>
              </a:ext>
            </a:extLst>
          </p:cNvPr>
          <p:cNvSpPr>
            <a:spLocks noGrp="1"/>
          </p:cNvSpPr>
          <p:nvPr>
            <p:ph type="title"/>
          </p:nvPr>
        </p:nvSpPr>
        <p:spPr/>
        <p:txBody>
          <a:bodyPr/>
          <a:lstStyle/>
          <a:p>
            <a:r>
              <a:rPr lang="en-US"/>
              <a:t>Facebook Own Posts Table  | Competitors - 19 of 25</a:t>
            </a:r>
          </a:p>
        </p:txBody>
      </p:sp>
      <p:graphicFrame>
        <p:nvGraphicFramePr>
          <p:cNvPr id="5" name="Table Placeholder 4">
            <a:extLst>
              <a:ext uri="{FF2B5EF4-FFF2-40B4-BE49-F238E27FC236}">
                <a16:creationId xmlns:a16="http://schemas.microsoft.com/office/drawing/2014/main" id="{740FD237-25B8-492A-B43E-FD3258DBC0C0}"/>
              </a:ext>
            </a:extLst>
          </p:cNvPr>
          <p:cNvGraphicFramePr>
            <a:graphicFrameLocks noGrp="1"/>
          </p:cNvGraphicFramePr>
          <p:nvPr>
            <p:ph type="tbl" sz="quarter" idx="13"/>
            <p:extLst>
              <p:ext uri="{D42A27DB-BD31-4B8C-83A1-F6EECF244321}">
                <p14:modId xmlns:p14="http://schemas.microsoft.com/office/powerpoint/2010/main" val="18787228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7038467"/>
                    </a:ext>
                  </a:extLst>
                </a:gridCol>
                <a:gridCol w="370332">
                  <a:extLst>
                    <a:ext uri="{9D8B030D-6E8A-4147-A177-3AD203B41FA5}">
                      <a16:colId xmlns:a16="http://schemas.microsoft.com/office/drawing/2014/main" val="2009235498"/>
                    </a:ext>
                  </a:extLst>
                </a:gridCol>
                <a:gridCol w="370332">
                  <a:extLst>
                    <a:ext uri="{9D8B030D-6E8A-4147-A177-3AD203B41FA5}">
                      <a16:colId xmlns:a16="http://schemas.microsoft.com/office/drawing/2014/main" val="2835178131"/>
                    </a:ext>
                  </a:extLst>
                </a:gridCol>
                <a:gridCol w="370332">
                  <a:extLst>
                    <a:ext uri="{9D8B030D-6E8A-4147-A177-3AD203B41FA5}">
                      <a16:colId xmlns:a16="http://schemas.microsoft.com/office/drawing/2014/main" val="3140306725"/>
                    </a:ext>
                  </a:extLst>
                </a:gridCol>
                <a:gridCol w="329184">
                  <a:extLst>
                    <a:ext uri="{9D8B030D-6E8A-4147-A177-3AD203B41FA5}">
                      <a16:colId xmlns:a16="http://schemas.microsoft.com/office/drawing/2014/main" val="5138477"/>
                    </a:ext>
                  </a:extLst>
                </a:gridCol>
                <a:gridCol w="329184">
                  <a:extLst>
                    <a:ext uri="{9D8B030D-6E8A-4147-A177-3AD203B41FA5}">
                      <a16:colId xmlns:a16="http://schemas.microsoft.com/office/drawing/2014/main" val="1320034518"/>
                    </a:ext>
                  </a:extLst>
                </a:gridCol>
                <a:gridCol w="329184">
                  <a:extLst>
                    <a:ext uri="{9D8B030D-6E8A-4147-A177-3AD203B41FA5}">
                      <a16:colId xmlns:a16="http://schemas.microsoft.com/office/drawing/2014/main" val="3251660311"/>
                    </a:ext>
                  </a:extLst>
                </a:gridCol>
                <a:gridCol w="329184">
                  <a:extLst>
                    <a:ext uri="{9D8B030D-6E8A-4147-A177-3AD203B41FA5}">
                      <a16:colId xmlns:a16="http://schemas.microsoft.com/office/drawing/2014/main" val="1608673305"/>
                    </a:ext>
                  </a:extLst>
                </a:gridCol>
                <a:gridCol w="329184">
                  <a:extLst>
                    <a:ext uri="{9D8B030D-6E8A-4147-A177-3AD203B41FA5}">
                      <a16:colId xmlns:a16="http://schemas.microsoft.com/office/drawing/2014/main" val="1489895282"/>
                    </a:ext>
                  </a:extLst>
                </a:gridCol>
                <a:gridCol w="329184">
                  <a:extLst>
                    <a:ext uri="{9D8B030D-6E8A-4147-A177-3AD203B41FA5}">
                      <a16:colId xmlns:a16="http://schemas.microsoft.com/office/drawing/2014/main" val="2312808308"/>
                    </a:ext>
                  </a:extLst>
                </a:gridCol>
                <a:gridCol w="329184">
                  <a:extLst>
                    <a:ext uri="{9D8B030D-6E8A-4147-A177-3AD203B41FA5}">
                      <a16:colId xmlns:a16="http://schemas.microsoft.com/office/drawing/2014/main" val="265206277"/>
                    </a:ext>
                  </a:extLst>
                </a:gridCol>
                <a:gridCol w="329184">
                  <a:extLst>
                    <a:ext uri="{9D8B030D-6E8A-4147-A177-3AD203B41FA5}">
                      <a16:colId xmlns:a16="http://schemas.microsoft.com/office/drawing/2014/main" val="1206887833"/>
                    </a:ext>
                  </a:extLst>
                </a:gridCol>
                <a:gridCol w="329184">
                  <a:extLst>
                    <a:ext uri="{9D8B030D-6E8A-4147-A177-3AD203B41FA5}">
                      <a16:colId xmlns:a16="http://schemas.microsoft.com/office/drawing/2014/main" val="2467733049"/>
                    </a:ext>
                  </a:extLst>
                </a:gridCol>
                <a:gridCol w="370332">
                  <a:extLst>
                    <a:ext uri="{9D8B030D-6E8A-4147-A177-3AD203B41FA5}">
                      <a16:colId xmlns:a16="http://schemas.microsoft.com/office/drawing/2014/main" val="4162967543"/>
                    </a:ext>
                  </a:extLst>
                </a:gridCol>
                <a:gridCol w="370332">
                  <a:extLst>
                    <a:ext uri="{9D8B030D-6E8A-4147-A177-3AD203B41FA5}">
                      <a16:colId xmlns:a16="http://schemas.microsoft.com/office/drawing/2014/main" val="2642631277"/>
                    </a:ext>
                  </a:extLst>
                </a:gridCol>
                <a:gridCol w="329184">
                  <a:extLst>
                    <a:ext uri="{9D8B030D-6E8A-4147-A177-3AD203B41FA5}">
                      <a16:colId xmlns:a16="http://schemas.microsoft.com/office/drawing/2014/main" val="1023330683"/>
                    </a:ext>
                  </a:extLst>
                </a:gridCol>
                <a:gridCol w="329184">
                  <a:extLst>
                    <a:ext uri="{9D8B030D-6E8A-4147-A177-3AD203B41FA5}">
                      <a16:colId xmlns:a16="http://schemas.microsoft.com/office/drawing/2014/main" val="1614993771"/>
                    </a:ext>
                  </a:extLst>
                </a:gridCol>
                <a:gridCol w="370332">
                  <a:extLst>
                    <a:ext uri="{9D8B030D-6E8A-4147-A177-3AD203B41FA5}">
                      <a16:colId xmlns:a16="http://schemas.microsoft.com/office/drawing/2014/main" val="282638288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972433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Taj City - 2018-08-23 14:16:46 </a:t>
                      </a:r>
                      <a:r>
                        <a:rPr kumimoji="0" lang="en-US" sz="1000" b="0" i="0" u="none" strike="noStrike" kern="1200" cap="none" spc="0" normalizeH="0" baseline="0" noProof="0">
                          <a:ln>
                            <a:noFill/>
                          </a:ln>
                          <a:solidFill>
                            <a:prstClr val="black"/>
                          </a:solidFill>
                          <a:effectLst/>
                          <a:uLnTx/>
                          <a:uFillTx/>
                          <a:latin typeface="+mn-lt"/>
                          <a:ea typeface="+mn-ea"/>
                          <a:cs typeface="+mn-cs"/>
                        </a:rPr>
                        <a:t> 
 With a fully accessible location, life can’t get any easier! 
Taj City is located on the extension of El Thawra St, in front of Cairo International Airport, and with direct access to the ring road… Let life begin! 
Register now  on www.tajcity.mnhd.com 
or visit us at our sales centers:
Cairo - Suez Rd.: Located on the extension of El Thawra St., in front of Cairo International Airport.
Heliopolis: 76, El Thawra Street
Or call us: 16750
Madinet Nasr for Housing and Development
#TajCity #CairoReimagined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5737507"/>
                  </a:ext>
                </a:extLst>
              </a:tr>
            </a:tbl>
          </a:graphicData>
        </a:graphic>
      </p:graphicFrame>
      <p:sp>
        <p:nvSpPr>
          <p:cNvPr id="4" name="Text Placeholder 3">
            <a:extLst>
              <a:ext uri="{FF2B5EF4-FFF2-40B4-BE49-F238E27FC236}">
                <a16:creationId xmlns:a16="http://schemas.microsoft.com/office/drawing/2014/main" id="{7D9759EB-795A-4429-AFDF-C7D570D4D7AA}"/>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772552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AABE-E97A-496E-8040-B05543E43EEE}"/>
              </a:ext>
            </a:extLst>
          </p:cNvPr>
          <p:cNvSpPr>
            <a:spLocks noGrp="1"/>
          </p:cNvSpPr>
          <p:nvPr>
            <p:ph type="title"/>
          </p:nvPr>
        </p:nvSpPr>
        <p:spPr/>
        <p:txBody>
          <a:bodyPr/>
          <a:lstStyle/>
          <a:p>
            <a:r>
              <a:rPr lang="en-US"/>
              <a:t>Facebook Own Posts Table  | Competitors - 20 of 25</a:t>
            </a:r>
          </a:p>
        </p:txBody>
      </p:sp>
      <p:graphicFrame>
        <p:nvGraphicFramePr>
          <p:cNvPr id="5" name="Table Placeholder 4">
            <a:extLst>
              <a:ext uri="{FF2B5EF4-FFF2-40B4-BE49-F238E27FC236}">
                <a16:creationId xmlns:a16="http://schemas.microsoft.com/office/drawing/2014/main" id="{60CC2E93-A2FE-489B-8FDD-C02BE8BA88B8}"/>
              </a:ext>
            </a:extLst>
          </p:cNvPr>
          <p:cNvGraphicFramePr>
            <a:graphicFrameLocks noGrp="1"/>
          </p:cNvGraphicFramePr>
          <p:nvPr>
            <p:ph type="tbl" sz="quarter" idx="13"/>
            <p:extLst>
              <p:ext uri="{D42A27DB-BD31-4B8C-83A1-F6EECF244321}">
                <p14:modId xmlns:p14="http://schemas.microsoft.com/office/powerpoint/2010/main" val="14074436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0959408"/>
                    </a:ext>
                  </a:extLst>
                </a:gridCol>
                <a:gridCol w="370332">
                  <a:extLst>
                    <a:ext uri="{9D8B030D-6E8A-4147-A177-3AD203B41FA5}">
                      <a16:colId xmlns:a16="http://schemas.microsoft.com/office/drawing/2014/main" val="340976736"/>
                    </a:ext>
                  </a:extLst>
                </a:gridCol>
                <a:gridCol w="370332">
                  <a:extLst>
                    <a:ext uri="{9D8B030D-6E8A-4147-A177-3AD203B41FA5}">
                      <a16:colId xmlns:a16="http://schemas.microsoft.com/office/drawing/2014/main" val="3464376956"/>
                    </a:ext>
                  </a:extLst>
                </a:gridCol>
                <a:gridCol w="370332">
                  <a:extLst>
                    <a:ext uri="{9D8B030D-6E8A-4147-A177-3AD203B41FA5}">
                      <a16:colId xmlns:a16="http://schemas.microsoft.com/office/drawing/2014/main" val="332850876"/>
                    </a:ext>
                  </a:extLst>
                </a:gridCol>
                <a:gridCol w="329184">
                  <a:extLst>
                    <a:ext uri="{9D8B030D-6E8A-4147-A177-3AD203B41FA5}">
                      <a16:colId xmlns:a16="http://schemas.microsoft.com/office/drawing/2014/main" val="4105115830"/>
                    </a:ext>
                  </a:extLst>
                </a:gridCol>
                <a:gridCol w="329184">
                  <a:extLst>
                    <a:ext uri="{9D8B030D-6E8A-4147-A177-3AD203B41FA5}">
                      <a16:colId xmlns:a16="http://schemas.microsoft.com/office/drawing/2014/main" val="180503264"/>
                    </a:ext>
                  </a:extLst>
                </a:gridCol>
                <a:gridCol w="329184">
                  <a:extLst>
                    <a:ext uri="{9D8B030D-6E8A-4147-A177-3AD203B41FA5}">
                      <a16:colId xmlns:a16="http://schemas.microsoft.com/office/drawing/2014/main" val="3980663044"/>
                    </a:ext>
                  </a:extLst>
                </a:gridCol>
                <a:gridCol w="329184">
                  <a:extLst>
                    <a:ext uri="{9D8B030D-6E8A-4147-A177-3AD203B41FA5}">
                      <a16:colId xmlns:a16="http://schemas.microsoft.com/office/drawing/2014/main" val="472979383"/>
                    </a:ext>
                  </a:extLst>
                </a:gridCol>
                <a:gridCol w="329184">
                  <a:extLst>
                    <a:ext uri="{9D8B030D-6E8A-4147-A177-3AD203B41FA5}">
                      <a16:colId xmlns:a16="http://schemas.microsoft.com/office/drawing/2014/main" val="2368162561"/>
                    </a:ext>
                  </a:extLst>
                </a:gridCol>
                <a:gridCol w="329184">
                  <a:extLst>
                    <a:ext uri="{9D8B030D-6E8A-4147-A177-3AD203B41FA5}">
                      <a16:colId xmlns:a16="http://schemas.microsoft.com/office/drawing/2014/main" val="1136090006"/>
                    </a:ext>
                  </a:extLst>
                </a:gridCol>
                <a:gridCol w="329184">
                  <a:extLst>
                    <a:ext uri="{9D8B030D-6E8A-4147-A177-3AD203B41FA5}">
                      <a16:colId xmlns:a16="http://schemas.microsoft.com/office/drawing/2014/main" val="2954064296"/>
                    </a:ext>
                  </a:extLst>
                </a:gridCol>
                <a:gridCol w="329184">
                  <a:extLst>
                    <a:ext uri="{9D8B030D-6E8A-4147-A177-3AD203B41FA5}">
                      <a16:colId xmlns:a16="http://schemas.microsoft.com/office/drawing/2014/main" val="1050949365"/>
                    </a:ext>
                  </a:extLst>
                </a:gridCol>
                <a:gridCol w="329184">
                  <a:extLst>
                    <a:ext uri="{9D8B030D-6E8A-4147-A177-3AD203B41FA5}">
                      <a16:colId xmlns:a16="http://schemas.microsoft.com/office/drawing/2014/main" val="685124405"/>
                    </a:ext>
                  </a:extLst>
                </a:gridCol>
                <a:gridCol w="370332">
                  <a:extLst>
                    <a:ext uri="{9D8B030D-6E8A-4147-A177-3AD203B41FA5}">
                      <a16:colId xmlns:a16="http://schemas.microsoft.com/office/drawing/2014/main" val="2687061258"/>
                    </a:ext>
                  </a:extLst>
                </a:gridCol>
                <a:gridCol w="370332">
                  <a:extLst>
                    <a:ext uri="{9D8B030D-6E8A-4147-A177-3AD203B41FA5}">
                      <a16:colId xmlns:a16="http://schemas.microsoft.com/office/drawing/2014/main" val="2115525570"/>
                    </a:ext>
                  </a:extLst>
                </a:gridCol>
                <a:gridCol w="329184">
                  <a:extLst>
                    <a:ext uri="{9D8B030D-6E8A-4147-A177-3AD203B41FA5}">
                      <a16:colId xmlns:a16="http://schemas.microsoft.com/office/drawing/2014/main" val="2616089093"/>
                    </a:ext>
                  </a:extLst>
                </a:gridCol>
                <a:gridCol w="329184">
                  <a:extLst>
                    <a:ext uri="{9D8B030D-6E8A-4147-A177-3AD203B41FA5}">
                      <a16:colId xmlns:a16="http://schemas.microsoft.com/office/drawing/2014/main" val="3139565676"/>
                    </a:ext>
                  </a:extLst>
                </a:gridCol>
                <a:gridCol w="370332">
                  <a:extLst>
                    <a:ext uri="{9D8B030D-6E8A-4147-A177-3AD203B41FA5}">
                      <a16:colId xmlns:a16="http://schemas.microsoft.com/office/drawing/2014/main" val="177450085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93394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Tatweer Misr - 2018-08-23 14:03:41 </a:t>
                      </a:r>
                      <a:r>
                        <a:rPr kumimoji="0" lang="en-US" sz="1000" b="0" i="0" u="none" strike="noStrike" kern="1200" cap="none" spc="0" normalizeH="0" baseline="0" noProof="0">
                          <a:ln>
                            <a:noFill/>
                          </a:ln>
                          <a:solidFill>
                            <a:prstClr val="black"/>
                          </a:solidFill>
                          <a:effectLst/>
                          <a:uLnTx/>
                          <a:uFillTx/>
                          <a:latin typeface="+mn-lt"/>
                          <a:ea typeface="+mn-ea"/>
                          <a:cs typeface="+mn-cs"/>
                        </a:rPr>
                        <a:t> 
 BLOOMFIELDS, In The Heart of it All ... The best is yet to come!
Launching Soon.
#TatweerMisr
#BLOOMFIELDS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74782155"/>
                  </a:ext>
                </a:extLst>
              </a:tr>
            </a:tbl>
          </a:graphicData>
        </a:graphic>
      </p:graphicFrame>
      <p:sp>
        <p:nvSpPr>
          <p:cNvPr id="4" name="Text Placeholder 3">
            <a:extLst>
              <a:ext uri="{FF2B5EF4-FFF2-40B4-BE49-F238E27FC236}">
                <a16:creationId xmlns:a16="http://schemas.microsoft.com/office/drawing/2014/main" id="{AD56C247-4FD6-4881-A193-57BC4F939E7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965767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8D7A-8BC3-4B6F-B21D-79B1E233BA8E}"/>
              </a:ext>
            </a:extLst>
          </p:cNvPr>
          <p:cNvSpPr>
            <a:spLocks noGrp="1"/>
          </p:cNvSpPr>
          <p:nvPr>
            <p:ph type="title"/>
          </p:nvPr>
        </p:nvSpPr>
        <p:spPr/>
        <p:txBody>
          <a:bodyPr/>
          <a:lstStyle/>
          <a:p>
            <a:r>
              <a:rPr lang="en-US"/>
              <a:t>Facebook Own Posts Table  | Competitors - 21 of 25</a:t>
            </a:r>
          </a:p>
        </p:txBody>
      </p:sp>
      <p:graphicFrame>
        <p:nvGraphicFramePr>
          <p:cNvPr id="5" name="Table Placeholder 4">
            <a:extLst>
              <a:ext uri="{FF2B5EF4-FFF2-40B4-BE49-F238E27FC236}">
                <a16:creationId xmlns:a16="http://schemas.microsoft.com/office/drawing/2014/main" id="{2B429A6B-EDD4-4837-856C-C517974C6F43}"/>
              </a:ext>
            </a:extLst>
          </p:cNvPr>
          <p:cNvGraphicFramePr>
            <a:graphicFrameLocks noGrp="1"/>
          </p:cNvGraphicFramePr>
          <p:nvPr>
            <p:ph type="tbl" sz="quarter" idx="13"/>
            <p:extLst>
              <p:ext uri="{D42A27DB-BD31-4B8C-83A1-F6EECF244321}">
                <p14:modId xmlns:p14="http://schemas.microsoft.com/office/powerpoint/2010/main" val="35100264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290268"/>
                    </a:ext>
                  </a:extLst>
                </a:gridCol>
                <a:gridCol w="370332">
                  <a:extLst>
                    <a:ext uri="{9D8B030D-6E8A-4147-A177-3AD203B41FA5}">
                      <a16:colId xmlns:a16="http://schemas.microsoft.com/office/drawing/2014/main" val="4211336130"/>
                    </a:ext>
                  </a:extLst>
                </a:gridCol>
                <a:gridCol w="370332">
                  <a:extLst>
                    <a:ext uri="{9D8B030D-6E8A-4147-A177-3AD203B41FA5}">
                      <a16:colId xmlns:a16="http://schemas.microsoft.com/office/drawing/2014/main" val="51589797"/>
                    </a:ext>
                  </a:extLst>
                </a:gridCol>
                <a:gridCol w="370332">
                  <a:extLst>
                    <a:ext uri="{9D8B030D-6E8A-4147-A177-3AD203B41FA5}">
                      <a16:colId xmlns:a16="http://schemas.microsoft.com/office/drawing/2014/main" val="248763022"/>
                    </a:ext>
                  </a:extLst>
                </a:gridCol>
                <a:gridCol w="329184">
                  <a:extLst>
                    <a:ext uri="{9D8B030D-6E8A-4147-A177-3AD203B41FA5}">
                      <a16:colId xmlns:a16="http://schemas.microsoft.com/office/drawing/2014/main" val="2858663844"/>
                    </a:ext>
                  </a:extLst>
                </a:gridCol>
                <a:gridCol w="329184">
                  <a:extLst>
                    <a:ext uri="{9D8B030D-6E8A-4147-A177-3AD203B41FA5}">
                      <a16:colId xmlns:a16="http://schemas.microsoft.com/office/drawing/2014/main" val="916520897"/>
                    </a:ext>
                  </a:extLst>
                </a:gridCol>
                <a:gridCol w="329184">
                  <a:extLst>
                    <a:ext uri="{9D8B030D-6E8A-4147-A177-3AD203B41FA5}">
                      <a16:colId xmlns:a16="http://schemas.microsoft.com/office/drawing/2014/main" val="3536477562"/>
                    </a:ext>
                  </a:extLst>
                </a:gridCol>
                <a:gridCol w="329184">
                  <a:extLst>
                    <a:ext uri="{9D8B030D-6E8A-4147-A177-3AD203B41FA5}">
                      <a16:colId xmlns:a16="http://schemas.microsoft.com/office/drawing/2014/main" val="1371877286"/>
                    </a:ext>
                  </a:extLst>
                </a:gridCol>
                <a:gridCol w="329184">
                  <a:extLst>
                    <a:ext uri="{9D8B030D-6E8A-4147-A177-3AD203B41FA5}">
                      <a16:colId xmlns:a16="http://schemas.microsoft.com/office/drawing/2014/main" val="2577866051"/>
                    </a:ext>
                  </a:extLst>
                </a:gridCol>
                <a:gridCol w="329184">
                  <a:extLst>
                    <a:ext uri="{9D8B030D-6E8A-4147-A177-3AD203B41FA5}">
                      <a16:colId xmlns:a16="http://schemas.microsoft.com/office/drawing/2014/main" val="642719833"/>
                    </a:ext>
                  </a:extLst>
                </a:gridCol>
                <a:gridCol w="329184">
                  <a:extLst>
                    <a:ext uri="{9D8B030D-6E8A-4147-A177-3AD203B41FA5}">
                      <a16:colId xmlns:a16="http://schemas.microsoft.com/office/drawing/2014/main" val="3757725052"/>
                    </a:ext>
                  </a:extLst>
                </a:gridCol>
                <a:gridCol w="329184">
                  <a:extLst>
                    <a:ext uri="{9D8B030D-6E8A-4147-A177-3AD203B41FA5}">
                      <a16:colId xmlns:a16="http://schemas.microsoft.com/office/drawing/2014/main" val="434153838"/>
                    </a:ext>
                  </a:extLst>
                </a:gridCol>
                <a:gridCol w="329184">
                  <a:extLst>
                    <a:ext uri="{9D8B030D-6E8A-4147-A177-3AD203B41FA5}">
                      <a16:colId xmlns:a16="http://schemas.microsoft.com/office/drawing/2014/main" val="1425564254"/>
                    </a:ext>
                  </a:extLst>
                </a:gridCol>
                <a:gridCol w="370332">
                  <a:extLst>
                    <a:ext uri="{9D8B030D-6E8A-4147-A177-3AD203B41FA5}">
                      <a16:colId xmlns:a16="http://schemas.microsoft.com/office/drawing/2014/main" val="2433900926"/>
                    </a:ext>
                  </a:extLst>
                </a:gridCol>
                <a:gridCol w="370332">
                  <a:extLst>
                    <a:ext uri="{9D8B030D-6E8A-4147-A177-3AD203B41FA5}">
                      <a16:colId xmlns:a16="http://schemas.microsoft.com/office/drawing/2014/main" val="3907264798"/>
                    </a:ext>
                  </a:extLst>
                </a:gridCol>
                <a:gridCol w="329184">
                  <a:extLst>
                    <a:ext uri="{9D8B030D-6E8A-4147-A177-3AD203B41FA5}">
                      <a16:colId xmlns:a16="http://schemas.microsoft.com/office/drawing/2014/main" val="2582040304"/>
                    </a:ext>
                  </a:extLst>
                </a:gridCol>
                <a:gridCol w="329184">
                  <a:extLst>
                    <a:ext uri="{9D8B030D-6E8A-4147-A177-3AD203B41FA5}">
                      <a16:colId xmlns:a16="http://schemas.microsoft.com/office/drawing/2014/main" val="1825231852"/>
                    </a:ext>
                  </a:extLst>
                </a:gridCol>
                <a:gridCol w="370332">
                  <a:extLst>
                    <a:ext uri="{9D8B030D-6E8A-4147-A177-3AD203B41FA5}">
                      <a16:colId xmlns:a16="http://schemas.microsoft.com/office/drawing/2014/main" val="151408596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37538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- 2018-08-23 12:59:22 </a:t>
                      </a:r>
                      <a:r>
                        <a:rPr kumimoji="0" lang="en-US" sz="1000" b="0" i="0" u="none" strike="noStrike" kern="1200" cap="none" spc="0" normalizeH="0" baseline="0" noProof="0">
                          <a:ln>
                            <a:noFill/>
                          </a:ln>
                          <a:solidFill>
                            <a:prstClr val="black"/>
                          </a:solidFill>
                          <a:effectLst/>
                          <a:uLnTx/>
                          <a:uFillTx/>
                          <a:latin typeface="+mn-lt"/>
                          <a:ea typeface="+mn-ea"/>
                          <a:cs typeface="+mn-cs"/>
                        </a:rPr>
                        <a:t> 
 Our Eid festivities got off to a flying start this week (literally!) as we soared through the sky on zip lines high above the sea at Beach Clubhouse.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1920881"/>
                  </a:ext>
                </a:extLst>
              </a:tr>
            </a:tbl>
          </a:graphicData>
        </a:graphic>
      </p:graphicFrame>
      <p:sp>
        <p:nvSpPr>
          <p:cNvPr id="4" name="Text Placeholder 3">
            <a:extLst>
              <a:ext uri="{FF2B5EF4-FFF2-40B4-BE49-F238E27FC236}">
                <a16:creationId xmlns:a16="http://schemas.microsoft.com/office/drawing/2014/main" id="{B544483C-2A2E-47EB-B5BA-89C026B2A67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4025589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5F283-2DD7-40B8-9B3B-74A0C03189E0}"/>
              </a:ext>
            </a:extLst>
          </p:cNvPr>
          <p:cNvSpPr>
            <a:spLocks noGrp="1"/>
          </p:cNvSpPr>
          <p:nvPr>
            <p:ph type="title"/>
          </p:nvPr>
        </p:nvSpPr>
        <p:spPr/>
        <p:txBody>
          <a:bodyPr/>
          <a:lstStyle/>
          <a:p>
            <a:r>
              <a:rPr lang="en-US"/>
              <a:t>Facebook Own Posts Table  | Competitors - 22 of 25</a:t>
            </a:r>
          </a:p>
        </p:txBody>
      </p:sp>
      <p:graphicFrame>
        <p:nvGraphicFramePr>
          <p:cNvPr id="5" name="Table Placeholder 4">
            <a:extLst>
              <a:ext uri="{FF2B5EF4-FFF2-40B4-BE49-F238E27FC236}">
                <a16:creationId xmlns:a16="http://schemas.microsoft.com/office/drawing/2014/main" id="{B8D854C7-1A82-414F-AF16-82ACDDD639D1}"/>
              </a:ext>
            </a:extLst>
          </p:cNvPr>
          <p:cNvGraphicFramePr>
            <a:graphicFrameLocks noGrp="1"/>
          </p:cNvGraphicFramePr>
          <p:nvPr>
            <p:ph type="tbl" sz="quarter" idx="13"/>
            <p:extLst>
              <p:ext uri="{D42A27DB-BD31-4B8C-83A1-F6EECF244321}">
                <p14:modId xmlns:p14="http://schemas.microsoft.com/office/powerpoint/2010/main" val="8955386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8518594"/>
                    </a:ext>
                  </a:extLst>
                </a:gridCol>
                <a:gridCol w="370332">
                  <a:extLst>
                    <a:ext uri="{9D8B030D-6E8A-4147-A177-3AD203B41FA5}">
                      <a16:colId xmlns:a16="http://schemas.microsoft.com/office/drawing/2014/main" val="2483732947"/>
                    </a:ext>
                  </a:extLst>
                </a:gridCol>
                <a:gridCol w="370332">
                  <a:extLst>
                    <a:ext uri="{9D8B030D-6E8A-4147-A177-3AD203B41FA5}">
                      <a16:colId xmlns:a16="http://schemas.microsoft.com/office/drawing/2014/main" val="2607696536"/>
                    </a:ext>
                  </a:extLst>
                </a:gridCol>
                <a:gridCol w="370332">
                  <a:extLst>
                    <a:ext uri="{9D8B030D-6E8A-4147-A177-3AD203B41FA5}">
                      <a16:colId xmlns:a16="http://schemas.microsoft.com/office/drawing/2014/main" val="2527094123"/>
                    </a:ext>
                  </a:extLst>
                </a:gridCol>
                <a:gridCol w="329184">
                  <a:extLst>
                    <a:ext uri="{9D8B030D-6E8A-4147-A177-3AD203B41FA5}">
                      <a16:colId xmlns:a16="http://schemas.microsoft.com/office/drawing/2014/main" val="924552586"/>
                    </a:ext>
                  </a:extLst>
                </a:gridCol>
                <a:gridCol w="329184">
                  <a:extLst>
                    <a:ext uri="{9D8B030D-6E8A-4147-A177-3AD203B41FA5}">
                      <a16:colId xmlns:a16="http://schemas.microsoft.com/office/drawing/2014/main" val="2142342446"/>
                    </a:ext>
                  </a:extLst>
                </a:gridCol>
                <a:gridCol w="329184">
                  <a:extLst>
                    <a:ext uri="{9D8B030D-6E8A-4147-A177-3AD203B41FA5}">
                      <a16:colId xmlns:a16="http://schemas.microsoft.com/office/drawing/2014/main" val="1242876133"/>
                    </a:ext>
                  </a:extLst>
                </a:gridCol>
                <a:gridCol w="329184">
                  <a:extLst>
                    <a:ext uri="{9D8B030D-6E8A-4147-A177-3AD203B41FA5}">
                      <a16:colId xmlns:a16="http://schemas.microsoft.com/office/drawing/2014/main" val="1310607703"/>
                    </a:ext>
                  </a:extLst>
                </a:gridCol>
                <a:gridCol w="329184">
                  <a:extLst>
                    <a:ext uri="{9D8B030D-6E8A-4147-A177-3AD203B41FA5}">
                      <a16:colId xmlns:a16="http://schemas.microsoft.com/office/drawing/2014/main" val="66665083"/>
                    </a:ext>
                  </a:extLst>
                </a:gridCol>
                <a:gridCol w="329184">
                  <a:extLst>
                    <a:ext uri="{9D8B030D-6E8A-4147-A177-3AD203B41FA5}">
                      <a16:colId xmlns:a16="http://schemas.microsoft.com/office/drawing/2014/main" val="181889030"/>
                    </a:ext>
                  </a:extLst>
                </a:gridCol>
                <a:gridCol w="329184">
                  <a:extLst>
                    <a:ext uri="{9D8B030D-6E8A-4147-A177-3AD203B41FA5}">
                      <a16:colId xmlns:a16="http://schemas.microsoft.com/office/drawing/2014/main" val="2389472049"/>
                    </a:ext>
                  </a:extLst>
                </a:gridCol>
                <a:gridCol w="329184">
                  <a:extLst>
                    <a:ext uri="{9D8B030D-6E8A-4147-A177-3AD203B41FA5}">
                      <a16:colId xmlns:a16="http://schemas.microsoft.com/office/drawing/2014/main" val="1500788835"/>
                    </a:ext>
                  </a:extLst>
                </a:gridCol>
                <a:gridCol w="329184">
                  <a:extLst>
                    <a:ext uri="{9D8B030D-6E8A-4147-A177-3AD203B41FA5}">
                      <a16:colId xmlns:a16="http://schemas.microsoft.com/office/drawing/2014/main" val="3982721098"/>
                    </a:ext>
                  </a:extLst>
                </a:gridCol>
                <a:gridCol w="370332">
                  <a:extLst>
                    <a:ext uri="{9D8B030D-6E8A-4147-A177-3AD203B41FA5}">
                      <a16:colId xmlns:a16="http://schemas.microsoft.com/office/drawing/2014/main" val="3166376335"/>
                    </a:ext>
                  </a:extLst>
                </a:gridCol>
                <a:gridCol w="370332">
                  <a:extLst>
                    <a:ext uri="{9D8B030D-6E8A-4147-A177-3AD203B41FA5}">
                      <a16:colId xmlns:a16="http://schemas.microsoft.com/office/drawing/2014/main" val="3977969638"/>
                    </a:ext>
                  </a:extLst>
                </a:gridCol>
                <a:gridCol w="329184">
                  <a:extLst>
                    <a:ext uri="{9D8B030D-6E8A-4147-A177-3AD203B41FA5}">
                      <a16:colId xmlns:a16="http://schemas.microsoft.com/office/drawing/2014/main" val="1378065723"/>
                    </a:ext>
                  </a:extLst>
                </a:gridCol>
                <a:gridCol w="329184">
                  <a:extLst>
                    <a:ext uri="{9D8B030D-6E8A-4147-A177-3AD203B41FA5}">
                      <a16:colId xmlns:a16="http://schemas.microsoft.com/office/drawing/2014/main" val="3670195960"/>
                    </a:ext>
                  </a:extLst>
                </a:gridCol>
                <a:gridCol w="370332">
                  <a:extLst>
                    <a:ext uri="{9D8B030D-6E8A-4147-A177-3AD203B41FA5}">
                      <a16:colId xmlns:a16="http://schemas.microsoft.com/office/drawing/2014/main" val="19657577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294602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Hyde Park Developments - 2018-08-23 11:46:06 </a:t>
                      </a:r>
                      <a:r>
                        <a:rPr kumimoji="0" lang="en-US" sz="1000" b="0" i="0" u="none" strike="noStrike" kern="1200" cap="none" spc="0" normalizeH="0" baseline="0" noProof="0">
                          <a:ln>
                            <a:noFill/>
                          </a:ln>
                          <a:solidFill>
                            <a:prstClr val="black"/>
                          </a:solidFill>
                          <a:effectLst/>
                          <a:uLnTx/>
                          <a:uFillTx/>
                          <a:latin typeface="+mn-lt"/>
                          <a:ea typeface="+mn-ea"/>
                          <a:cs typeface="+mn-cs"/>
                        </a:rPr>
                        <a:t> 
 Discover a spectrum of high-end villas that take pride in their strategic location, proximity to the main park and generous spaciousness at Hyde Park New Cairo.
Book your place now!
Call 16696.
#PlacesByHydeParkDevelopments #HydeParkDevelopments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9844492"/>
                  </a:ext>
                </a:extLst>
              </a:tr>
            </a:tbl>
          </a:graphicData>
        </a:graphic>
      </p:graphicFrame>
      <p:sp>
        <p:nvSpPr>
          <p:cNvPr id="4" name="Text Placeholder 3">
            <a:extLst>
              <a:ext uri="{FF2B5EF4-FFF2-40B4-BE49-F238E27FC236}">
                <a16:creationId xmlns:a16="http://schemas.microsoft.com/office/drawing/2014/main" id="{21CDB2EB-0907-4A67-9D17-EAAEADCBAC01}"/>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992309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9F4FC-E77D-4543-8466-4CD3AAD3C08B}"/>
              </a:ext>
            </a:extLst>
          </p:cNvPr>
          <p:cNvSpPr>
            <a:spLocks noGrp="1"/>
          </p:cNvSpPr>
          <p:nvPr>
            <p:ph type="title"/>
          </p:nvPr>
        </p:nvSpPr>
        <p:spPr/>
        <p:txBody>
          <a:bodyPr/>
          <a:lstStyle/>
          <a:p>
            <a:r>
              <a:rPr lang="en-US"/>
              <a:t>Facebook Own Posts Table  | Competitors - 23 of 25</a:t>
            </a:r>
          </a:p>
        </p:txBody>
      </p:sp>
      <p:graphicFrame>
        <p:nvGraphicFramePr>
          <p:cNvPr id="5" name="Table Placeholder 4">
            <a:extLst>
              <a:ext uri="{FF2B5EF4-FFF2-40B4-BE49-F238E27FC236}">
                <a16:creationId xmlns:a16="http://schemas.microsoft.com/office/drawing/2014/main" id="{8AB6DB46-1B4F-499A-BFC8-531A906649FC}"/>
              </a:ext>
            </a:extLst>
          </p:cNvPr>
          <p:cNvGraphicFramePr>
            <a:graphicFrameLocks noGrp="1"/>
          </p:cNvGraphicFramePr>
          <p:nvPr>
            <p:ph type="tbl" sz="quarter" idx="13"/>
            <p:extLst>
              <p:ext uri="{D42A27DB-BD31-4B8C-83A1-F6EECF244321}">
                <p14:modId xmlns:p14="http://schemas.microsoft.com/office/powerpoint/2010/main" val="181871890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1988514"/>
                    </a:ext>
                  </a:extLst>
                </a:gridCol>
                <a:gridCol w="370332">
                  <a:extLst>
                    <a:ext uri="{9D8B030D-6E8A-4147-A177-3AD203B41FA5}">
                      <a16:colId xmlns:a16="http://schemas.microsoft.com/office/drawing/2014/main" val="2552735276"/>
                    </a:ext>
                  </a:extLst>
                </a:gridCol>
                <a:gridCol w="370332">
                  <a:extLst>
                    <a:ext uri="{9D8B030D-6E8A-4147-A177-3AD203B41FA5}">
                      <a16:colId xmlns:a16="http://schemas.microsoft.com/office/drawing/2014/main" val="3289078166"/>
                    </a:ext>
                  </a:extLst>
                </a:gridCol>
                <a:gridCol w="370332">
                  <a:extLst>
                    <a:ext uri="{9D8B030D-6E8A-4147-A177-3AD203B41FA5}">
                      <a16:colId xmlns:a16="http://schemas.microsoft.com/office/drawing/2014/main" val="3534572394"/>
                    </a:ext>
                  </a:extLst>
                </a:gridCol>
                <a:gridCol w="329184">
                  <a:extLst>
                    <a:ext uri="{9D8B030D-6E8A-4147-A177-3AD203B41FA5}">
                      <a16:colId xmlns:a16="http://schemas.microsoft.com/office/drawing/2014/main" val="4192493221"/>
                    </a:ext>
                  </a:extLst>
                </a:gridCol>
                <a:gridCol w="329184">
                  <a:extLst>
                    <a:ext uri="{9D8B030D-6E8A-4147-A177-3AD203B41FA5}">
                      <a16:colId xmlns:a16="http://schemas.microsoft.com/office/drawing/2014/main" val="2991070229"/>
                    </a:ext>
                  </a:extLst>
                </a:gridCol>
                <a:gridCol w="329184">
                  <a:extLst>
                    <a:ext uri="{9D8B030D-6E8A-4147-A177-3AD203B41FA5}">
                      <a16:colId xmlns:a16="http://schemas.microsoft.com/office/drawing/2014/main" val="3175788380"/>
                    </a:ext>
                  </a:extLst>
                </a:gridCol>
                <a:gridCol w="329184">
                  <a:extLst>
                    <a:ext uri="{9D8B030D-6E8A-4147-A177-3AD203B41FA5}">
                      <a16:colId xmlns:a16="http://schemas.microsoft.com/office/drawing/2014/main" val="272829197"/>
                    </a:ext>
                  </a:extLst>
                </a:gridCol>
                <a:gridCol w="329184">
                  <a:extLst>
                    <a:ext uri="{9D8B030D-6E8A-4147-A177-3AD203B41FA5}">
                      <a16:colId xmlns:a16="http://schemas.microsoft.com/office/drawing/2014/main" val="3967246404"/>
                    </a:ext>
                  </a:extLst>
                </a:gridCol>
                <a:gridCol w="329184">
                  <a:extLst>
                    <a:ext uri="{9D8B030D-6E8A-4147-A177-3AD203B41FA5}">
                      <a16:colId xmlns:a16="http://schemas.microsoft.com/office/drawing/2014/main" val="1421536439"/>
                    </a:ext>
                  </a:extLst>
                </a:gridCol>
                <a:gridCol w="329184">
                  <a:extLst>
                    <a:ext uri="{9D8B030D-6E8A-4147-A177-3AD203B41FA5}">
                      <a16:colId xmlns:a16="http://schemas.microsoft.com/office/drawing/2014/main" val="664846363"/>
                    </a:ext>
                  </a:extLst>
                </a:gridCol>
                <a:gridCol w="329184">
                  <a:extLst>
                    <a:ext uri="{9D8B030D-6E8A-4147-A177-3AD203B41FA5}">
                      <a16:colId xmlns:a16="http://schemas.microsoft.com/office/drawing/2014/main" val="1401708749"/>
                    </a:ext>
                  </a:extLst>
                </a:gridCol>
                <a:gridCol w="329184">
                  <a:extLst>
                    <a:ext uri="{9D8B030D-6E8A-4147-A177-3AD203B41FA5}">
                      <a16:colId xmlns:a16="http://schemas.microsoft.com/office/drawing/2014/main" val="1706196994"/>
                    </a:ext>
                  </a:extLst>
                </a:gridCol>
                <a:gridCol w="370332">
                  <a:extLst>
                    <a:ext uri="{9D8B030D-6E8A-4147-A177-3AD203B41FA5}">
                      <a16:colId xmlns:a16="http://schemas.microsoft.com/office/drawing/2014/main" val="2986079618"/>
                    </a:ext>
                  </a:extLst>
                </a:gridCol>
                <a:gridCol w="370332">
                  <a:extLst>
                    <a:ext uri="{9D8B030D-6E8A-4147-A177-3AD203B41FA5}">
                      <a16:colId xmlns:a16="http://schemas.microsoft.com/office/drawing/2014/main" val="202475732"/>
                    </a:ext>
                  </a:extLst>
                </a:gridCol>
                <a:gridCol w="329184">
                  <a:extLst>
                    <a:ext uri="{9D8B030D-6E8A-4147-A177-3AD203B41FA5}">
                      <a16:colId xmlns:a16="http://schemas.microsoft.com/office/drawing/2014/main" val="1121384698"/>
                    </a:ext>
                  </a:extLst>
                </a:gridCol>
                <a:gridCol w="329184">
                  <a:extLst>
                    <a:ext uri="{9D8B030D-6E8A-4147-A177-3AD203B41FA5}">
                      <a16:colId xmlns:a16="http://schemas.microsoft.com/office/drawing/2014/main" val="2125164567"/>
                    </a:ext>
                  </a:extLst>
                </a:gridCol>
                <a:gridCol w="370332">
                  <a:extLst>
                    <a:ext uri="{9D8B030D-6E8A-4147-A177-3AD203B41FA5}">
                      <a16:colId xmlns:a16="http://schemas.microsoft.com/office/drawing/2014/main" val="23679323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38410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- 2018-08-22 22:42:47 </a:t>
                      </a:r>
                      <a:r>
                        <a:rPr kumimoji="0" lang="en-US" sz="1000" b="0" i="0" u="none" strike="noStrike" kern="1200" cap="none" spc="0" normalizeH="0" baseline="0" noProof="0">
                          <a:ln>
                            <a:noFill/>
                          </a:ln>
                          <a:solidFill>
                            <a:prstClr val="black"/>
                          </a:solidFill>
                          <a:effectLst/>
                          <a:uLnTx/>
                          <a:uFillTx/>
                          <a:latin typeface="+mn-lt"/>
                          <a:ea typeface="+mn-ea"/>
                          <a:cs typeface="+mn-cs"/>
                        </a:rPr>
                        <a:t> 
 Magical summer nights await at the Beach Grill, Alamein Hotel where everyone is enjoying a captivating performance by Nelly Cassis and scrumptious food!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8212933"/>
                  </a:ext>
                </a:extLst>
              </a:tr>
            </a:tbl>
          </a:graphicData>
        </a:graphic>
      </p:graphicFrame>
      <p:sp>
        <p:nvSpPr>
          <p:cNvPr id="4" name="Text Placeholder 3">
            <a:extLst>
              <a:ext uri="{FF2B5EF4-FFF2-40B4-BE49-F238E27FC236}">
                <a16:creationId xmlns:a16="http://schemas.microsoft.com/office/drawing/2014/main" id="{9BCBE608-BF62-4323-B4A2-29C82CA97FD3}"/>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2000909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C9D1-FC1A-4953-8F13-9CC6FB2D36D5}"/>
              </a:ext>
            </a:extLst>
          </p:cNvPr>
          <p:cNvSpPr>
            <a:spLocks noGrp="1"/>
          </p:cNvSpPr>
          <p:nvPr>
            <p:ph type="title"/>
          </p:nvPr>
        </p:nvSpPr>
        <p:spPr/>
        <p:txBody>
          <a:bodyPr/>
          <a:lstStyle/>
          <a:p>
            <a:r>
              <a:rPr lang="en-US"/>
              <a:t>Facebook Own Posts Table  | Competitors - 24 of 25</a:t>
            </a:r>
          </a:p>
        </p:txBody>
      </p:sp>
      <p:graphicFrame>
        <p:nvGraphicFramePr>
          <p:cNvPr id="5" name="Table Placeholder 4">
            <a:extLst>
              <a:ext uri="{FF2B5EF4-FFF2-40B4-BE49-F238E27FC236}">
                <a16:creationId xmlns:a16="http://schemas.microsoft.com/office/drawing/2014/main" id="{B52FE74F-D20C-4304-A1F6-87A028807584}"/>
              </a:ext>
            </a:extLst>
          </p:cNvPr>
          <p:cNvGraphicFramePr>
            <a:graphicFrameLocks noGrp="1"/>
          </p:cNvGraphicFramePr>
          <p:nvPr>
            <p:ph type="tbl" sz="quarter" idx="13"/>
            <p:extLst>
              <p:ext uri="{D42A27DB-BD31-4B8C-83A1-F6EECF244321}">
                <p14:modId xmlns:p14="http://schemas.microsoft.com/office/powerpoint/2010/main" val="40427485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13083282"/>
                    </a:ext>
                  </a:extLst>
                </a:gridCol>
                <a:gridCol w="370332">
                  <a:extLst>
                    <a:ext uri="{9D8B030D-6E8A-4147-A177-3AD203B41FA5}">
                      <a16:colId xmlns:a16="http://schemas.microsoft.com/office/drawing/2014/main" val="464394611"/>
                    </a:ext>
                  </a:extLst>
                </a:gridCol>
                <a:gridCol w="370332">
                  <a:extLst>
                    <a:ext uri="{9D8B030D-6E8A-4147-A177-3AD203B41FA5}">
                      <a16:colId xmlns:a16="http://schemas.microsoft.com/office/drawing/2014/main" val="3437411328"/>
                    </a:ext>
                  </a:extLst>
                </a:gridCol>
                <a:gridCol w="370332">
                  <a:extLst>
                    <a:ext uri="{9D8B030D-6E8A-4147-A177-3AD203B41FA5}">
                      <a16:colId xmlns:a16="http://schemas.microsoft.com/office/drawing/2014/main" val="3599550247"/>
                    </a:ext>
                  </a:extLst>
                </a:gridCol>
                <a:gridCol w="329184">
                  <a:extLst>
                    <a:ext uri="{9D8B030D-6E8A-4147-A177-3AD203B41FA5}">
                      <a16:colId xmlns:a16="http://schemas.microsoft.com/office/drawing/2014/main" val="2038873297"/>
                    </a:ext>
                  </a:extLst>
                </a:gridCol>
                <a:gridCol w="329184">
                  <a:extLst>
                    <a:ext uri="{9D8B030D-6E8A-4147-A177-3AD203B41FA5}">
                      <a16:colId xmlns:a16="http://schemas.microsoft.com/office/drawing/2014/main" val="1145740476"/>
                    </a:ext>
                  </a:extLst>
                </a:gridCol>
                <a:gridCol w="329184">
                  <a:extLst>
                    <a:ext uri="{9D8B030D-6E8A-4147-A177-3AD203B41FA5}">
                      <a16:colId xmlns:a16="http://schemas.microsoft.com/office/drawing/2014/main" val="2666146337"/>
                    </a:ext>
                  </a:extLst>
                </a:gridCol>
                <a:gridCol w="329184">
                  <a:extLst>
                    <a:ext uri="{9D8B030D-6E8A-4147-A177-3AD203B41FA5}">
                      <a16:colId xmlns:a16="http://schemas.microsoft.com/office/drawing/2014/main" val="2699226115"/>
                    </a:ext>
                  </a:extLst>
                </a:gridCol>
                <a:gridCol w="329184">
                  <a:extLst>
                    <a:ext uri="{9D8B030D-6E8A-4147-A177-3AD203B41FA5}">
                      <a16:colId xmlns:a16="http://schemas.microsoft.com/office/drawing/2014/main" val="3463235212"/>
                    </a:ext>
                  </a:extLst>
                </a:gridCol>
                <a:gridCol w="329184">
                  <a:extLst>
                    <a:ext uri="{9D8B030D-6E8A-4147-A177-3AD203B41FA5}">
                      <a16:colId xmlns:a16="http://schemas.microsoft.com/office/drawing/2014/main" val="44998964"/>
                    </a:ext>
                  </a:extLst>
                </a:gridCol>
                <a:gridCol w="329184">
                  <a:extLst>
                    <a:ext uri="{9D8B030D-6E8A-4147-A177-3AD203B41FA5}">
                      <a16:colId xmlns:a16="http://schemas.microsoft.com/office/drawing/2014/main" val="27779993"/>
                    </a:ext>
                  </a:extLst>
                </a:gridCol>
                <a:gridCol w="329184">
                  <a:extLst>
                    <a:ext uri="{9D8B030D-6E8A-4147-A177-3AD203B41FA5}">
                      <a16:colId xmlns:a16="http://schemas.microsoft.com/office/drawing/2014/main" val="4174166458"/>
                    </a:ext>
                  </a:extLst>
                </a:gridCol>
                <a:gridCol w="329184">
                  <a:extLst>
                    <a:ext uri="{9D8B030D-6E8A-4147-A177-3AD203B41FA5}">
                      <a16:colId xmlns:a16="http://schemas.microsoft.com/office/drawing/2014/main" val="921654698"/>
                    </a:ext>
                  </a:extLst>
                </a:gridCol>
                <a:gridCol w="370332">
                  <a:extLst>
                    <a:ext uri="{9D8B030D-6E8A-4147-A177-3AD203B41FA5}">
                      <a16:colId xmlns:a16="http://schemas.microsoft.com/office/drawing/2014/main" val="2596524641"/>
                    </a:ext>
                  </a:extLst>
                </a:gridCol>
                <a:gridCol w="370332">
                  <a:extLst>
                    <a:ext uri="{9D8B030D-6E8A-4147-A177-3AD203B41FA5}">
                      <a16:colId xmlns:a16="http://schemas.microsoft.com/office/drawing/2014/main" val="4198752435"/>
                    </a:ext>
                  </a:extLst>
                </a:gridCol>
                <a:gridCol w="329184">
                  <a:extLst>
                    <a:ext uri="{9D8B030D-6E8A-4147-A177-3AD203B41FA5}">
                      <a16:colId xmlns:a16="http://schemas.microsoft.com/office/drawing/2014/main" val="458037813"/>
                    </a:ext>
                  </a:extLst>
                </a:gridCol>
                <a:gridCol w="329184">
                  <a:extLst>
                    <a:ext uri="{9D8B030D-6E8A-4147-A177-3AD203B41FA5}">
                      <a16:colId xmlns:a16="http://schemas.microsoft.com/office/drawing/2014/main" val="3047757556"/>
                    </a:ext>
                  </a:extLst>
                </a:gridCol>
                <a:gridCol w="370332">
                  <a:extLst>
                    <a:ext uri="{9D8B030D-6E8A-4147-A177-3AD203B41FA5}">
                      <a16:colId xmlns:a16="http://schemas.microsoft.com/office/drawing/2014/main" val="29577300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700650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Emaar Misr - 2018-08-22 18:07:52 </a:t>
                      </a:r>
                      <a:r>
                        <a:rPr kumimoji="0" lang="en-US" sz="1000" b="0" i="0" u="none" strike="noStrike" kern="1200" cap="none" spc="0" normalizeH="0" baseline="0" noProof="0">
                          <a:ln>
                            <a:noFill/>
                          </a:ln>
                          <a:solidFill>
                            <a:prstClr val="black"/>
                          </a:solidFill>
                          <a:effectLst/>
                          <a:uLnTx/>
                          <a:uFillTx/>
                          <a:latin typeface="+mn-lt"/>
                          <a:ea typeface="+mn-ea"/>
                          <a:cs typeface="+mn-cs"/>
                        </a:rPr>
                        <a:t> 
 It’s a joyous Eid here at Marassi!
Glance over some sneak peeks at our Eid Festival. #Emaar #EmaarMisr #Marassi #Summer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1314742"/>
                  </a:ext>
                </a:extLst>
              </a:tr>
            </a:tbl>
          </a:graphicData>
        </a:graphic>
      </p:graphicFrame>
      <p:sp>
        <p:nvSpPr>
          <p:cNvPr id="4" name="Text Placeholder 3">
            <a:extLst>
              <a:ext uri="{FF2B5EF4-FFF2-40B4-BE49-F238E27FC236}">
                <a16:creationId xmlns:a16="http://schemas.microsoft.com/office/drawing/2014/main" id="{1CD87AE3-D518-40FE-8659-6498FED80345}"/>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1642481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3E6E0-195C-4883-B7BB-90C9399BFFEE}"/>
              </a:ext>
            </a:extLst>
          </p:cNvPr>
          <p:cNvSpPr>
            <a:spLocks noGrp="1"/>
          </p:cNvSpPr>
          <p:nvPr>
            <p:ph type="title"/>
          </p:nvPr>
        </p:nvSpPr>
        <p:spPr/>
        <p:txBody>
          <a:bodyPr/>
          <a:lstStyle/>
          <a:p>
            <a:r>
              <a:rPr lang="en-US"/>
              <a:t>Facebook Own Posts Table  | Competitors - 25 of 25</a:t>
            </a:r>
          </a:p>
        </p:txBody>
      </p:sp>
      <p:graphicFrame>
        <p:nvGraphicFramePr>
          <p:cNvPr id="5" name="Table Placeholder 4">
            <a:extLst>
              <a:ext uri="{FF2B5EF4-FFF2-40B4-BE49-F238E27FC236}">
                <a16:creationId xmlns:a16="http://schemas.microsoft.com/office/drawing/2014/main" id="{B3F46263-787B-4C7C-8C1D-5FE2E8EA17E4}"/>
              </a:ext>
            </a:extLst>
          </p:cNvPr>
          <p:cNvGraphicFramePr>
            <a:graphicFrameLocks noGrp="1"/>
          </p:cNvGraphicFramePr>
          <p:nvPr>
            <p:ph type="tbl" sz="quarter" idx="13"/>
            <p:extLst>
              <p:ext uri="{D42A27DB-BD31-4B8C-83A1-F6EECF244321}">
                <p14:modId xmlns:p14="http://schemas.microsoft.com/office/powerpoint/2010/main" val="7084256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61523773"/>
                    </a:ext>
                  </a:extLst>
                </a:gridCol>
                <a:gridCol w="370332">
                  <a:extLst>
                    <a:ext uri="{9D8B030D-6E8A-4147-A177-3AD203B41FA5}">
                      <a16:colId xmlns:a16="http://schemas.microsoft.com/office/drawing/2014/main" val="3973242563"/>
                    </a:ext>
                  </a:extLst>
                </a:gridCol>
                <a:gridCol w="370332">
                  <a:extLst>
                    <a:ext uri="{9D8B030D-6E8A-4147-A177-3AD203B41FA5}">
                      <a16:colId xmlns:a16="http://schemas.microsoft.com/office/drawing/2014/main" val="3482901150"/>
                    </a:ext>
                  </a:extLst>
                </a:gridCol>
                <a:gridCol w="370332">
                  <a:extLst>
                    <a:ext uri="{9D8B030D-6E8A-4147-A177-3AD203B41FA5}">
                      <a16:colId xmlns:a16="http://schemas.microsoft.com/office/drawing/2014/main" val="4253806995"/>
                    </a:ext>
                  </a:extLst>
                </a:gridCol>
                <a:gridCol w="329184">
                  <a:extLst>
                    <a:ext uri="{9D8B030D-6E8A-4147-A177-3AD203B41FA5}">
                      <a16:colId xmlns:a16="http://schemas.microsoft.com/office/drawing/2014/main" val="1157673764"/>
                    </a:ext>
                  </a:extLst>
                </a:gridCol>
                <a:gridCol w="329184">
                  <a:extLst>
                    <a:ext uri="{9D8B030D-6E8A-4147-A177-3AD203B41FA5}">
                      <a16:colId xmlns:a16="http://schemas.microsoft.com/office/drawing/2014/main" val="1381967817"/>
                    </a:ext>
                  </a:extLst>
                </a:gridCol>
                <a:gridCol w="329184">
                  <a:extLst>
                    <a:ext uri="{9D8B030D-6E8A-4147-A177-3AD203B41FA5}">
                      <a16:colId xmlns:a16="http://schemas.microsoft.com/office/drawing/2014/main" val="1695216238"/>
                    </a:ext>
                  </a:extLst>
                </a:gridCol>
                <a:gridCol w="329184">
                  <a:extLst>
                    <a:ext uri="{9D8B030D-6E8A-4147-A177-3AD203B41FA5}">
                      <a16:colId xmlns:a16="http://schemas.microsoft.com/office/drawing/2014/main" val="18323176"/>
                    </a:ext>
                  </a:extLst>
                </a:gridCol>
                <a:gridCol w="329184">
                  <a:extLst>
                    <a:ext uri="{9D8B030D-6E8A-4147-A177-3AD203B41FA5}">
                      <a16:colId xmlns:a16="http://schemas.microsoft.com/office/drawing/2014/main" val="2435156901"/>
                    </a:ext>
                  </a:extLst>
                </a:gridCol>
                <a:gridCol w="329184">
                  <a:extLst>
                    <a:ext uri="{9D8B030D-6E8A-4147-A177-3AD203B41FA5}">
                      <a16:colId xmlns:a16="http://schemas.microsoft.com/office/drawing/2014/main" val="2298530220"/>
                    </a:ext>
                  </a:extLst>
                </a:gridCol>
                <a:gridCol w="329184">
                  <a:extLst>
                    <a:ext uri="{9D8B030D-6E8A-4147-A177-3AD203B41FA5}">
                      <a16:colId xmlns:a16="http://schemas.microsoft.com/office/drawing/2014/main" val="3865022409"/>
                    </a:ext>
                  </a:extLst>
                </a:gridCol>
                <a:gridCol w="329184">
                  <a:extLst>
                    <a:ext uri="{9D8B030D-6E8A-4147-A177-3AD203B41FA5}">
                      <a16:colId xmlns:a16="http://schemas.microsoft.com/office/drawing/2014/main" val="2229275927"/>
                    </a:ext>
                  </a:extLst>
                </a:gridCol>
                <a:gridCol w="329184">
                  <a:extLst>
                    <a:ext uri="{9D8B030D-6E8A-4147-A177-3AD203B41FA5}">
                      <a16:colId xmlns:a16="http://schemas.microsoft.com/office/drawing/2014/main" val="2464708704"/>
                    </a:ext>
                  </a:extLst>
                </a:gridCol>
                <a:gridCol w="370332">
                  <a:extLst>
                    <a:ext uri="{9D8B030D-6E8A-4147-A177-3AD203B41FA5}">
                      <a16:colId xmlns:a16="http://schemas.microsoft.com/office/drawing/2014/main" val="835331460"/>
                    </a:ext>
                  </a:extLst>
                </a:gridCol>
                <a:gridCol w="370332">
                  <a:extLst>
                    <a:ext uri="{9D8B030D-6E8A-4147-A177-3AD203B41FA5}">
                      <a16:colId xmlns:a16="http://schemas.microsoft.com/office/drawing/2014/main" val="3205804436"/>
                    </a:ext>
                  </a:extLst>
                </a:gridCol>
                <a:gridCol w="329184">
                  <a:extLst>
                    <a:ext uri="{9D8B030D-6E8A-4147-A177-3AD203B41FA5}">
                      <a16:colId xmlns:a16="http://schemas.microsoft.com/office/drawing/2014/main" val="2355823788"/>
                    </a:ext>
                  </a:extLst>
                </a:gridCol>
                <a:gridCol w="329184">
                  <a:extLst>
                    <a:ext uri="{9D8B030D-6E8A-4147-A177-3AD203B41FA5}">
                      <a16:colId xmlns:a16="http://schemas.microsoft.com/office/drawing/2014/main" val="1719369247"/>
                    </a:ext>
                  </a:extLst>
                </a:gridCol>
                <a:gridCol w="370332">
                  <a:extLst>
                    <a:ext uri="{9D8B030D-6E8A-4147-A177-3AD203B41FA5}">
                      <a16:colId xmlns:a16="http://schemas.microsoft.com/office/drawing/2014/main" val="31809220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569478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Tatweer Misr - 2018-08-22 14:39:33 </a:t>
                      </a:r>
                      <a:r>
                        <a:rPr kumimoji="0" lang="en-US" sz="1000" b="0" i="0" u="none" strike="noStrike" kern="1200" cap="none" spc="0" normalizeH="0" baseline="0" noProof="0">
                          <a:ln>
                            <a:noFill/>
                          </a:ln>
                          <a:solidFill>
                            <a:prstClr val="black"/>
                          </a:solidFill>
                          <a:effectLst/>
                          <a:uLnTx/>
                          <a:uFillTx/>
                          <a:latin typeface="+mn-lt"/>
                          <a:ea typeface="+mn-ea"/>
                          <a:cs typeface="+mn-cs"/>
                        </a:rPr>
                        <a:t> 
 Pamper yourself with endless facilities from scrumptious dining, a business hub, a cutting-edge gym to a rejuvenating spa and professional concierge assistance at Fouka Bay’s fully-furnished serviced apartments.
#TatweerMisr
#FoukaBay
#TheHouseHotel&amp;Residence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7565672"/>
                  </a:ext>
                </a:extLst>
              </a:tr>
            </a:tbl>
          </a:graphicData>
        </a:graphic>
      </p:graphicFrame>
      <p:sp>
        <p:nvSpPr>
          <p:cNvPr id="4" name="Text Placeholder 3">
            <a:extLst>
              <a:ext uri="{FF2B5EF4-FFF2-40B4-BE49-F238E27FC236}">
                <a16:creationId xmlns:a16="http://schemas.microsoft.com/office/drawing/2014/main" id="{22D1BAAC-6F76-46DD-9844-B332C593122D}"/>
              </a:ext>
            </a:extLst>
          </p:cNvPr>
          <p:cNvSpPr>
            <a:spLocks noGrp="1"/>
          </p:cNvSpPr>
          <p:nvPr>
            <p:ph type="body" sz="quarter" idx="14"/>
          </p:nvPr>
        </p:nvSpPr>
        <p:spPr/>
        <p:txBody>
          <a:bodyPr/>
          <a:lstStyle/>
          <a:p>
            <a:r>
              <a:rPr lang="en-US"/>
              <a:t>01/01/2018 - 09/01/2018</a:t>
            </a:r>
          </a:p>
        </p:txBody>
      </p:sp>
    </p:spTree>
    <p:extLst>
      <p:ext uri="{BB962C8B-B14F-4D97-AF65-F5344CB8AC3E}">
        <p14:creationId xmlns:p14="http://schemas.microsoft.com/office/powerpoint/2010/main" val="5888906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20180926_165130</Template>
  <TotalTime>1</TotalTime>
  <Words>2093</Words>
  <Application>Microsoft Office PowerPoint</Application>
  <PresentationFormat>On-screen Show (16:9)</PresentationFormat>
  <Paragraphs>1260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Competitors</vt:lpstr>
      <vt:lpstr>Facebook Key Metrics Table | Competitors - 1 of 6</vt:lpstr>
      <vt:lpstr>Facebook Key Metrics Table | Competitors - 2 of 6</vt:lpstr>
      <vt:lpstr>Facebook Key Metrics Table | Competitors - 3 of 6</vt:lpstr>
      <vt:lpstr>Facebook Key Metrics Table | Competitors - 4 of 6</vt:lpstr>
      <vt:lpstr>Facebook Key Metrics Table | Competitors - 5 of 6</vt:lpstr>
      <vt:lpstr>Facebook Key Metrics Table | Competitors - 6 of 6</vt:lpstr>
      <vt:lpstr>Facebook Total Interactions | Competitors</vt:lpstr>
      <vt:lpstr>Facebook Sponsored Posts Distribution | Competitors</vt:lpstr>
      <vt:lpstr>Facebook Interactions Per Post By Post Type | Competitors</vt:lpstr>
      <vt:lpstr>Facebook Fans Total | Competitors</vt:lpstr>
      <vt:lpstr>Facebook Fans Change | Competitors</vt:lpstr>
      <vt:lpstr>Facebook Reach | Competitors</vt:lpstr>
      <vt:lpstr>Facebook Total Interactions | Competitors</vt:lpstr>
      <vt:lpstr>Facebook Own Posts Table  | Competitors - 1 of 25</vt:lpstr>
      <vt:lpstr>Facebook Own Posts Table  | Competitors - 2 of 25</vt:lpstr>
      <vt:lpstr>Facebook Own Posts Table  | Competitors - 3 of 25</vt:lpstr>
      <vt:lpstr>Facebook Own Posts Table  | Competitors - 4 of 25</vt:lpstr>
      <vt:lpstr>Facebook Own Posts Table  | Competitors - 5 of 25</vt:lpstr>
      <vt:lpstr>Facebook Own Posts Table  | Competitors - 6 of 25</vt:lpstr>
      <vt:lpstr>Facebook Own Posts Table  | Competitors - 7 of 25</vt:lpstr>
      <vt:lpstr>Facebook Own Posts Table  | Competitors - 8 of 25</vt:lpstr>
      <vt:lpstr>Facebook Own Posts Table  | Competitors - 9 of 25</vt:lpstr>
      <vt:lpstr>Facebook Own Posts Table  | Competitors - 10 of 25</vt:lpstr>
      <vt:lpstr>Facebook Own Posts Table  | Competitors - 11 of 25</vt:lpstr>
      <vt:lpstr>Facebook Own Posts Table  | Competitors - 12 of 25</vt:lpstr>
      <vt:lpstr>Facebook Own Posts Table  | Competitors - 13 of 25</vt:lpstr>
      <vt:lpstr>Facebook Own Posts Table  | Competitors - 14 of 25</vt:lpstr>
      <vt:lpstr>Facebook Own Posts Table  | Competitors - 15 of 25</vt:lpstr>
      <vt:lpstr>Facebook Own Posts Table  | Competitors - 16 of 25</vt:lpstr>
      <vt:lpstr>Facebook Own Posts Table  | Competitors - 17 of 25</vt:lpstr>
      <vt:lpstr>Facebook Own Posts Table  | Competitors - 18 of 25</vt:lpstr>
      <vt:lpstr>Facebook Own Posts Table  | Competitors - 19 of 25</vt:lpstr>
      <vt:lpstr>Facebook Own Posts Table  | Competitors - 20 of 25</vt:lpstr>
      <vt:lpstr>Facebook Own Posts Table  | Competitors - 21 of 25</vt:lpstr>
      <vt:lpstr>Facebook Own Posts Table  | Competitors - 22 of 25</vt:lpstr>
      <vt:lpstr>Facebook Own Posts Table  | Competitors - 23 of 25</vt:lpstr>
      <vt:lpstr>Facebook Own Posts Table  | Competitors - 24 of 25</vt:lpstr>
      <vt:lpstr>Facebook Own Posts Table  | Competitors - 25 of 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Competitors</dc:title>
  <dc:creator>Administrator</dc:creator>
  <cp:lastModifiedBy>Administrator</cp:lastModifiedBy>
  <cp:revision>1</cp:revision>
  <dcterms:created xsi:type="dcterms:W3CDTF">2018-09-26T16:51:31Z</dcterms:created>
  <dcterms:modified xsi:type="dcterms:W3CDTF">2018-09-26T16:52:56Z</dcterms:modified>
</cp:coreProperties>
</file>