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5143500" type="screen16x9"/>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44" d="100"/>
          <a:sy n="144" d="100"/>
        </p:scale>
        <p:origin x="11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7/9/2018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7/9/2018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7/9/2018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7/9/2018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7/9/2018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E28FD-4019-4450-B554-663EA2FB91DA}"/>
              </a:ext>
            </a:extLst>
          </p:cNvPr>
          <p:cNvSpPr>
            <a:spLocks noGrp="1"/>
          </p:cNvSpPr>
          <p:nvPr>
            <p:ph type="title"/>
          </p:nvPr>
        </p:nvSpPr>
        <p:spPr/>
        <p:txBody>
          <a:bodyPr/>
          <a:lstStyle/>
          <a:p>
            <a:r>
              <a:rPr lang="en-US"/>
              <a:t>Top Posts Table | Dubai Calendar - 1 of 4</a:t>
            </a:r>
          </a:p>
        </p:txBody>
      </p:sp>
      <p:graphicFrame>
        <p:nvGraphicFramePr>
          <p:cNvPr id="5" name="Table Placeholder 4">
            <a:extLst>
              <a:ext uri="{FF2B5EF4-FFF2-40B4-BE49-F238E27FC236}">
                <a16:creationId xmlns:a16="http://schemas.microsoft.com/office/drawing/2014/main" id="{2474D3AB-C750-4DA6-90B0-A7507150DF60}"/>
              </a:ext>
            </a:extLst>
          </p:cNvPr>
          <p:cNvGraphicFramePr>
            <a:graphicFrameLocks noGrp="1"/>
          </p:cNvGraphicFramePr>
          <p:nvPr>
            <p:ph type="tbl" sz="quarter" idx="13"/>
            <p:extLst>
              <p:ext uri="{D42A27DB-BD31-4B8C-83A1-F6EECF244321}">
                <p14:modId xmlns:p14="http://schemas.microsoft.com/office/powerpoint/2010/main" val="2371576652"/>
              </p:ext>
            </p:extLst>
          </p:nvPr>
        </p:nvGraphicFramePr>
        <p:xfrm>
          <a:off x="457200" y="1298575"/>
          <a:ext cx="8196684" cy="8534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6204169"/>
                    </a:ext>
                  </a:extLst>
                </a:gridCol>
                <a:gridCol w="436169">
                  <a:extLst>
                    <a:ext uri="{9D8B030D-6E8A-4147-A177-3AD203B41FA5}">
                      <a16:colId xmlns:a16="http://schemas.microsoft.com/office/drawing/2014/main" val="3706306667"/>
                    </a:ext>
                  </a:extLst>
                </a:gridCol>
                <a:gridCol w="436169">
                  <a:extLst>
                    <a:ext uri="{9D8B030D-6E8A-4147-A177-3AD203B41FA5}">
                      <a16:colId xmlns:a16="http://schemas.microsoft.com/office/drawing/2014/main" val="1509296892"/>
                    </a:ext>
                  </a:extLst>
                </a:gridCol>
                <a:gridCol w="436169">
                  <a:extLst>
                    <a:ext uri="{9D8B030D-6E8A-4147-A177-3AD203B41FA5}">
                      <a16:colId xmlns:a16="http://schemas.microsoft.com/office/drawing/2014/main" val="1368725635"/>
                    </a:ext>
                  </a:extLst>
                </a:gridCol>
                <a:gridCol w="436169">
                  <a:extLst>
                    <a:ext uri="{9D8B030D-6E8A-4147-A177-3AD203B41FA5}">
                      <a16:colId xmlns:a16="http://schemas.microsoft.com/office/drawing/2014/main" val="248257800"/>
                    </a:ext>
                  </a:extLst>
                </a:gridCol>
                <a:gridCol w="436169">
                  <a:extLst>
                    <a:ext uri="{9D8B030D-6E8A-4147-A177-3AD203B41FA5}">
                      <a16:colId xmlns:a16="http://schemas.microsoft.com/office/drawing/2014/main" val="3601551722"/>
                    </a:ext>
                  </a:extLst>
                </a:gridCol>
                <a:gridCol w="436169">
                  <a:extLst>
                    <a:ext uri="{9D8B030D-6E8A-4147-A177-3AD203B41FA5}">
                      <a16:colId xmlns:a16="http://schemas.microsoft.com/office/drawing/2014/main" val="833300173"/>
                    </a:ext>
                  </a:extLst>
                </a:gridCol>
                <a:gridCol w="436169">
                  <a:extLst>
                    <a:ext uri="{9D8B030D-6E8A-4147-A177-3AD203B41FA5}">
                      <a16:colId xmlns:a16="http://schemas.microsoft.com/office/drawing/2014/main" val="1737329045"/>
                    </a:ext>
                  </a:extLst>
                </a:gridCol>
                <a:gridCol w="436169">
                  <a:extLst>
                    <a:ext uri="{9D8B030D-6E8A-4147-A177-3AD203B41FA5}">
                      <a16:colId xmlns:a16="http://schemas.microsoft.com/office/drawing/2014/main" val="3033421680"/>
                    </a:ext>
                  </a:extLst>
                </a:gridCol>
                <a:gridCol w="436169">
                  <a:extLst>
                    <a:ext uri="{9D8B030D-6E8A-4147-A177-3AD203B41FA5}">
                      <a16:colId xmlns:a16="http://schemas.microsoft.com/office/drawing/2014/main" val="2643872711"/>
                    </a:ext>
                  </a:extLst>
                </a:gridCol>
                <a:gridCol w="485546">
                  <a:extLst>
                    <a:ext uri="{9D8B030D-6E8A-4147-A177-3AD203B41FA5}">
                      <a16:colId xmlns:a16="http://schemas.microsoft.com/office/drawing/2014/main" val="4112635781"/>
                    </a:ext>
                  </a:extLst>
                </a:gridCol>
                <a:gridCol w="436169">
                  <a:extLst>
                    <a:ext uri="{9D8B030D-6E8A-4147-A177-3AD203B41FA5}">
                      <a16:colId xmlns:a16="http://schemas.microsoft.com/office/drawing/2014/main" val="2258675161"/>
                    </a:ext>
                  </a:extLst>
                </a:gridCol>
                <a:gridCol w="419710">
                  <a:extLst>
                    <a:ext uri="{9D8B030D-6E8A-4147-A177-3AD203B41FA5}">
                      <a16:colId xmlns:a16="http://schemas.microsoft.com/office/drawing/2014/main" val="3932414813"/>
                    </a:ext>
                  </a:extLst>
                </a:gridCol>
                <a:gridCol w="436169">
                  <a:extLst>
                    <a:ext uri="{9D8B030D-6E8A-4147-A177-3AD203B41FA5}">
                      <a16:colId xmlns:a16="http://schemas.microsoft.com/office/drawing/2014/main" val="4088194928"/>
                    </a:ext>
                  </a:extLst>
                </a:gridCol>
                <a:gridCol w="436169">
                  <a:extLst>
                    <a:ext uri="{9D8B030D-6E8A-4147-A177-3AD203B41FA5}">
                      <a16:colId xmlns:a16="http://schemas.microsoft.com/office/drawing/2014/main" val="35609624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878695633"/>
                  </a:ext>
                </a:extLst>
              </a:tr>
            </a:tbl>
          </a:graphicData>
        </a:graphic>
      </p:graphicFrame>
      <p:sp>
        <p:nvSpPr>
          <p:cNvPr id="4" name="Text Placeholder 3">
            <a:extLst>
              <a:ext uri="{FF2B5EF4-FFF2-40B4-BE49-F238E27FC236}">
                <a16:creationId xmlns:a16="http://schemas.microsoft.com/office/drawing/2014/main" id="{C09FB4EE-1153-4DEF-BA9E-5ACADD7497A8}"/>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377595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A348B-0730-44BE-B829-07CB25320EF3}"/>
              </a:ext>
            </a:extLst>
          </p:cNvPr>
          <p:cNvSpPr>
            <a:spLocks noGrp="1"/>
          </p:cNvSpPr>
          <p:nvPr>
            <p:ph type="title"/>
          </p:nvPr>
        </p:nvSpPr>
        <p:spPr/>
        <p:txBody>
          <a:bodyPr/>
          <a:lstStyle/>
          <a:p>
            <a:r>
              <a:rPr lang="en-US"/>
              <a:t>Top Posts Table | Dubai Calendar - 2 of 4</a:t>
            </a:r>
          </a:p>
        </p:txBody>
      </p:sp>
      <p:graphicFrame>
        <p:nvGraphicFramePr>
          <p:cNvPr id="5" name="Table Placeholder 4">
            <a:extLst>
              <a:ext uri="{FF2B5EF4-FFF2-40B4-BE49-F238E27FC236}">
                <a16:creationId xmlns:a16="http://schemas.microsoft.com/office/drawing/2014/main" id="{6DAF6737-7BD3-4265-AF23-755C94BB819E}"/>
              </a:ext>
            </a:extLst>
          </p:cNvPr>
          <p:cNvGraphicFramePr>
            <a:graphicFrameLocks noGrp="1"/>
          </p:cNvGraphicFramePr>
          <p:nvPr>
            <p:ph type="tbl" sz="quarter" idx="13"/>
            <p:extLst>
              <p:ext uri="{D42A27DB-BD31-4B8C-83A1-F6EECF244321}">
                <p14:modId xmlns:p14="http://schemas.microsoft.com/office/powerpoint/2010/main" val="4178537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1169979"/>
                    </a:ext>
                  </a:extLst>
                </a:gridCol>
                <a:gridCol w="436169">
                  <a:extLst>
                    <a:ext uri="{9D8B030D-6E8A-4147-A177-3AD203B41FA5}">
                      <a16:colId xmlns:a16="http://schemas.microsoft.com/office/drawing/2014/main" val="3527920068"/>
                    </a:ext>
                  </a:extLst>
                </a:gridCol>
                <a:gridCol w="436169">
                  <a:extLst>
                    <a:ext uri="{9D8B030D-6E8A-4147-A177-3AD203B41FA5}">
                      <a16:colId xmlns:a16="http://schemas.microsoft.com/office/drawing/2014/main" val="2229078556"/>
                    </a:ext>
                  </a:extLst>
                </a:gridCol>
                <a:gridCol w="436169">
                  <a:extLst>
                    <a:ext uri="{9D8B030D-6E8A-4147-A177-3AD203B41FA5}">
                      <a16:colId xmlns:a16="http://schemas.microsoft.com/office/drawing/2014/main" val="2004062386"/>
                    </a:ext>
                  </a:extLst>
                </a:gridCol>
                <a:gridCol w="436169">
                  <a:extLst>
                    <a:ext uri="{9D8B030D-6E8A-4147-A177-3AD203B41FA5}">
                      <a16:colId xmlns:a16="http://schemas.microsoft.com/office/drawing/2014/main" val="3738184093"/>
                    </a:ext>
                  </a:extLst>
                </a:gridCol>
                <a:gridCol w="436169">
                  <a:extLst>
                    <a:ext uri="{9D8B030D-6E8A-4147-A177-3AD203B41FA5}">
                      <a16:colId xmlns:a16="http://schemas.microsoft.com/office/drawing/2014/main" val="757596742"/>
                    </a:ext>
                  </a:extLst>
                </a:gridCol>
                <a:gridCol w="436169">
                  <a:extLst>
                    <a:ext uri="{9D8B030D-6E8A-4147-A177-3AD203B41FA5}">
                      <a16:colId xmlns:a16="http://schemas.microsoft.com/office/drawing/2014/main" val="1667647623"/>
                    </a:ext>
                  </a:extLst>
                </a:gridCol>
                <a:gridCol w="436169">
                  <a:extLst>
                    <a:ext uri="{9D8B030D-6E8A-4147-A177-3AD203B41FA5}">
                      <a16:colId xmlns:a16="http://schemas.microsoft.com/office/drawing/2014/main" val="2115592800"/>
                    </a:ext>
                  </a:extLst>
                </a:gridCol>
                <a:gridCol w="436169">
                  <a:extLst>
                    <a:ext uri="{9D8B030D-6E8A-4147-A177-3AD203B41FA5}">
                      <a16:colId xmlns:a16="http://schemas.microsoft.com/office/drawing/2014/main" val="497543083"/>
                    </a:ext>
                  </a:extLst>
                </a:gridCol>
                <a:gridCol w="436169">
                  <a:extLst>
                    <a:ext uri="{9D8B030D-6E8A-4147-A177-3AD203B41FA5}">
                      <a16:colId xmlns:a16="http://schemas.microsoft.com/office/drawing/2014/main" val="816838407"/>
                    </a:ext>
                  </a:extLst>
                </a:gridCol>
                <a:gridCol w="485546">
                  <a:extLst>
                    <a:ext uri="{9D8B030D-6E8A-4147-A177-3AD203B41FA5}">
                      <a16:colId xmlns:a16="http://schemas.microsoft.com/office/drawing/2014/main" val="1080547866"/>
                    </a:ext>
                  </a:extLst>
                </a:gridCol>
                <a:gridCol w="436169">
                  <a:extLst>
                    <a:ext uri="{9D8B030D-6E8A-4147-A177-3AD203B41FA5}">
                      <a16:colId xmlns:a16="http://schemas.microsoft.com/office/drawing/2014/main" val="1377764913"/>
                    </a:ext>
                  </a:extLst>
                </a:gridCol>
                <a:gridCol w="419710">
                  <a:extLst>
                    <a:ext uri="{9D8B030D-6E8A-4147-A177-3AD203B41FA5}">
                      <a16:colId xmlns:a16="http://schemas.microsoft.com/office/drawing/2014/main" val="2800808294"/>
                    </a:ext>
                  </a:extLst>
                </a:gridCol>
                <a:gridCol w="436169">
                  <a:extLst>
                    <a:ext uri="{9D8B030D-6E8A-4147-A177-3AD203B41FA5}">
                      <a16:colId xmlns:a16="http://schemas.microsoft.com/office/drawing/2014/main" val="2804650631"/>
                    </a:ext>
                  </a:extLst>
                </a:gridCol>
                <a:gridCol w="436169">
                  <a:extLst>
                    <a:ext uri="{9D8B030D-6E8A-4147-A177-3AD203B41FA5}">
                      <a16:colId xmlns:a16="http://schemas.microsoft.com/office/drawing/2014/main" val="59044551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799841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Calendar - 2018-04-24 14:00:02</a:t>
                      </a:r>
                      <a:r>
                        <a:rPr kumimoji="0" lang="en-US" sz="1000" b="0" i="0" u="none" strike="noStrike" kern="1200" cap="none" spc="0" normalizeH="0" baseline="0" noProof="0">
                          <a:ln>
                            <a:noFill/>
                          </a:ln>
                          <a:solidFill>
                            <a:prstClr val="black"/>
                          </a:solidFill>
                          <a:effectLst/>
                          <a:uLnTx/>
                          <a:uFillTx/>
                          <a:latin typeface="+mn-lt"/>
                          <a:ea typeface="+mn-ea"/>
                          <a:cs typeface="+mn-cs"/>
                        </a:rPr>
                        <a:t>
Get ready for another weekend of stellar events! Choose from Comedy, Fashion or Entertainment, this weekend has it all! Search, Book and Buy all through the Dubai Calendar App!
Android: http://bit.ly/2zXZyJG 
IOS: http://apple.co/2ihg3IN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UPCOMING WEEKEND 27th - 28th APRIL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1984101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3.1049237021798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320694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623332455"/>
                  </a:ext>
                </a:extLst>
              </a:tr>
            </a:tbl>
          </a:graphicData>
        </a:graphic>
      </p:graphicFrame>
      <p:sp>
        <p:nvSpPr>
          <p:cNvPr id="4" name="Text Placeholder 3">
            <a:extLst>
              <a:ext uri="{FF2B5EF4-FFF2-40B4-BE49-F238E27FC236}">
                <a16:creationId xmlns:a16="http://schemas.microsoft.com/office/drawing/2014/main" id="{C1FC82C5-8B0A-4A37-A606-D151B38B1C2B}"/>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182928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275C5-8230-4341-A5AE-DA6FF84A7D7F}"/>
              </a:ext>
            </a:extLst>
          </p:cNvPr>
          <p:cNvSpPr>
            <a:spLocks noGrp="1"/>
          </p:cNvSpPr>
          <p:nvPr>
            <p:ph type="title"/>
          </p:nvPr>
        </p:nvSpPr>
        <p:spPr/>
        <p:txBody>
          <a:bodyPr/>
          <a:lstStyle/>
          <a:p>
            <a:r>
              <a:rPr lang="en-US"/>
              <a:t>Top Posts Table | Dubai Calendar - 3 of 4</a:t>
            </a:r>
          </a:p>
        </p:txBody>
      </p:sp>
      <p:graphicFrame>
        <p:nvGraphicFramePr>
          <p:cNvPr id="5" name="Table Placeholder 4">
            <a:extLst>
              <a:ext uri="{FF2B5EF4-FFF2-40B4-BE49-F238E27FC236}">
                <a16:creationId xmlns:a16="http://schemas.microsoft.com/office/drawing/2014/main" id="{E2626FA0-51F2-4A20-A7B1-EDE1472688B8}"/>
              </a:ext>
            </a:extLst>
          </p:cNvPr>
          <p:cNvGraphicFramePr>
            <a:graphicFrameLocks noGrp="1"/>
          </p:cNvGraphicFramePr>
          <p:nvPr>
            <p:ph type="tbl" sz="quarter" idx="13"/>
            <p:extLst>
              <p:ext uri="{D42A27DB-BD31-4B8C-83A1-F6EECF244321}">
                <p14:modId xmlns:p14="http://schemas.microsoft.com/office/powerpoint/2010/main" val="40367433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6851469"/>
                    </a:ext>
                  </a:extLst>
                </a:gridCol>
                <a:gridCol w="436169">
                  <a:extLst>
                    <a:ext uri="{9D8B030D-6E8A-4147-A177-3AD203B41FA5}">
                      <a16:colId xmlns:a16="http://schemas.microsoft.com/office/drawing/2014/main" val="2218381360"/>
                    </a:ext>
                  </a:extLst>
                </a:gridCol>
                <a:gridCol w="436169">
                  <a:extLst>
                    <a:ext uri="{9D8B030D-6E8A-4147-A177-3AD203B41FA5}">
                      <a16:colId xmlns:a16="http://schemas.microsoft.com/office/drawing/2014/main" val="2789066683"/>
                    </a:ext>
                  </a:extLst>
                </a:gridCol>
                <a:gridCol w="436169">
                  <a:extLst>
                    <a:ext uri="{9D8B030D-6E8A-4147-A177-3AD203B41FA5}">
                      <a16:colId xmlns:a16="http://schemas.microsoft.com/office/drawing/2014/main" val="2349086264"/>
                    </a:ext>
                  </a:extLst>
                </a:gridCol>
                <a:gridCol w="436169">
                  <a:extLst>
                    <a:ext uri="{9D8B030D-6E8A-4147-A177-3AD203B41FA5}">
                      <a16:colId xmlns:a16="http://schemas.microsoft.com/office/drawing/2014/main" val="2669967678"/>
                    </a:ext>
                  </a:extLst>
                </a:gridCol>
                <a:gridCol w="436169">
                  <a:extLst>
                    <a:ext uri="{9D8B030D-6E8A-4147-A177-3AD203B41FA5}">
                      <a16:colId xmlns:a16="http://schemas.microsoft.com/office/drawing/2014/main" val="1960989588"/>
                    </a:ext>
                  </a:extLst>
                </a:gridCol>
                <a:gridCol w="436169">
                  <a:extLst>
                    <a:ext uri="{9D8B030D-6E8A-4147-A177-3AD203B41FA5}">
                      <a16:colId xmlns:a16="http://schemas.microsoft.com/office/drawing/2014/main" val="905525900"/>
                    </a:ext>
                  </a:extLst>
                </a:gridCol>
                <a:gridCol w="436169">
                  <a:extLst>
                    <a:ext uri="{9D8B030D-6E8A-4147-A177-3AD203B41FA5}">
                      <a16:colId xmlns:a16="http://schemas.microsoft.com/office/drawing/2014/main" val="126498839"/>
                    </a:ext>
                  </a:extLst>
                </a:gridCol>
                <a:gridCol w="436169">
                  <a:extLst>
                    <a:ext uri="{9D8B030D-6E8A-4147-A177-3AD203B41FA5}">
                      <a16:colId xmlns:a16="http://schemas.microsoft.com/office/drawing/2014/main" val="2723925079"/>
                    </a:ext>
                  </a:extLst>
                </a:gridCol>
                <a:gridCol w="436169">
                  <a:extLst>
                    <a:ext uri="{9D8B030D-6E8A-4147-A177-3AD203B41FA5}">
                      <a16:colId xmlns:a16="http://schemas.microsoft.com/office/drawing/2014/main" val="1068547697"/>
                    </a:ext>
                  </a:extLst>
                </a:gridCol>
                <a:gridCol w="485546">
                  <a:extLst>
                    <a:ext uri="{9D8B030D-6E8A-4147-A177-3AD203B41FA5}">
                      <a16:colId xmlns:a16="http://schemas.microsoft.com/office/drawing/2014/main" val="442895662"/>
                    </a:ext>
                  </a:extLst>
                </a:gridCol>
                <a:gridCol w="436169">
                  <a:extLst>
                    <a:ext uri="{9D8B030D-6E8A-4147-A177-3AD203B41FA5}">
                      <a16:colId xmlns:a16="http://schemas.microsoft.com/office/drawing/2014/main" val="3051303329"/>
                    </a:ext>
                  </a:extLst>
                </a:gridCol>
                <a:gridCol w="419710">
                  <a:extLst>
                    <a:ext uri="{9D8B030D-6E8A-4147-A177-3AD203B41FA5}">
                      <a16:colId xmlns:a16="http://schemas.microsoft.com/office/drawing/2014/main" val="3229598808"/>
                    </a:ext>
                  </a:extLst>
                </a:gridCol>
                <a:gridCol w="436169">
                  <a:extLst>
                    <a:ext uri="{9D8B030D-6E8A-4147-A177-3AD203B41FA5}">
                      <a16:colId xmlns:a16="http://schemas.microsoft.com/office/drawing/2014/main" val="1659023557"/>
                    </a:ext>
                  </a:extLst>
                </a:gridCol>
                <a:gridCol w="436169">
                  <a:extLst>
                    <a:ext uri="{9D8B030D-6E8A-4147-A177-3AD203B41FA5}">
                      <a16:colId xmlns:a16="http://schemas.microsoft.com/office/drawing/2014/main" val="37132705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5418146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Calendar - 2018-04-03 14:00:00</a:t>
                      </a:r>
                      <a:r>
                        <a:rPr kumimoji="0" lang="en-US" sz="1000" b="0" i="0" u="none" strike="noStrike" kern="1200" cap="none" spc="0" normalizeH="0" baseline="0" noProof="0">
                          <a:ln>
                            <a:noFill/>
                          </a:ln>
                          <a:solidFill>
                            <a:prstClr val="black"/>
                          </a:solidFill>
                          <a:effectLst/>
                          <a:uLnTx/>
                          <a:uFillTx/>
                          <a:latin typeface="+mn-lt"/>
                          <a:ea typeface="+mn-ea"/>
                          <a:cs typeface="+mn-cs"/>
                        </a:rPr>
                        <a:t>
Dubai Calendar brings you the best events this weekend! Don’t have any plans yet, let us help you fill your calendar. Check out what’s in store and always stay up to date by downloading the Dubai Calendar App! Download, search, add to calendar and buy your tickets – all in one easy to use App!
Android: http://bit.ly/2zXZyJG 
IOS: http://apple.co/2ihg3IN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UPCOMING 5 - 7 APRIL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1163764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5.2176178809862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259697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952825296"/>
                  </a:ext>
                </a:extLst>
              </a:tr>
            </a:tbl>
          </a:graphicData>
        </a:graphic>
      </p:graphicFrame>
      <p:sp>
        <p:nvSpPr>
          <p:cNvPr id="4" name="Text Placeholder 3">
            <a:extLst>
              <a:ext uri="{FF2B5EF4-FFF2-40B4-BE49-F238E27FC236}">
                <a16:creationId xmlns:a16="http://schemas.microsoft.com/office/drawing/2014/main" id="{E4791DC9-0295-4C4D-8279-3812E0BAA72C}"/>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45885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656D2-3F8F-4A53-9961-D213AB240523}"/>
              </a:ext>
            </a:extLst>
          </p:cNvPr>
          <p:cNvSpPr>
            <a:spLocks noGrp="1"/>
          </p:cNvSpPr>
          <p:nvPr>
            <p:ph type="title"/>
          </p:nvPr>
        </p:nvSpPr>
        <p:spPr/>
        <p:txBody>
          <a:bodyPr/>
          <a:lstStyle/>
          <a:p>
            <a:r>
              <a:rPr lang="en-US"/>
              <a:t>Top Posts Table | Dubai Calendar - 4 of 4</a:t>
            </a:r>
          </a:p>
        </p:txBody>
      </p:sp>
      <p:graphicFrame>
        <p:nvGraphicFramePr>
          <p:cNvPr id="5" name="Table Placeholder 4">
            <a:extLst>
              <a:ext uri="{FF2B5EF4-FFF2-40B4-BE49-F238E27FC236}">
                <a16:creationId xmlns:a16="http://schemas.microsoft.com/office/drawing/2014/main" id="{0981E73B-C61D-40F9-BBED-182A39662770}"/>
              </a:ext>
            </a:extLst>
          </p:cNvPr>
          <p:cNvGraphicFramePr>
            <a:graphicFrameLocks noGrp="1"/>
          </p:cNvGraphicFramePr>
          <p:nvPr>
            <p:ph type="tbl" sz="quarter" idx="13"/>
            <p:extLst>
              <p:ext uri="{D42A27DB-BD31-4B8C-83A1-F6EECF244321}">
                <p14:modId xmlns:p14="http://schemas.microsoft.com/office/powerpoint/2010/main" val="14114580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7417691"/>
                    </a:ext>
                  </a:extLst>
                </a:gridCol>
                <a:gridCol w="436169">
                  <a:extLst>
                    <a:ext uri="{9D8B030D-6E8A-4147-A177-3AD203B41FA5}">
                      <a16:colId xmlns:a16="http://schemas.microsoft.com/office/drawing/2014/main" val="3110765532"/>
                    </a:ext>
                  </a:extLst>
                </a:gridCol>
                <a:gridCol w="436169">
                  <a:extLst>
                    <a:ext uri="{9D8B030D-6E8A-4147-A177-3AD203B41FA5}">
                      <a16:colId xmlns:a16="http://schemas.microsoft.com/office/drawing/2014/main" val="2035194342"/>
                    </a:ext>
                  </a:extLst>
                </a:gridCol>
                <a:gridCol w="436169">
                  <a:extLst>
                    <a:ext uri="{9D8B030D-6E8A-4147-A177-3AD203B41FA5}">
                      <a16:colId xmlns:a16="http://schemas.microsoft.com/office/drawing/2014/main" val="1045540801"/>
                    </a:ext>
                  </a:extLst>
                </a:gridCol>
                <a:gridCol w="436169">
                  <a:extLst>
                    <a:ext uri="{9D8B030D-6E8A-4147-A177-3AD203B41FA5}">
                      <a16:colId xmlns:a16="http://schemas.microsoft.com/office/drawing/2014/main" val="2637590563"/>
                    </a:ext>
                  </a:extLst>
                </a:gridCol>
                <a:gridCol w="436169">
                  <a:extLst>
                    <a:ext uri="{9D8B030D-6E8A-4147-A177-3AD203B41FA5}">
                      <a16:colId xmlns:a16="http://schemas.microsoft.com/office/drawing/2014/main" val="2123486180"/>
                    </a:ext>
                  </a:extLst>
                </a:gridCol>
                <a:gridCol w="436169">
                  <a:extLst>
                    <a:ext uri="{9D8B030D-6E8A-4147-A177-3AD203B41FA5}">
                      <a16:colId xmlns:a16="http://schemas.microsoft.com/office/drawing/2014/main" val="3201252502"/>
                    </a:ext>
                  </a:extLst>
                </a:gridCol>
                <a:gridCol w="436169">
                  <a:extLst>
                    <a:ext uri="{9D8B030D-6E8A-4147-A177-3AD203B41FA5}">
                      <a16:colId xmlns:a16="http://schemas.microsoft.com/office/drawing/2014/main" val="3204363923"/>
                    </a:ext>
                  </a:extLst>
                </a:gridCol>
                <a:gridCol w="436169">
                  <a:extLst>
                    <a:ext uri="{9D8B030D-6E8A-4147-A177-3AD203B41FA5}">
                      <a16:colId xmlns:a16="http://schemas.microsoft.com/office/drawing/2014/main" val="924295308"/>
                    </a:ext>
                  </a:extLst>
                </a:gridCol>
                <a:gridCol w="436169">
                  <a:extLst>
                    <a:ext uri="{9D8B030D-6E8A-4147-A177-3AD203B41FA5}">
                      <a16:colId xmlns:a16="http://schemas.microsoft.com/office/drawing/2014/main" val="4160940658"/>
                    </a:ext>
                  </a:extLst>
                </a:gridCol>
                <a:gridCol w="485546">
                  <a:extLst>
                    <a:ext uri="{9D8B030D-6E8A-4147-A177-3AD203B41FA5}">
                      <a16:colId xmlns:a16="http://schemas.microsoft.com/office/drawing/2014/main" val="856056637"/>
                    </a:ext>
                  </a:extLst>
                </a:gridCol>
                <a:gridCol w="436169">
                  <a:extLst>
                    <a:ext uri="{9D8B030D-6E8A-4147-A177-3AD203B41FA5}">
                      <a16:colId xmlns:a16="http://schemas.microsoft.com/office/drawing/2014/main" val="4044329363"/>
                    </a:ext>
                  </a:extLst>
                </a:gridCol>
                <a:gridCol w="419710">
                  <a:extLst>
                    <a:ext uri="{9D8B030D-6E8A-4147-A177-3AD203B41FA5}">
                      <a16:colId xmlns:a16="http://schemas.microsoft.com/office/drawing/2014/main" val="2097954599"/>
                    </a:ext>
                  </a:extLst>
                </a:gridCol>
                <a:gridCol w="436169">
                  <a:extLst>
                    <a:ext uri="{9D8B030D-6E8A-4147-A177-3AD203B41FA5}">
                      <a16:colId xmlns:a16="http://schemas.microsoft.com/office/drawing/2014/main" val="2741358715"/>
                    </a:ext>
                  </a:extLst>
                </a:gridCol>
                <a:gridCol w="436169">
                  <a:extLst>
                    <a:ext uri="{9D8B030D-6E8A-4147-A177-3AD203B41FA5}">
                      <a16:colId xmlns:a16="http://schemas.microsoft.com/office/drawing/2014/main" val="37798721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1929588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 Calendar - 2018-04-10 07:49:43</a:t>
                      </a:r>
                      <a:r>
                        <a:rPr kumimoji="0" lang="en-US" sz="1000" b="0" i="0" u="none" strike="noStrike" kern="1200" cap="none" spc="0" normalizeH="0" baseline="0" noProof="0">
                          <a:ln>
                            <a:noFill/>
                          </a:ln>
                          <a:solidFill>
                            <a:prstClr val="black"/>
                          </a:solidFill>
                          <a:effectLst/>
                          <a:uLnTx/>
                          <a:uFillTx/>
                          <a:latin typeface="+mn-lt"/>
                          <a:ea typeface="+mn-ea"/>
                          <a:cs typeface="+mn-cs"/>
                        </a:rPr>
                        <a:t>
Another jam-packed weekend is heading your way, here's what you can expect! Search, save and book events all through the free Dubai Calendar App!
Android: http://bit.ly/2zXZyJG 
IOS: http://apple.co/2ihg3IN
</a:t>
                      </a:r>
                      <a:r>
                        <a:rPr kumimoji="0" lang="ar-AE" sz="1000" b="0" i="0" u="none" strike="noStrike" kern="1200" cap="none" spc="0" normalizeH="0" baseline="0" noProof="0">
                          <a:ln>
                            <a:noFill/>
                          </a:ln>
                          <a:solidFill>
                            <a:prstClr val="black"/>
                          </a:solidFill>
                          <a:effectLst/>
                          <a:uLnTx/>
                          <a:uFillTx/>
                          <a:latin typeface="+mn-lt"/>
                          <a:ea typeface="+mn-ea"/>
                          <a:cs typeface="+mn-cs"/>
                        </a:rPr>
                        <a:t>أسبوع آخر مليئ بالفعاليات المتنوعة في الطريق اليك، حمل تطبيق جدول فعاليات دبي الذي يخولك للبحث وحفظ وحجز فعالياتك المفضلة، كل هذا واكثر من خلال تطبيق واحد فقط وبخطوات بسيطة.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UPCOMING WEEKEND 13 - 14 APRIL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791056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4.3485431904541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867253014"/>
                  </a:ext>
                </a:extLst>
              </a:tr>
            </a:tbl>
          </a:graphicData>
        </a:graphic>
      </p:graphicFrame>
      <p:sp>
        <p:nvSpPr>
          <p:cNvPr id="4" name="Text Placeholder 3">
            <a:extLst>
              <a:ext uri="{FF2B5EF4-FFF2-40B4-BE49-F238E27FC236}">
                <a16:creationId xmlns:a16="http://schemas.microsoft.com/office/drawing/2014/main" id="{F97DCC84-AF3B-4F36-A8AE-810D35CF9FF9}"/>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7585336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20180709_101541</Template>
  <TotalTime>0</TotalTime>
  <Words>216</Words>
  <Application>Microsoft Office PowerPoint</Application>
  <PresentationFormat>On-screen Show (16:9)</PresentationFormat>
  <Paragraphs>113</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Top Posts Table | Dubai Calendar - 1 of 4</vt:lpstr>
      <vt:lpstr>Top Posts Table | Dubai Calendar - 2 of 4</vt:lpstr>
      <vt:lpstr>Top Posts Table | Dubai Calendar - 3 of 4</vt:lpstr>
      <vt:lpstr>Top Posts Table | Dubai Calendar - 4 of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Posts Table | Dubai Calendar - 1 of 4</dc:title>
  <dc:creator>Administrator</dc:creator>
  <cp:lastModifiedBy>Administrator</cp:lastModifiedBy>
  <cp:revision>1</cp:revision>
  <dcterms:created xsi:type="dcterms:W3CDTF">2018-07-09T10:15:42Z</dcterms:created>
  <dcterms:modified xsi:type="dcterms:W3CDTF">2018-07-09T10:16:11Z</dcterms:modified>
</cp:coreProperties>
</file>