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95" d="100"/>
          <a:sy n="95" d="100"/>
        </p:scale>
        <p:origin x="66"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C892-06C0-432C-B3EE-8992AC2C491B}"/>
              </a:ext>
            </a:extLst>
          </p:cNvPr>
          <p:cNvSpPr>
            <a:spLocks noGrp="1"/>
          </p:cNvSpPr>
          <p:nvPr>
            <p:ph type="title"/>
          </p:nvPr>
        </p:nvSpPr>
        <p:spPr/>
        <p:txBody>
          <a:bodyPr/>
          <a:lstStyle/>
          <a:p>
            <a:r>
              <a:rPr lang="en-US"/>
              <a:t>Top Posts Table - 1 of 26</a:t>
            </a:r>
          </a:p>
        </p:txBody>
      </p:sp>
      <p:graphicFrame>
        <p:nvGraphicFramePr>
          <p:cNvPr id="5" name="Table Placeholder 4">
            <a:extLst>
              <a:ext uri="{FF2B5EF4-FFF2-40B4-BE49-F238E27FC236}">
                <a16:creationId xmlns:a16="http://schemas.microsoft.com/office/drawing/2014/main" id="{E74942D5-AC4F-4A3D-A6A2-825DAC8248F8}"/>
              </a:ext>
            </a:extLst>
          </p:cNvPr>
          <p:cNvGraphicFramePr>
            <a:graphicFrameLocks noGrp="1"/>
          </p:cNvGraphicFramePr>
          <p:nvPr>
            <p:ph type="tbl" sz="quarter" idx="13"/>
            <p:extLst>
              <p:ext uri="{D42A27DB-BD31-4B8C-83A1-F6EECF244321}">
                <p14:modId xmlns:p14="http://schemas.microsoft.com/office/powerpoint/2010/main" val="1732006067"/>
              </p:ext>
            </p:extLst>
          </p:nvPr>
        </p:nvGraphicFramePr>
        <p:xfrm>
          <a:off x="457200" y="1298575"/>
          <a:ext cx="8196684"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1830955"/>
                    </a:ext>
                  </a:extLst>
                </a:gridCol>
                <a:gridCol w="436169">
                  <a:extLst>
                    <a:ext uri="{9D8B030D-6E8A-4147-A177-3AD203B41FA5}">
                      <a16:colId xmlns:a16="http://schemas.microsoft.com/office/drawing/2014/main" val="422664963"/>
                    </a:ext>
                  </a:extLst>
                </a:gridCol>
                <a:gridCol w="436169">
                  <a:extLst>
                    <a:ext uri="{9D8B030D-6E8A-4147-A177-3AD203B41FA5}">
                      <a16:colId xmlns:a16="http://schemas.microsoft.com/office/drawing/2014/main" val="2183937822"/>
                    </a:ext>
                  </a:extLst>
                </a:gridCol>
                <a:gridCol w="436169">
                  <a:extLst>
                    <a:ext uri="{9D8B030D-6E8A-4147-A177-3AD203B41FA5}">
                      <a16:colId xmlns:a16="http://schemas.microsoft.com/office/drawing/2014/main" val="3587866667"/>
                    </a:ext>
                  </a:extLst>
                </a:gridCol>
                <a:gridCol w="436169">
                  <a:extLst>
                    <a:ext uri="{9D8B030D-6E8A-4147-A177-3AD203B41FA5}">
                      <a16:colId xmlns:a16="http://schemas.microsoft.com/office/drawing/2014/main" val="2424289206"/>
                    </a:ext>
                  </a:extLst>
                </a:gridCol>
                <a:gridCol w="436169">
                  <a:extLst>
                    <a:ext uri="{9D8B030D-6E8A-4147-A177-3AD203B41FA5}">
                      <a16:colId xmlns:a16="http://schemas.microsoft.com/office/drawing/2014/main" val="2277819971"/>
                    </a:ext>
                  </a:extLst>
                </a:gridCol>
                <a:gridCol w="436169">
                  <a:extLst>
                    <a:ext uri="{9D8B030D-6E8A-4147-A177-3AD203B41FA5}">
                      <a16:colId xmlns:a16="http://schemas.microsoft.com/office/drawing/2014/main" val="3830375065"/>
                    </a:ext>
                  </a:extLst>
                </a:gridCol>
                <a:gridCol w="436169">
                  <a:extLst>
                    <a:ext uri="{9D8B030D-6E8A-4147-A177-3AD203B41FA5}">
                      <a16:colId xmlns:a16="http://schemas.microsoft.com/office/drawing/2014/main" val="2062529878"/>
                    </a:ext>
                  </a:extLst>
                </a:gridCol>
                <a:gridCol w="436169">
                  <a:extLst>
                    <a:ext uri="{9D8B030D-6E8A-4147-A177-3AD203B41FA5}">
                      <a16:colId xmlns:a16="http://schemas.microsoft.com/office/drawing/2014/main" val="4034487081"/>
                    </a:ext>
                  </a:extLst>
                </a:gridCol>
                <a:gridCol w="436169">
                  <a:extLst>
                    <a:ext uri="{9D8B030D-6E8A-4147-A177-3AD203B41FA5}">
                      <a16:colId xmlns:a16="http://schemas.microsoft.com/office/drawing/2014/main" val="3467040078"/>
                    </a:ext>
                  </a:extLst>
                </a:gridCol>
                <a:gridCol w="485546">
                  <a:extLst>
                    <a:ext uri="{9D8B030D-6E8A-4147-A177-3AD203B41FA5}">
                      <a16:colId xmlns:a16="http://schemas.microsoft.com/office/drawing/2014/main" val="1977499544"/>
                    </a:ext>
                  </a:extLst>
                </a:gridCol>
                <a:gridCol w="436169">
                  <a:extLst>
                    <a:ext uri="{9D8B030D-6E8A-4147-A177-3AD203B41FA5}">
                      <a16:colId xmlns:a16="http://schemas.microsoft.com/office/drawing/2014/main" val="3273068773"/>
                    </a:ext>
                  </a:extLst>
                </a:gridCol>
                <a:gridCol w="419710">
                  <a:extLst>
                    <a:ext uri="{9D8B030D-6E8A-4147-A177-3AD203B41FA5}">
                      <a16:colId xmlns:a16="http://schemas.microsoft.com/office/drawing/2014/main" val="333797742"/>
                    </a:ext>
                  </a:extLst>
                </a:gridCol>
                <a:gridCol w="436169">
                  <a:extLst>
                    <a:ext uri="{9D8B030D-6E8A-4147-A177-3AD203B41FA5}">
                      <a16:colId xmlns:a16="http://schemas.microsoft.com/office/drawing/2014/main" val="1989081356"/>
                    </a:ext>
                  </a:extLst>
                </a:gridCol>
                <a:gridCol w="436169">
                  <a:extLst>
                    <a:ext uri="{9D8B030D-6E8A-4147-A177-3AD203B41FA5}">
                      <a16:colId xmlns:a16="http://schemas.microsoft.com/office/drawing/2014/main" val="29123147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97792493"/>
                  </a:ext>
                </a:extLst>
              </a:tr>
            </a:tbl>
          </a:graphicData>
        </a:graphic>
      </p:graphicFrame>
      <p:sp>
        <p:nvSpPr>
          <p:cNvPr id="4" name="Text Placeholder 3">
            <a:extLst>
              <a:ext uri="{FF2B5EF4-FFF2-40B4-BE49-F238E27FC236}">
                <a16:creationId xmlns:a16="http://schemas.microsoft.com/office/drawing/2014/main" id="{8B2525B9-E57B-4C2F-8878-75203C92365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02317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2737-8B0F-4A6D-AE99-16F237726F94}"/>
              </a:ext>
            </a:extLst>
          </p:cNvPr>
          <p:cNvSpPr>
            <a:spLocks noGrp="1"/>
          </p:cNvSpPr>
          <p:nvPr>
            <p:ph type="title"/>
          </p:nvPr>
        </p:nvSpPr>
        <p:spPr/>
        <p:txBody>
          <a:bodyPr/>
          <a:lstStyle/>
          <a:p>
            <a:r>
              <a:rPr lang="en-US"/>
              <a:t>Top Posts Table - 2 of 26</a:t>
            </a:r>
          </a:p>
        </p:txBody>
      </p:sp>
      <p:graphicFrame>
        <p:nvGraphicFramePr>
          <p:cNvPr id="5" name="Table Placeholder 4">
            <a:extLst>
              <a:ext uri="{FF2B5EF4-FFF2-40B4-BE49-F238E27FC236}">
                <a16:creationId xmlns:a16="http://schemas.microsoft.com/office/drawing/2014/main" id="{2F551394-FE99-4691-9A72-3A9EF287C583}"/>
              </a:ext>
            </a:extLst>
          </p:cNvPr>
          <p:cNvGraphicFramePr>
            <a:graphicFrameLocks noGrp="1"/>
          </p:cNvGraphicFramePr>
          <p:nvPr>
            <p:ph type="tbl" sz="quarter" idx="13"/>
            <p:extLst>
              <p:ext uri="{D42A27DB-BD31-4B8C-83A1-F6EECF244321}">
                <p14:modId xmlns:p14="http://schemas.microsoft.com/office/powerpoint/2010/main" val="37016141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5485795"/>
                    </a:ext>
                  </a:extLst>
                </a:gridCol>
                <a:gridCol w="436169">
                  <a:extLst>
                    <a:ext uri="{9D8B030D-6E8A-4147-A177-3AD203B41FA5}">
                      <a16:colId xmlns:a16="http://schemas.microsoft.com/office/drawing/2014/main" val="51975864"/>
                    </a:ext>
                  </a:extLst>
                </a:gridCol>
                <a:gridCol w="436169">
                  <a:extLst>
                    <a:ext uri="{9D8B030D-6E8A-4147-A177-3AD203B41FA5}">
                      <a16:colId xmlns:a16="http://schemas.microsoft.com/office/drawing/2014/main" val="964483841"/>
                    </a:ext>
                  </a:extLst>
                </a:gridCol>
                <a:gridCol w="436169">
                  <a:extLst>
                    <a:ext uri="{9D8B030D-6E8A-4147-A177-3AD203B41FA5}">
                      <a16:colId xmlns:a16="http://schemas.microsoft.com/office/drawing/2014/main" val="635560988"/>
                    </a:ext>
                  </a:extLst>
                </a:gridCol>
                <a:gridCol w="436169">
                  <a:extLst>
                    <a:ext uri="{9D8B030D-6E8A-4147-A177-3AD203B41FA5}">
                      <a16:colId xmlns:a16="http://schemas.microsoft.com/office/drawing/2014/main" val="3664055"/>
                    </a:ext>
                  </a:extLst>
                </a:gridCol>
                <a:gridCol w="436169">
                  <a:extLst>
                    <a:ext uri="{9D8B030D-6E8A-4147-A177-3AD203B41FA5}">
                      <a16:colId xmlns:a16="http://schemas.microsoft.com/office/drawing/2014/main" val="1169120317"/>
                    </a:ext>
                  </a:extLst>
                </a:gridCol>
                <a:gridCol w="436169">
                  <a:extLst>
                    <a:ext uri="{9D8B030D-6E8A-4147-A177-3AD203B41FA5}">
                      <a16:colId xmlns:a16="http://schemas.microsoft.com/office/drawing/2014/main" val="3898667109"/>
                    </a:ext>
                  </a:extLst>
                </a:gridCol>
                <a:gridCol w="436169">
                  <a:extLst>
                    <a:ext uri="{9D8B030D-6E8A-4147-A177-3AD203B41FA5}">
                      <a16:colId xmlns:a16="http://schemas.microsoft.com/office/drawing/2014/main" val="956559068"/>
                    </a:ext>
                  </a:extLst>
                </a:gridCol>
                <a:gridCol w="436169">
                  <a:extLst>
                    <a:ext uri="{9D8B030D-6E8A-4147-A177-3AD203B41FA5}">
                      <a16:colId xmlns:a16="http://schemas.microsoft.com/office/drawing/2014/main" val="447505361"/>
                    </a:ext>
                  </a:extLst>
                </a:gridCol>
                <a:gridCol w="436169">
                  <a:extLst>
                    <a:ext uri="{9D8B030D-6E8A-4147-A177-3AD203B41FA5}">
                      <a16:colId xmlns:a16="http://schemas.microsoft.com/office/drawing/2014/main" val="1635104489"/>
                    </a:ext>
                  </a:extLst>
                </a:gridCol>
                <a:gridCol w="485546">
                  <a:extLst>
                    <a:ext uri="{9D8B030D-6E8A-4147-A177-3AD203B41FA5}">
                      <a16:colId xmlns:a16="http://schemas.microsoft.com/office/drawing/2014/main" val="3665110227"/>
                    </a:ext>
                  </a:extLst>
                </a:gridCol>
                <a:gridCol w="436169">
                  <a:extLst>
                    <a:ext uri="{9D8B030D-6E8A-4147-A177-3AD203B41FA5}">
                      <a16:colId xmlns:a16="http://schemas.microsoft.com/office/drawing/2014/main" val="2315555841"/>
                    </a:ext>
                  </a:extLst>
                </a:gridCol>
                <a:gridCol w="419710">
                  <a:extLst>
                    <a:ext uri="{9D8B030D-6E8A-4147-A177-3AD203B41FA5}">
                      <a16:colId xmlns:a16="http://schemas.microsoft.com/office/drawing/2014/main" val="2602827852"/>
                    </a:ext>
                  </a:extLst>
                </a:gridCol>
                <a:gridCol w="436169">
                  <a:extLst>
                    <a:ext uri="{9D8B030D-6E8A-4147-A177-3AD203B41FA5}">
                      <a16:colId xmlns:a16="http://schemas.microsoft.com/office/drawing/2014/main" val="4144732619"/>
                    </a:ext>
                  </a:extLst>
                </a:gridCol>
                <a:gridCol w="436169">
                  <a:extLst>
                    <a:ext uri="{9D8B030D-6E8A-4147-A177-3AD203B41FA5}">
                      <a16:colId xmlns:a16="http://schemas.microsoft.com/office/drawing/2014/main" val="37649117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222034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- 2018-02-01 11:27:59</a:t>
                      </a:r>
                      <a:r>
                        <a:rPr kumimoji="0" lang="en-US" sz="1000" b="0" i="0" u="none" strike="noStrike" kern="1200" cap="none" spc="0" normalizeH="0" baseline="0" noProof="0">
                          <a:ln>
                            <a:noFill/>
                          </a:ln>
                          <a:solidFill>
                            <a:prstClr val="black"/>
                          </a:solidFill>
                          <a:effectLst/>
                          <a:uLnTx/>
                          <a:uFillTx/>
                          <a:latin typeface="+mn-lt"/>
                          <a:ea typeface="+mn-ea"/>
                          <a:cs typeface="+mn-cs"/>
                        </a:rPr>
                        <a:t>
The West is about to change!! The Mall of Arabia Expansion is finally here..
Let us know more about your expectations, recommendations and ideas
</a:t>
                      </a:r>
                      <a:r>
                        <a:rPr kumimoji="0" lang="ar-AE" sz="1000" b="0" i="0" u="none" strike="noStrike" kern="1200" cap="none" spc="0" normalizeH="0" baseline="0" noProof="0">
                          <a:ln>
                            <a:noFill/>
                          </a:ln>
                          <a:solidFill>
                            <a:prstClr val="black"/>
                          </a:solidFill>
                          <a:effectLst/>
                          <a:uLnTx/>
                          <a:uFillTx/>
                          <a:latin typeface="+mn-lt"/>
                          <a:ea typeface="+mn-ea"/>
                          <a:cs typeface="+mn-cs"/>
                        </a:rPr>
                        <a:t>استعدوا للمرحلة الجديدة من مول العرب !
شاركونا توقعاتكم و اقتراحاتكم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Marakez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The Next Big Thing 
The Mall of Arabia Expansion
Our Partners: Nike Baraka Optics Official dstore Egypt Crave Ted's Qahwa Egypt The BRGR Truck Urban Toddlers Child Development Preschool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7.8508849252278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3692570"/>
                  </a:ext>
                </a:extLst>
              </a:tr>
            </a:tbl>
          </a:graphicData>
        </a:graphic>
      </p:graphicFrame>
      <p:sp>
        <p:nvSpPr>
          <p:cNvPr id="4" name="Text Placeholder 3">
            <a:extLst>
              <a:ext uri="{FF2B5EF4-FFF2-40B4-BE49-F238E27FC236}">
                <a16:creationId xmlns:a16="http://schemas.microsoft.com/office/drawing/2014/main" id="{711A2B60-FF01-45A1-BB84-A27F6442262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45003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0D8F1-9656-4616-B87B-5F000119CE51}"/>
              </a:ext>
            </a:extLst>
          </p:cNvPr>
          <p:cNvSpPr>
            <a:spLocks noGrp="1"/>
          </p:cNvSpPr>
          <p:nvPr>
            <p:ph type="title"/>
          </p:nvPr>
        </p:nvSpPr>
        <p:spPr/>
        <p:txBody>
          <a:bodyPr/>
          <a:lstStyle/>
          <a:p>
            <a:r>
              <a:rPr lang="en-US"/>
              <a:t>Top Posts Table - 3 of 26</a:t>
            </a:r>
          </a:p>
        </p:txBody>
      </p:sp>
      <p:graphicFrame>
        <p:nvGraphicFramePr>
          <p:cNvPr id="5" name="Table Placeholder 4">
            <a:extLst>
              <a:ext uri="{FF2B5EF4-FFF2-40B4-BE49-F238E27FC236}">
                <a16:creationId xmlns:a16="http://schemas.microsoft.com/office/drawing/2014/main" id="{FF252E4E-5B7A-44DD-AB04-31FA3D09A5C6}"/>
              </a:ext>
            </a:extLst>
          </p:cNvPr>
          <p:cNvGraphicFramePr>
            <a:graphicFrameLocks noGrp="1"/>
          </p:cNvGraphicFramePr>
          <p:nvPr>
            <p:ph type="tbl" sz="quarter" idx="13"/>
            <p:extLst>
              <p:ext uri="{D42A27DB-BD31-4B8C-83A1-F6EECF244321}">
                <p14:modId xmlns:p14="http://schemas.microsoft.com/office/powerpoint/2010/main" val="8633909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6017449"/>
                    </a:ext>
                  </a:extLst>
                </a:gridCol>
                <a:gridCol w="436169">
                  <a:extLst>
                    <a:ext uri="{9D8B030D-6E8A-4147-A177-3AD203B41FA5}">
                      <a16:colId xmlns:a16="http://schemas.microsoft.com/office/drawing/2014/main" val="1420164471"/>
                    </a:ext>
                  </a:extLst>
                </a:gridCol>
                <a:gridCol w="436169">
                  <a:extLst>
                    <a:ext uri="{9D8B030D-6E8A-4147-A177-3AD203B41FA5}">
                      <a16:colId xmlns:a16="http://schemas.microsoft.com/office/drawing/2014/main" val="223703045"/>
                    </a:ext>
                  </a:extLst>
                </a:gridCol>
                <a:gridCol w="436169">
                  <a:extLst>
                    <a:ext uri="{9D8B030D-6E8A-4147-A177-3AD203B41FA5}">
                      <a16:colId xmlns:a16="http://schemas.microsoft.com/office/drawing/2014/main" val="4006561518"/>
                    </a:ext>
                  </a:extLst>
                </a:gridCol>
                <a:gridCol w="436169">
                  <a:extLst>
                    <a:ext uri="{9D8B030D-6E8A-4147-A177-3AD203B41FA5}">
                      <a16:colId xmlns:a16="http://schemas.microsoft.com/office/drawing/2014/main" val="3458996412"/>
                    </a:ext>
                  </a:extLst>
                </a:gridCol>
                <a:gridCol w="436169">
                  <a:extLst>
                    <a:ext uri="{9D8B030D-6E8A-4147-A177-3AD203B41FA5}">
                      <a16:colId xmlns:a16="http://schemas.microsoft.com/office/drawing/2014/main" val="719663496"/>
                    </a:ext>
                  </a:extLst>
                </a:gridCol>
                <a:gridCol w="436169">
                  <a:extLst>
                    <a:ext uri="{9D8B030D-6E8A-4147-A177-3AD203B41FA5}">
                      <a16:colId xmlns:a16="http://schemas.microsoft.com/office/drawing/2014/main" val="3610502294"/>
                    </a:ext>
                  </a:extLst>
                </a:gridCol>
                <a:gridCol w="436169">
                  <a:extLst>
                    <a:ext uri="{9D8B030D-6E8A-4147-A177-3AD203B41FA5}">
                      <a16:colId xmlns:a16="http://schemas.microsoft.com/office/drawing/2014/main" val="33194460"/>
                    </a:ext>
                  </a:extLst>
                </a:gridCol>
                <a:gridCol w="436169">
                  <a:extLst>
                    <a:ext uri="{9D8B030D-6E8A-4147-A177-3AD203B41FA5}">
                      <a16:colId xmlns:a16="http://schemas.microsoft.com/office/drawing/2014/main" val="2405508809"/>
                    </a:ext>
                  </a:extLst>
                </a:gridCol>
                <a:gridCol w="436169">
                  <a:extLst>
                    <a:ext uri="{9D8B030D-6E8A-4147-A177-3AD203B41FA5}">
                      <a16:colId xmlns:a16="http://schemas.microsoft.com/office/drawing/2014/main" val="62457657"/>
                    </a:ext>
                  </a:extLst>
                </a:gridCol>
                <a:gridCol w="485546">
                  <a:extLst>
                    <a:ext uri="{9D8B030D-6E8A-4147-A177-3AD203B41FA5}">
                      <a16:colId xmlns:a16="http://schemas.microsoft.com/office/drawing/2014/main" val="2439076964"/>
                    </a:ext>
                  </a:extLst>
                </a:gridCol>
                <a:gridCol w="436169">
                  <a:extLst>
                    <a:ext uri="{9D8B030D-6E8A-4147-A177-3AD203B41FA5}">
                      <a16:colId xmlns:a16="http://schemas.microsoft.com/office/drawing/2014/main" val="989941607"/>
                    </a:ext>
                  </a:extLst>
                </a:gridCol>
                <a:gridCol w="419710">
                  <a:extLst>
                    <a:ext uri="{9D8B030D-6E8A-4147-A177-3AD203B41FA5}">
                      <a16:colId xmlns:a16="http://schemas.microsoft.com/office/drawing/2014/main" val="2718005568"/>
                    </a:ext>
                  </a:extLst>
                </a:gridCol>
                <a:gridCol w="436169">
                  <a:extLst>
                    <a:ext uri="{9D8B030D-6E8A-4147-A177-3AD203B41FA5}">
                      <a16:colId xmlns:a16="http://schemas.microsoft.com/office/drawing/2014/main" val="2015587043"/>
                    </a:ext>
                  </a:extLst>
                </a:gridCol>
                <a:gridCol w="436169">
                  <a:extLst>
                    <a:ext uri="{9D8B030D-6E8A-4147-A177-3AD203B41FA5}">
                      <a16:colId xmlns:a16="http://schemas.microsoft.com/office/drawing/2014/main" val="42927341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835881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- 2018-02-01 13:24:16</a:t>
                      </a:r>
                      <a:r>
                        <a:rPr kumimoji="0" lang="en-US" sz="1000" b="0" i="0" u="none" strike="noStrike" kern="1200" cap="none" spc="0" normalizeH="0" baseline="0" noProof="0">
                          <a:ln>
                            <a:noFill/>
                          </a:ln>
                          <a:solidFill>
                            <a:prstClr val="black"/>
                          </a:solidFill>
                          <a:effectLst/>
                          <a:uLnTx/>
                          <a:uFillTx/>
                          <a:latin typeface="+mn-lt"/>
                          <a:ea typeface="+mn-ea"/>
                          <a:cs typeface="+mn-cs"/>
                        </a:rPr>
                        <a:t>
Celebrate your love differently this year at Mall of Arabia!
· Shop for 300 EGP from the 4th till the 17th of Feb.
· Get your love lock.
· Write down your names on it.
· Lock your love at Mall of Arabia’s Love fence in front of Virgin Megastore.
</a:t>
                      </a:r>
                      <a:r>
                        <a:rPr kumimoji="0" lang="ar-AE" sz="1000" b="0" i="0" u="none" strike="noStrike" kern="1200" cap="none" spc="0" normalizeH="0" baseline="0" noProof="0">
                          <a:ln>
                            <a:noFill/>
                          </a:ln>
                          <a:solidFill>
                            <a:prstClr val="black"/>
                          </a:solidFill>
                          <a:effectLst/>
                          <a:uLnTx/>
                          <a:uFillTx/>
                          <a:latin typeface="+mn-lt"/>
                          <a:ea typeface="+mn-ea"/>
                          <a:cs typeface="+mn-cs"/>
                        </a:rPr>
                        <a:t>إحتفلوا بالفالنتاين بطريقتكم في مول العرب! 
· قدموا فاتورة شرائية ب  ٣٠٠ جنيه من ٤ حتى ١٧ فبراير.
· اكتبوا اسمكم على القفل 
· علّقوا رسالتكم مع القفل أمام فيرجن 
ميجا ستور في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2.6559254347976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57149356"/>
                  </a:ext>
                </a:extLst>
              </a:tr>
            </a:tbl>
          </a:graphicData>
        </a:graphic>
      </p:graphicFrame>
      <p:sp>
        <p:nvSpPr>
          <p:cNvPr id="4" name="Text Placeholder 3">
            <a:extLst>
              <a:ext uri="{FF2B5EF4-FFF2-40B4-BE49-F238E27FC236}">
                <a16:creationId xmlns:a16="http://schemas.microsoft.com/office/drawing/2014/main" id="{CBA1C00C-A2B2-4D0E-973F-0ACFBCFFCB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66889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33D7-ABCF-4B61-9BD1-B0CDD05313A5}"/>
              </a:ext>
            </a:extLst>
          </p:cNvPr>
          <p:cNvSpPr>
            <a:spLocks noGrp="1"/>
          </p:cNvSpPr>
          <p:nvPr>
            <p:ph type="title"/>
          </p:nvPr>
        </p:nvSpPr>
        <p:spPr/>
        <p:txBody>
          <a:bodyPr/>
          <a:lstStyle/>
          <a:p>
            <a:r>
              <a:rPr lang="en-US"/>
              <a:t>Top Posts Table - 4 of 26</a:t>
            </a:r>
          </a:p>
        </p:txBody>
      </p:sp>
      <p:graphicFrame>
        <p:nvGraphicFramePr>
          <p:cNvPr id="5" name="Table Placeholder 4">
            <a:extLst>
              <a:ext uri="{FF2B5EF4-FFF2-40B4-BE49-F238E27FC236}">
                <a16:creationId xmlns:a16="http://schemas.microsoft.com/office/drawing/2014/main" id="{74444B66-ED36-4C67-9F8C-8213FD2AE218}"/>
              </a:ext>
            </a:extLst>
          </p:cNvPr>
          <p:cNvGraphicFramePr>
            <a:graphicFrameLocks noGrp="1"/>
          </p:cNvGraphicFramePr>
          <p:nvPr>
            <p:ph type="tbl" sz="quarter" idx="13"/>
            <p:extLst>
              <p:ext uri="{D42A27DB-BD31-4B8C-83A1-F6EECF244321}">
                <p14:modId xmlns:p14="http://schemas.microsoft.com/office/powerpoint/2010/main" val="26022163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9862143"/>
                    </a:ext>
                  </a:extLst>
                </a:gridCol>
                <a:gridCol w="436169">
                  <a:extLst>
                    <a:ext uri="{9D8B030D-6E8A-4147-A177-3AD203B41FA5}">
                      <a16:colId xmlns:a16="http://schemas.microsoft.com/office/drawing/2014/main" val="3820054612"/>
                    </a:ext>
                  </a:extLst>
                </a:gridCol>
                <a:gridCol w="436169">
                  <a:extLst>
                    <a:ext uri="{9D8B030D-6E8A-4147-A177-3AD203B41FA5}">
                      <a16:colId xmlns:a16="http://schemas.microsoft.com/office/drawing/2014/main" val="3408517756"/>
                    </a:ext>
                  </a:extLst>
                </a:gridCol>
                <a:gridCol w="436169">
                  <a:extLst>
                    <a:ext uri="{9D8B030D-6E8A-4147-A177-3AD203B41FA5}">
                      <a16:colId xmlns:a16="http://schemas.microsoft.com/office/drawing/2014/main" val="4279551723"/>
                    </a:ext>
                  </a:extLst>
                </a:gridCol>
                <a:gridCol w="436169">
                  <a:extLst>
                    <a:ext uri="{9D8B030D-6E8A-4147-A177-3AD203B41FA5}">
                      <a16:colId xmlns:a16="http://schemas.microsoft.com/office/drawing/2014/main" val="464492329"/>
                    </a:ext>
                  </a:extLst>
                </a:gridCol>
                <a:gridCol w="436169">
                  <a:extLst>
                    <a:ext uri="{9D8B030D-6E8A-4147-A177-3AD203B41FA5}">
                      <a16:colId xmlns:a16="http://schemas.microsoft.com/office/drawing/2014/main" val="3729478410"/>
                    </a:ext>
                  </a:extLst>
                </a:gridCol>
                <a:gridCol w="436169">
                  <a:extLst>
                    <a:ext uri="{9D8B030D-6E8A-4147-A177-3AD203B41FA5}">
                      <a16:colId xmlns:a16="http://schemas.microsoft.com/office/drawing/2014/main" val="3503756595"/>
                    </a:ext>
                  </a:extLst>
                </a:gridCol>
                <a:gridCol w="436169">
                  <a:extLst>
                    <a:ext uri="{9D8B030D-6E8A-4147-A177-3AD203B41FA5}">
                      <a16:colId xmlns:a16="http://schemas.microsoft.com/office/drawing/2014/main" val="3689390882"/>
                    </a:ext>
                  </a:extLst>
                </a:gridCol>
                <a:gridCol w="436169">
                  <a:extLst>
                    <a:ext uri="{9D8B030D-6E8A-4147-A177-3AD203B41FA5}">
                      <a16:colId xmlns:a16="http://schemas.microsoft.com/office/drawing/2014/main" val="341217659"/>
                    </a:ext>
                  </a:extLst>
                </a:gridCol>
                <a:gridCol w="436169">
                  <a:extLst>
                    <a:ext uri="{9D8B030D-6E8A-4147-A177-3AD203B41FA5}">
                      <a16:colId xmlns:a16="http://schemas.microsoft.com/office/drawing/2014/main" val="852557389"/>
                    </a:ext>
                  </a:extLst>
                </a:gridCol>
                <a:gridCol w="485546">
                  <a:extLst>
                    <a:ext uri="{9D8B030D-6E8A-4147-A177-3AD203B41FA5}">
                      <a16:colId xmlns:a16="http://schemas.microsoft.com/office/drawing/2014/main" val="2983287701"/>
                    </a:ext>
                  </a:extLst>
                </a:gridCol>
                <a:gridCol w="436169">
                  <a:extLst>
                    <a:ext uri="{9D8B030D-6E8A-4147-A177-3AD203B41FA5}">
                      <a16:colId xmlns:a16="http://schemas.microsoft.com/office/drawing/2014/main" val="876752578"/>
                    </a:ext>
                  </a:extLst>
                </a:gridCol>
                <a:gridCol w="419710">
                  <a:extLst>
                    <a:ext uri="{9D8B030D-6E8A-4147-A177-3AD203B41FA5}">
                      <a16:colId xmlns:a16="http://schemas.microsoft.com/office/drawing/2014/main" val="1594399641"/>
                    </a:ext>
                  </a:extLst>
                </a:gridCol>
                <a:gridCol w="436169">
                  <a:extLst>
                    <a:ext uri="{9D8B030D-6E8A-4147-A177-3AD203B41FA5}">
                      <a16:colId xmlns:a16="http://schemas.microsoft.com/office/drawing/2014/main" val="597463804"/>
                    </a:ext>
                  </a:extLst>
                </a:gridCol>
                <a:gridCol w="436169">
                  <a:extLst>
                    <a:ext uri="{9D8B030D-6E8A-4147-A177-3AD203B41FA5}">
                      <a16:colId xmlns:a16="http://schemas.microsoft.com/office/drawing/2014/main" val="5295509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976110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- 2018-02-05 15:53:11</a:t>
                      </a:r>
                      <a:r>
                        <a:rPr kumimoji="0" lang="en-US" sz="1000" b="0" i="0" u="none" strike="noStrike" kern="1200" cap="none" spc="0" normalizeH="0" baseline="0" noProof="0">
                          <a:ln>
                            <a:noFill/>
                          </a:ln>
                          <a:solidFill>
                            <a:prstClr val="black"/>
                          </a:solidFill>
                          <a:effectLst/>
                          <a:uLnTx/>
                          <a:uFillTx/>
                          <a:latin typeface="+mn-lt"/>
                          <a:ea typeface="+mn-ea"/>
                          <a:cs typeface="+mn-cs"/>
                        </a:rPr>
                        <a:t>
Our iconic love wall is waiting for you!
Write a message to your loved one and lock it up on our love Fence. 
All you have to do is shop for EGP 300 and submit your purchase receipt between 4th - 17th of February.
</a:t>
                      </a:r>
                      <a:r>
                        <a:rPr kumimoji="0" lang="ar-AE" sz="1000" b="0" i="0" u="none" strike="noStrike" kern="1200" cap="none" spc="0" normalizeH="0" baseline="0" noProof="0">
                          <a:ln>
                            <a:noFill/>
                          </a:ln>
                          <a:solidFill>
                            <a:prstClr val="black"/>
                          </a:solidFill>
                          <a:effectLst/>
                          <a:uLnTx/>
                          <a:uFillTx/>
                          <a:latin typeface="+mn-lt"/>
                          <a:ea typeface="+mn-ea"/>
                          <a:cs typeface="+mn-cs"/>
                        </a:rPr>
                        <a:t>عبّروا عن حبكم برسالة وعلقوها على سور الحب في مول العرب!
إنضموا لنا لحد ١٧ فبراير، قدموا فاتورة شرائية بقيمة ٣٠٠ جنيه عشان تحصلوا على قفل الحب اللي هتكتبوا عليه الرسالة.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Love locks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0.15806323679022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45638088"/>
                  </a:ext>
                </a:extLst>
              </a:tr>
            </a:tbl>
          </a:graphicData>
        </a:graphic>
      </p:graphicFrame>
      <p:sp>
        <p:nvSpPr>
          <p:cNvPr id="4" name="Text Placeholder 3">
            <a:extLst>
              <a:ext uri="{FF2B5EF4-FFF2-40B4-BE49-F238E27FC236}">
                <a16:creationId xmlns:a16="http://schemas.microsoft.com/office/drawing/2014/main" id="{4F64CD24-3D45-437D-B0D3-D8D1E72AEC5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9550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C9F5-3616-4858-A186-0680A8610BFA}"/>
              </a:ext>
            </a:extLst>
          </p:cNvPr>
          <p:cNvSpPr>
            <a:spLocks noGrp="1"/>
          </p:cNvSpPr>
          <p:nvPr>
            <p:ph type="title"/>
          </p:nvPr>
        </p:nvSpPr>
        <p:spPr/>
        <p:txBody>
          <a:bodyPr/>
          <a:lstStyle/>
          <a:p>
            <a:r>
              <a:rPr lang="en-US"/>
              <a:t>Top Posts Table - 5 of 26</a:t>
            </a:r>
          </a:p>
        </p:txBody>
      </p:sp>
      <p:graphicFrame>
        <p:nvGraphicFramePr>
          <p:cNvPr id="5" name="Table Placeholder 4">
            <a:extLst>
              <a:ext uri="{FF2B5EF4-FFF2-40B4-BE49-F238E27FC236}">
                <a16:creationId xmlns:a16="http://schemas.microsoft.com/office/drawing/2014/main" id="{B1269898-2B73-4D48-9CB6-856AEF8DEED1}"/>
              </a:ext>
            </a:extLst>
          </p:cNvPr>
          <p:cNvGraphicFramePr>
            <a:graphicFrameLocks noGrp="1"/>
          </p:cNvGraphicFramePr>
          <p:nvPr>
            <p:ph type="tbl" sz="quarter" idx="13"/>
            <p:extLst>
              <p:ext uri="{D42A27DB-BD31-4B8C-83A1-F6EECF244321}">
                <p14:modId xmlns:p14="http://schemas.microsoft.com/office/powerpoint/2010/main" val="28349499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0335389"/>
                    </a:ext>
                  </a:extLst>
                </a:gridCol>
                <a:gridCol w="436169">
                  <a:extLst>
                    <a:ext uri="{9D8B030D-6E8A-4147-A177-3AD203B41FA5}">
                      <a16:colId xmlns:a16="http://schemas.microsoft.com/office/drawing/2014/main" val="3340834417"/>
                    </a:ext>
                  </a:extLst>
                </a:gridCol>
                <a:gridCol w="436169">
                  <a:extLst>
                    <a:ext uri="{9D8B030D-6E8A-4147-A177-3AD203B41FA5}">
                      <a16:colId xmlns:a16="http://schemas.microsoft.com/office/drawing/2014/main" val="2234998806"/>
                    </a:ext>
                  </a:extLst>
                </a:gridCol>
                <a:gridCol w="436169">
                  <a:extLst>
                    <a:ext uri="{9D8B030D-6E8A-4147-A177-3AD203B41FA5}">
                      <a16:colId xmlns:a16="http://schemas.microsoft.com/office/drawing/2014/main" val="3622406464"/>
                    </a:ext>
                  </a:extLst>
                </a:gridCol>
                <a:gridCol w="436169">
                  <a:extLst>
                    <a:ext uri="{9D8B030D-6E8A-4147-A177-3AD203B41FA5}">
                      <a16:colId xmlns:a16="http://schemas.microsoft.com/office/drawing/2014/main" val="2176182460"/>
                    </a:ext>
                  </a:extLst>
                </a:gridCol>
                <a:gridCol w="436169">
                  <a:extLst>
                    <a:ext uri="{9D8B030D-6E8A-4147-A177-3AD203B41FA5}">
                      <a16:colId xmlns:a16="http://schemas.microsoft.com/office/drawing/2014/main" val="2249678385"/>
                    </a:ext>
                  </a:extLst>
                </a:gridCol>
                <a:gridCol w="436169">
                  <a:extLst>
                    <a:ext uri="{9D8B030D-6E8A-4147-A177-3AD203B41FA5}">
                      <a16:colId xmlns:a16="http://schemas.microsoft.com/office/drawing/2014/main" val="3226853672"/>
                    </a:ext>
                  </a:extLst>
                </a:gridCol>
                <a:gridCol w="436169">
                  <a:extLst>
                    <a:ext uri="{9D8B030D-6E8A-4147-A177-3AD203B41FA5}">
                      <a16:colId xmlns:a16="http://schemas.microsoft.com/office/drawing/2014/main" val="2530151560"/>
                    </a:ext>
                  </a:extLst>
                </a:gridCol>
                <a:gridCol w="436169">
                  <a:extLst>
                    <a:ext uri="{9D8B030D-6E8A-4147-A177-3AD203B41FA5}">
                      <a16:colId xmlns:a16="http://schemas.microsoft.com/office/drawing/2014/main" val="421888551"/>
                    </a:ext>
                  </a:extLst>
                </a:gridCol>
                <a:gridCol w="436169">
                  <a:extLst>
                    <a:ext uri="{9D8B030D-6E8A-4147-A177-3AD203B41FA5}">
                      <a16:colId xmlns:a16="http://schemas.microsoft.com/office/drawing/2014/main" val="4111538407"/>
                    </a:ext>
                  </a:extLst>
                </a:gridCol>
                <a:gridCol w="485546">
                  <a:extLst>
                    <a:ext uri="{9D8B030D-6E8A-4147-A177-3AD203B41FA5}">
                      <a16:colId xmlns:a16="http://schemas.microsoft.com/office/drawing/2014/main" val="3003444461"/>
                    </a:ext>
                  </a:extLst>
                </a:gridCol>
                <a:gridCol w="436169">
                  <a:extLst>
                    <a:ext uri="{9D8B030D-6E8A-4147-A177-3AD203B41FA5}">
                      <a16:colId xmlns:a16="http://schemas.microsoft.com/office/drawing/2014/main" val="4039883881"/>
                    </a:ext>
                  </a:extLst>
                </a:gridCol>
                <a:gridCol w="419710">
                  <a:extLst>
                    <a:ext uri="{9D8B030D-6E8A-4147-A177-3AD203B41FA5}">
                      <a16:colId xmlns:a16="http://schemas.microsoft.com/office/drawing/2014/main" val="2230457175"/>
                    </a:ext>
                  </a:extLst>
                </a:gridCol>
                <a:gridCol w="436169">
                  <a:extLst>
                    <a:ext uri="{9D8B030D-6E8A-4147-A177-3AD203B41FA5}">
                      <a16:colId xmlns:a16="http://schemas.microsoft.com/office/drawing/2014/main" val="3963812835"/>
                    </a:ext>
                  </a:extLst>
                </a:gridCol>
                <a:gridCol w="436169">
                  <a:extLst>
                    <a:ext uri="{9D8B030D-6E8A-4147-A177-3AD203B41FA5}">
                      <a16:colId xmlns:a16="http://schemas.microsoft.com/office/drawing/2014/main" val="37483836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466861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- 2018-02-11 09:30:00</a:t>
                      </a:r>
                      <a:r>
                        <a:rPr kumimoji="0" lang="en-US" sz="1000" b="0" i="0" u="none" strike="noStrike" kern="1200" cap="none" spc="0" normalizeH="0" baseline="0" noProof="0">
                          <a:ln>
                            <a:noFill/>
                          </a:ln>
                          <a:solidFill>
                            <a:prstClr val="black"/>
                          </a:solidFill>
                          <a:effectLst/>
                          <a:uLnTx/>
                          <a:uFillTx/>
                          <a:latin typeface="+mn-lt"/>
                          <a:ea typeface="+mn-ea"/>
                          <a:cs typeface="+mn-cs"/>
                        </a:rPr>
                        <a:t>
Nothing says ‘’I love you’’ quite like a heart shaped necklace from Damas Jewellery at Mall of Arabia!
</a:t>
                      </a:r>
                      <a:r>
                        <a:rPr kumimoji="0" lang="ar-AE" sz="1000" b="0" i="0" u="none" strike="noStrike" kern="1200" cap="none" spc="0" normalizeH="0" baseline="0" noProof="0">
                          <a:ln>
                            <a:noFill/>
                          </a:ln>
                          <a:solidFill>
                            <a:prstClr val="black"/>
                          </a:solidFill>
                          <a:effectLst/>
                          <a:uLnTx/>
                          <a:uFillTx/>
                          <a:latin typeface="+mn-lt"/>
                          <a:ea typeface="+mn-ea"/>
                          <a:cs typeface="+mn-cs"/>
                        </a:rPr>
                        <a:t>عبِّر عن حبك في الفالنتاين مع هدية رائعة من مجموعة الحب من داماس.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0.1446083125838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29955550"/>
                  </a:ext>
                </a:extLst>
              </a:tr>
            </a:tbl>
          </a:graphicData>
        </a:graphic>
      </p:graphicFrame>
      <p:sp>
        <p:nvSpPr>
          <p:cNvPr id="4" name="Text Placeholder 3">
            <a:extLst>
              <a:ext uri="{FF2B5EF4-FFF2-40B4-BE49-F238E27FC236}">
                <a16:creationId xmlns:a16="http://schemas.microsoft.com/office/drawing/2014/main" id="{49353689-0143-4B81-9489-60A32038C03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92032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E8B8D-EDAB-4BAE-9D9D-89E574E6DFB1}"/>
              </a:ext>
            </a:extLst>
          </p:cNvPr>
          <p:cNvSpPr>
            <a:spLocks noGrp="1"/>
          </p:cNvSpPr>
          <p:nvPr>
            <p:ph type="title"/>
          </p:nvPr>
        </p:nvSpPr>
        <p:spPr/>
        <p:txBody>
          <a:bodyPr/>
          <a:lstStyle/>
          <a:p>
            <a:r>
              <a:rPr lang="en-US"/>
              <a:t>Top Posts Table - 6 of 26</a:t>
            </a:r>
          </a:p>
        </p:txBody>
      </p:sp>
      <p:graphicFrame>
        <p:nvGraphicFramePr>
          <p:cNvPr id="5" name="Table Placeholder 4">
            <a:extLst>
              <a:ext uri="{FF2B5EF4-FFF2-40B4-BE49-F238E27FC236}">
                <a16:creationId xmlns:a16="http://schemas.microsoft.com/office/drawing/2014/main" id="{F264B133-3192-4791-9791-C31ED9FBE3AE}"/>
              </a:ext>
            </a:extLst>
          </p:cNvPr>
          <p:cNvGraphicFramePr>
            <a:graphicFrameLocks noGrp="1"/>
          </p:cNvGraphicFramePr>
          <p:nvPr>
            <p:ph type="tbl" sz="quarter" idx="13"/>
            <p:extLst>
              <p:ext uri="{D42A27DB-BD31-4B8C-83A1-F6EECF244321}">
                <p14:modId xmlns:p14="http://schemas.microsoft.com/office/powerpoint/2010/main" val="247667260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5543591"/>
                    </a:ext>
                  </a:extLst>
                </a:gridCol>
                <a:gridCol w="436169">
                  <a:extLst>
                    <a:ext uri="{9D8B030D-6E8A-4147-A177-3AD203B41FA5}">
                      <a16:colId xmlns:a16="http://schemas.microsoft.com/office/drawing/2014/main" val="1936530526"/>
                    </a:ext>
                  </a:extLst>
                </a:gridCol>
                <a:gridCol w="436169">
                  <a:extLst>
                    <a:ext uri="{9D8B030D-6E8A-4147-A177-3AD203B41FA5}">
                      <a16:colId xmlns:a16="http://schemas.microsoft.com/office/drawing/2014/main" val="2588143959"/>
                    </a:ext>
                  </a:extLst>
                </a:gridCol>
                <a:gridCol w="436169">
                  <a:extLst>
                    <a:ext uri="{9D8B030D-6E8A-4147-A177-3AD203B41FA5}">
                      <a16:colId xmlns:a16="http://schemas.microsoft.com/office/drawing/2014/main" val="4284078143"/>
                    </a:ext>
                  </a:extLst>
                </a:gridCol>
                <a:gridCol w="436169">
                  <a:extLst>
                    <a:ext uri="{9D8B030D-6E8A-4147-A177-3AD203B41FA5}">
                      <a16:colId xmlns:a16="http://schemas.microsoft.com/office/drawing/2014/main" val="2869091739"/>
                    </a:ext>
                  </a:extLst>
                </a:gridCol>
                <a:gridCol w="436169">
                  <a:extLst>
                    <a:ext uri="{9D8B030D-6E8A-4147-A177-3AD203B41FA5}">
                      <a16:colId xmlns:a16="http://schemas.microsoft.com/office/drawing/2014/main" val="2402155467"/>
                    </a:ext>
                  </a:extLst>
                </a:gridCol>
                <a:gridCol w="436169">
                  <a:extLst>
                    <a:ext uri="{9D8B030D-6E8A-4147-A177-3AD203B41FA5}">
                      <a16:colId xmlns:a16="http://schemas.microsoft.com/office/drawing/2014/main" val="3244082958"/>
                    </a:ext>
                  </a:extLst>
                </a:gridCol>
                <a:gridCol w="436169">
                  <a:extLst>
                    <a:ext uri="{9D8B030D-6E8A-4147-A177-3AD203B41FA5}">
                      <a16:colId xmlns:a16="http://schemas.microsoft.com/office/drawing/2014/main" val="3808880235"/>
                    </a:ext>
                  </a:extLst>
                </a:gridCol>
                <a:gridCol w="436169">
                  <a:extLst>
                    <a:ext uri="{9D8B030D-6E8A-4147-A177-3AD203B41FA5}">
                      <a16:colId xmlns:a16="http://schemas.microsoft.com/office/drawing/2014/main" val="1519348965"/>
                    </a:ext>
                  </a:extLst>
                </a:gridCol>
                <a:gridCol w="436169">
                  <a:extLst>
                    <a:ext uri="{9D8B030D-6E8A-4147-A177-3AD203B41FA5}">
                      <a16:colId xmlns:a16="http://schemas.microsoft.com/office/drawing/2014/main" val="1788264725"/>
                    </a:ext>
                  </a:extLst>
                </a:gridCol>
                <a:gridCol w="485546">
                  <a:extLst>
                    <a:ext uri="{9D8B030D-6E8A-4147-A177-3AD203B41FA5}">
                      <a16:colId xmlns:a16="http://schemas.microsoft.com/office/drawing/2014/main" val="823931396"/>
                    </a:ext>
                  </a:extLst>
                </a:gridCol>
                <a:gridCol w="436169">
                  <a:extLst>
                    <a:ext uri="{9D8B030D-6E8A-4147-A177-3AD203B41FA5}">
                      <a16:colId xmlns:a16="http://schemas.microsoft.com/office/drawing/2014/main" val="2016525596"/>
                    </a:ext>
                  </a:extLst>
                </a:gridCol>
                <a:gridCol w="419710">
                  <a:extLst>
                    <a:ext uri="{9D8B030D-6E8A-4147-A177-3AD203B41FA5}">
                      <a16:colId xmlns:a16="http://schemas.microsoft.com/office/drawing/2014/main" val="2875809181"/>
                    </a:ext>
                  </a:extLst>
                </a:gridCol>
                <a:gridCol w="436169">
                  <a:extLst>
                    <a:ext uri="{9D8B030D-6E8A-4147-A177-3AD203B41FA5}">
                      <a16:colId xmlns:a16="http://schemas.microsoft.com/office/drawing/2014/main" val="1151587476"/>
                    </a:ext>
                  </a:extLst>
                </a:gridCol>
                <a:gridCol w="436169">
                  <a:extLst>
                    <a:ext uri="{9D8B030D-6E8A-4147-A177-3AD203B41FA5}">
                      <a16:colId xmlns:a16="http://schemas.microsoft.com/office/drawing/2014/main" val="36143426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886330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- 2018-02-22 15:30:00</a:t>
                      </a:r>
                      <a:r>
                        <a:rPr kumimoji="0" lang="en-US" sz="1000" b="0" i="0" u="none" strike="noStrike" kern="1200" cap="none" spc="0" normalizeH="0" baseline="0" noProof="0">
                          <a:ln>
                            <a:noFill/>
                          </a:ln>
                          <a:solidFill>
                            <a:prstClr val="black"/>
                          </a:solidFill>
                          <a:effectLst/>
                          <a:uLnTx/>
                          <a:uFillTx/>
                          <a:latin typeface="+mn-lt"/>
                          <a:ea typeface="+mn-ea"/>
                          <a:cs typeface="+mn-cs"/>
                        </a:rPr>
                        <a:t>
Ready for a math challenge?
Guess the missing number!
</a:t>
                      </a:r>
                      <a:r>
                        <a:rPr kumimoji="0" lang="ar-AE" sz="1000" b="0" i="0" u="none" strike="noStrike" kern="1200" cap="none" spc="0" normalizeH="0" baseline="0" noProof="0">
                          <a:ln>
                            <a:noFill/>
                          </a:ln>
                          <a:solidFill>
                            <a:prstClr val="black"/>
                          </a:solidFill>
                          <a:effectLst/>
                          <a:uLnTx/>
                          <a:uFillTx/>
                          <a:latin typeface="+mn-lt"/>
                          <a:ea typeface="+mn-ea"/>
                          <a:cs typeface="+mn-cs"/>
                        </a:rPr>
                        <a:t>جاهزين لتحدي جديد؟
قولولنا الرقم هيبقى كام؟
#</a:t>
                      </a:r>
                      <a:r>
                        <a:rPr kumimoji="0" lang="en-US" sz="1000" b="0" i="0" u="none" strike="noStrike" kern="1200" cap="none" spc="0" normalizeH="0" baseline="0" noProof="0">
                          <a:ln>
                            <a:noFill/>
                          </a:ln>
                          <a:solidFill>
                            <a:prstClr val="black"/>
                          </a:solidFill>
                          <a:effectLst/>
                          <a:uLnTx/>
                          <a:uFillTx/>
                          <a:latin typeface="+mn-lt"/>
                          <a:ea typeface="+mn-ea"/>
                          <a:cs typeface="+mn-cs"/>
                        </a:rPr>
                        <a:t>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0.13978836424635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749032736"/>
                  </a:ext>
                </a:extLst>
              </a:tr>
            </a:tbl>
          </a:graphicData>
        </a:graphic>
      </p:graphicFrame>
      <p:sp>
        <p:nvSpPr>
          <p:cNvPr id="4" name="Text Placeholder 3">
            <a:extLst>
              <a:ext uri="{FF2B5EF4-FFF2-40B4-BE49-F238E27FC236}">
                <a16:creationId xmlns:a16="http://schemas.microsoft.com/office/drawing/2014/main" id="{516F9398-E12B-4EF0-9A2A-D309B641D8F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01658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5C46-090C-43FB-821E-C74E3AF5DB33}"/>
              </a:ext>
            </a:extLst>
          </p:cNvPr>
          <p:cNvSpPr>
            <a:spLocks noGrp="1"/>
          </p:cNvSpPr>
          <p:nvPr>
            <p:ph type="title"/>
          </p:nvPr>
        </p:nvSpPr>
        <p:spPr/>
        <p:txBody>
          <a:bodyPr/>
          <a:lstStyle/>
          <a:p>
            <a:r>
              <a:rPr lang="en-US"/>
              <a:t>Top Posts Table - 7 of 26</a:t>
            </a:r>
          </a:p>
        </p:txBody>
      </p:sp>
      <p:graphicFrame>
        <p:nvGraphicFramePr>
          <p:cNvPr id="5" name="Table Placeholder 4">
            <a:extLst>
              <a:ext uri="{FF2B5EF4-FFF2-40B4-BE49-F238E27FC236}">
                <a16:creationId xmlns:a16="http://schemas.microsoft.com/office/drawing/2014/main" id="{F3C99C45-F32E-4564-8C67-E0F1167E5A0A}"/>
              </a:ext>
            </a:extLst>
          </p:cNvPr>
          <p:cNvGraphicFramePr>
            <a:graphicFrameLocks noGrp="1"/>
          </p:cNvGraphicFramePr>
          <p:nvPr>
            <p:ph type="tbl" sz="quarter" idx="13"/>
            <p:extLst>
              <p:ext uri="{D42A27DB-BD31-4B8C-83A1-F6EECF244321}">
                <p14:modId xmlns:p14="http://schemas.microsoft.com/office/powerpoint/2010/main" val="18089402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4791986"/>
                    </a:ext>
                  </a:extLst>
                </a:gridCol>
                <a:gridCol w="436169">
                  <a:extLst>
                    <a:ext uri="{9D8B030D-6E8A-4147-A177-3AD203B41FA5}">
                      <a16:colId xmlns:a16="http://schemas.microsoft.com/office/drawing/2014/main" val="3357426104"/>
                    </a:ext>
                  </a:extLst>
                </a:gridCol>
                <a:gridCol w="436169">
                  <a:extLst>
                    <a:ext uri="{9D8B030D-6E8A-4147-A177-3AD203B41FA5}">
                      <a16:colId xmlns:a16="http://schemas.microsoft.com/office/drawing/2014/main" val="3936742852"/>
                    </a:ext>
                  </a:extLst>
                </a:gridCol>
                <a:gridCol w="436169">
                  <a:extLst>
                    <a:ext uri="{9D8B030D-6E8A-4147-A177-3AD203B41FA5}">
                      <a16:colId xmlns:a16="http://schemas.microsoft.com/office/drawing/2014/main" val="2775736664"/>
                    </a:ext>
                  </a:extLst>
                </a:gridCol>
                <a:gridCol w="436169">
                  <a:extLst>
                    <a:ext uri="{9D8B030D-6E8A-4147-A177-3AD203B41FA5}">
                      <a16:colId xmlns:a16="http://schemas.microsoft.com/office/drawing/2014/main" val="2311737243"/>
                    </a:ext>
                  </a:extLst>
                </a:gridCol>
                <a:gridCol w="436169">
                  <a:extLst>
                    <a:ext uri="{9D8B030D-6E8A-4147-A177-3AD203B41FA5}">
                      <a16:colId xmlns:a16="http://schemas.microsoft.com/office/drawing/2014/main" val="985278641"/>
                    </a:ext>
                  </a:extLst>
                </a:gridCol>
                <a:gridCol w="436169">
                  <a:extLst>
                    <a:ext uri="{9D8B030D-6E8A-4147-A177-3AD203B41FA5}">
                      <a16:colId xmlns:a16="http://schemas.microsoft.com/office/drawing/2014/main" val="108260742"/>
                    </a:ext>
                  </a:extLst>
                </a:gridCol>
                <a:gridCol w="436169">
                  <a:extLst>
                    <a:ext uri="{9D8B030D-6E8A-4147-A177-3AD203B41FA5}">
                      <a16:colId xmlns:a16="http://schemas.microsoft.com/office/drawing/2014/main" val="1571848688"/>
                    </a:ext>
                  </a:extLst>
                </a:gridCol>
                <a:gridCol w="436169">
                  <a:extLst>
                    <a:ext uri="{9D8B030D-6E8A-4147-A177-3AD203B41FA5}">
                      <a16:colId xmlns:a16="http://schemas.microsoft.com/office/drawing/2014/main" val="657329299"/>
                    </a:ext>
                  </a:extLst>
                </a:gridCol>
                <a:gridCol w="436169">
                  <a:extLst>
                    <a:ext uri="{9D8B030D-6E8A-4147-A177-3AD203B41FA5}">
                      <a16:colId xmlns:a16="http://schemas.microsoft.com/office/drawing/2014/main" val="291985729"/>
                    </a:ext>
                  </a:extLst>
                </a:gridCol>
                <a:gridCol w="485546">
                  <a:extLst>
                    <a:ext uri="{9D8B030D-6E8A-4147-A177-3AD203B41FA5}">
                      <a16:colId xmlns:a16="http://schemas.microsoft.com/office/drawing/2014/main" val="1413247981"/>
                    </a:ext>
                  </a:extLst>
                </a:gridCol>
                <a:gridCol w="436169">
                  <a:extLst>
                    <a:ext uri="{9D8B030D-6E8A-4147-A177-3AD203B41FA5}">
                      <a16:colId xmlns:a16="http://schemas.microsoft.com/office/drawing/2014/main" val="2530538926"/>
                    </a:ext>
                  </a:extLst>
                </a:gridCol>
                <a:gridCol w="419710">
                  <a:extLst>
                    <a:ext uri="{9D8B030D-6E8A-4147-A177-3AD203B41FA5}">
                      <a16:colId xmlns:a16="http://schemas.microsoft.com/office/drawing/2014/main" val="2664578923"/>
                    </a:ext>
                  </a:extLst>
                </a:gridCol>
                <a:gridCol w="436169">
                  <a:extLst>
                    <a:ext uri="{9D8B030D-6E8A-4147-A177-3AD203B41FA5}">
                      <a16:colId xmlns:a16="http://schemas.microsoft.com/office/drawing/2014/main" val="1469327508"/>
                    </a:ext>
                  </a:extLst>
                </a:gridCol>
                <a:gridCol w="436169">
                  <a:extLst>
                    <a:ext uri="{9D8B030D-6E8A-4147-A177-3AD203B41FA5}">
                      <a16:colId xmlns:a16="http://schemas.microsoft.com/office/drawing/2014/main" val="4075216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063451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- 2018-02-11 15:50:40</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celebrating the month of love at Mall of Arabia!
.
.
#Repost @ahmedhossam11511 with @get_repost
・・・
Happy Valentine's day. When you shop for 300 pounds you can get a lock and write a special message at @mallofarabiacairo ..
</a:t>
                      </a:r>
                      <a:r>
                        <a:rPr kumimoji="0" lang="ar-AE" sz="1000" b="0" i="0" u="none" strike="noStrike" kern="1200" cap="none" spc="0" normalizeH="0" baseline="0" noProof="0">
                          <a:ln>
                            <a:noFill/>
                          </a:ln>
                          <a:solidFill>
                            <a:prstClr val="black"/>
                          </a:solidFill>
                          <a:effectLst/>
                          <a:uLnTx/>
                          <a:uFillTx/>
                          <a:latin typeface="+mn-lt"/>
                          <a:ea typeface="+mn-ea"/>
                          <a:cs typeface="+mn-cs"/>
                        </a:rPr>
                        <a:t>عبرو عن حبكم برسالة وعلقوها على سور الحب فى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Instagram Photos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0.11970886803294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956971188"/>
                  </a:ext>
                </a:extLst>
              </a:tr>
            </a:tbl>
          </a:graphicData>
        </a:graphic>
      </p:graphicFrame>
      <p:sp>
        <p:nvSpPr>
          <p:cNvPr id="4" name="Text Placeholder 3">
            <a:extLst>
              <a:ext uri="{FF2B5EF4-FFF2-40B4-BE49-F238E27FC236}">
                <a16:creationId xmlns:a16="http://schemas.microsoft.com/office/drawing/2014/main" id="{4F2D3317-6A47-455B-8F0F-8C1FD39B1F3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70889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E270-619B-4D8C-B7A8-4D9B36893570}"/>
              </a:ext>
            </a:extLst>
          </p:cNvPr>
          <p:cNvSpPr>
            <a:spLocks noGrp="1"/>
          </p:cNvSpPr>
          <p:nvPr>
            <p:ph type="title"/>
          </p:nvPr>
        </p:nvSpPr>
        <p:spPr/>
        <p:txBody>
          <a:bodyPr/>
          <a:lstStyle/>
          <a:p>
            <a:r>
              <a:rPr lang="en-US"/>
              <a:t>Top Posts Table - 8 of 26</a:t>
            </a:r>
          </a:p>
        </p:txBody>
      </p:sp>
      <p:graphicFrame>
        <p:nvGraphicFramePr>
          <p:cNvPr id="5" name="Table Placeholder 4">
            <a:extLst>
              <a:ext uri="{FF2B5EF4-FFF2-40B4-BE49-F238E27FC236}">
                <a16:creationId xmlns:a16="http://schemas.microsoft.com/office/drawing/2014/main" id="{8042A00D-7E9C-4012-BE4E-E41894054E79}"/>
              </a:ext>
            </a:extLst>
          </p:cNvPr>
          <p:cNvGraphicFramePr>
            <a:graphicFrameLocks noGrp="1"/>
          </p:cNvGraphicFramePr>
          <p:nvPr>
            <p:ph type="tbl" sz="quarter" idx="13"/>
            <p:extLst>
              <p:ext uri="{D42A27DB-BD31-4B8C-83A1-F6EECF244321}">
                <p14:modId xmlns:p14="http://schemas.microsoft.com/office/powerpoint/2010/main" val="37634419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5435923"/>
                    </a:ext>
                  </a:extLst>
                </a:gridCol>
                <a:gridCol w="436169">
                  <a:extLst>
                    <a:ext uri="{9D8B030D-6E8A-4147-A177-3AD203B41FA5}">
                      <a16:colId xmlns:a16="http://schemas.microsoft.com/office/drawing/2014/main" val="2600833780"/>
                    </a:ext>
                  </a:extLst>
                </a:gridCol>
                <a:gridCol w="436169">
                  <a:extLst>
                    <a:ext uri="{9D8B030D-6E8A-4147-A177-3AD203B41FA5}">
                      <a16:colId xmlns:a16="http://schemas.microsoft.com/office/drawing/2014/main" val="3952200044"/>
                    </a:ext>
                  </a:extLst>
                </a:gridCol>
                <a:gridCol w="436169">
                  <a:extLst>
                    <a:ext uri="{9D8B030D-6E8A-4147-A177-3AD203B41FA5}">
                      <a16:colId xmlns:a16="http://schemas.microsoft.com/office/drawing/2014/main" val="1835256599"/>
                    </a:ext>
                  </a:extLst>
                </a:gridCol>
                <a:gridCol w="436169">
                  <a:extLst>
                    <a:ext uri="{9D8B030D-6E8A-4147-A177-3AD203B41FA5}">
                      <a16:colId xmlns:a16="http://schemas.microsoft.com/office/drawing/2014/main" val="2280724927"/>
                    </a:ext>
                  </a:extLst>
                </a:gridCol>
                <a:gridCol w="436169">
                  <a:extLst>
                    <a:ext uri="{9D8B030D-6E8A-4147-A177-3AD203B41FA5}">
                      <a16:colId xmlns:a16="http://schemas.microsoft.com/office/drawing/2014/main" val="1313985604"/>
                    </a:ext>
                  </a:extLst>
                </a:gridCol>
                <a:gridCol w="436169">
                  <a:extLst>
                    <a:ext uri="{9D8B030D-6E8A-4147-A177-3AD203B41FA5}">
                      <a16:colId xmlns:a16="http://schemas.microsoft.com/office/drawing/2014/main" val="1775655403"/>
                    </a:ext>
                  </a:extLst>
                </a:gridCol>
                <a:gridCol w="436169">
                  <a:extLst>
                    <a:ext uri="{9D8B030D-6E8A-4147-A177-3AD203B41FA5}">
                      <a16:colId xmlns:a16="http://schemas.microsoft.com/office/drawing/2014/main" val="2626456539"/>
                    </a:ext>
                  </a:extLst>
                </a:gridCol>
                <a:gridCol w="436169">
                  <a:extLst>
                    <a:ext uri="{9D8B030D-6E8A-4147-A177-3AD203B41FA5}">
                      <a16:colId xmlns:a16="http://schemas.microsoft.com/office/drawing/2014/main" val="3199802518"/>
                    </a:ext>
                  </a:extLst>
                </a:gridCol>
                <a:gridCol w="436169">
                  <a:extLst>
                    <a:ext uri="{9D8B030D-6E8A-4147-A177-3AD203B41FA5}">
                      <a16:colId xmlns:a16="http://schemas.microsoft.com/office/drawing/2014/main" val="3907404087"/>
                    </a:ext>
                  </a:extLst>
                </a:gridCol>
                <a:gridCol w="485546">
                  <a:extLst>
                    <a:ext uri="{9D8B030D-6E8A-4147-A177-3AD203B41FA5}">
                      <a16:colId xmlns:a16="http://schemas.microsoft.com/office/drawing/2014/main" val="2995831377"/>
                    </a:ext>
                  </a:extLst>
                </a:gridCol>
                <a:gridCol w="436169">
                  <a:extLst>
                    <a:ext uri="{9D8B030D-6E8A-4147-A177-3AD203B41FA5}">
                      <a16:colId xmlns:a16="http://schemas.microsoft.com/office/drawing/2014/main" val="120989212"/>
                    </a:ext>
                  </a:extLst>
                </a:gridCol>
                <a:gridCol w="419710">
                  <a:extLst>
                    <a:ext uri="{9D8B030D-6E8A-4147-A177-3AD203B41FA5}">
                      <a16:colId xmlns:a16="http://schemas.microsoft.com/office/drawing/2014/main" val="183144197"/>
                    </a:ext>
                  </a:extLst>
                </a:gridCol>
                <a:gridCol w="436169">
                  <a:extLst>
                    <a:ext uri="{9D8B030D-6E8A-4147-A177-3AD203B41FA5}">
                      <a16:colId xmlns:a16="http://schemas.microsoft.com/office/drawing/2014/main" val="3760665037"/>
                    </a:ext>
                  </a:extLst>
                </a:gridCol>
                <a:gridCol w="436169">
                  <a:extLst>
                    <a:ext uri="{9D8B030D-6E8A-4147-A177-3AD203B41FA5}">
                      <a16:colId xmlns:a16="http://schemas.microsoft.com/office/drawing/2014/main" val="14519026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06452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- 2018-02-16 12:49:23</a:t>
                      </a:r>
                      <a:r>
                        <a:rPr kumimoji="0" lang="en-US" sz="1000" b="0" i="0" u="none" strike="noStrike" kern="1200" cap="none" spc="0" normalizeH="0" baseline="0" noProof="0">
                          <a:ln>
                            <a:noFill/>
                          </a:ln>
                          <a:solidFill>
                            <a:prstClr val="black"/>
                          </a:solidFill>
                          <a:effectLst/>
                          <a:uLnTx/>
                          <a:uFillTx/>
                          <a:latin typeface="+mn-lt"/>
                          <a:ea typeface="+mn-ea"/>
                          <a:cs typeface="+mn-cs"/>
                        </a:rPr>
                        <a:t>
How well do you know your love songs?
Mall of Arabia challenges you to guess the song!
 </a:t>
                      </a:r>
                      <a:r>
                        <a:rPr kumimoji="0" lang="ar-AE" sz="1000" b="0" i="0" u="none" strike="noStrike" kern="1200" cap="none" spc="0" normalizeH="0" baseline="0" noProof="0">
                          <a:ln>
                            <a:noFill/>
                          </a:ln>
                          <a:solidFill>
                            <a:prstClr val="black"/>
                          </a:solidFill>
                          <a:effectLst/>
                          <a:uLnTx/>
                          <a:uFillTx/>
                          <a:latin typeface="+mn-lt"/>
                          <a:ea typeface="+mn-ea"/>
                          <a:cs typeface="+mn-cs"/>
                        </a:rPr>
                        <a:t>تقدروا تخمنّوا اسم الأغنية؟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0.095749121980551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27186604"/>
                  </a:ext>
                </a:extLst>
              </a:tr>
            </a:tbl>
          </a:graphicData>
        </a:graphic>
      </p:graphicFrame>
      <p:sp>
        <p:nvSpPr>
          <p:cNvPr id="4" name="Text Placeholder 3">
            <a:extLst>
              <a:ext uri="{FF2B5EF4-FFF2-40B4-BE49-F238E27FC236}">
                <a16:creationId xmlns:a16="http://schemas.microsoft.com/office/drawing/2014/main" id="{E69533C9-9A1A-40F6-B428-CC409D63F9C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47224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58838-0BF6-4BD5-AE9E-A3B3884BDC4D}"/>
              </a:ext>
            </a:extLst>
          </p:cNvPr>
          <p:cNvSpPr>
            <a:spLocks noGrp="1"/>
          </p:cNvSpPr>
          <p:nvPr>
            <p:ph type="title"/>
          </p:nvPr>
        </p:nvSpPr>
        <p:spPr/>
        <p:txBody>
          <a:bodyPr/>
          <a:lstStyle/>
          <a:p>
            <a:r>
              <a:rPr lang="en-US"/>
              <a:t>Top Posts Table - 9 of 26</a:t>
            </a:r>
          </a:p>
        </p:txBody>
      </p:sp>
      <p:graphicFrame>
        <p:nvGraphicFramePr>
          <p:cNvPr id="5" name="Table Placeholder 4">
            <a:extLst>
              <a:ext uri="{FF2B5EF4-FFF2-40B4-BE49-F238E27FC236}">
                <a16:creationId xmlns:a16="http://schemas.microsoft.com/office/drawing/2014/main" id="{1A486D6E-097F-487E-A034-99064C8B46BB}"/>
              </a:ext>
            </a:extLst>
          </p:cNvPr>
          <p:cNvGraphicFramePr>
            <a:graphicFrameLocks noGrp="1"/>
          </p:cNvGraphicFramePr>
          <p:nvPr>
            <p:ph type="tbl" sz="quarter" idx="13"/>
            <p:extLst>
              <p:ext uri="{D42A27DB-BD31-4B8C-83A1-F6EECF244321}">
                <p14:modId xmlns:p14="http://schemas.microsoft.com/office/powerpoint/2010/main" val="6255155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7951571"/>
                    </a:ext>
                  </a:extLst>
                </a:gridCol>
                <a:gridCol w="436169">
                  <a:extLst>
                    <a:ext uri="{9D8B030D-6E8A-4147-A177-3AD203B41FA5}">
                      <a16:colId xmlns:a16="http://schemas.microsoft.com/office/drawing/2014/main" val="230744417"/>
                    </a:ext>
                  </a:extLst>
                </a:gridCol>
                <a:gridCol w="436169">
                  <a:extLst>
                    <a:ext uri="{9D8B030D-6E8A-4147-A177-3AD203B41FA5}">
                      <a16:colId xmlns:a16="http://schemas.microsoft.com/office/drawing/2014/main" val="2795791207"/>
                    </a:ext>
                  </a:extLst>
                </a:gridCol>
                <a:gridCol w="436169">
                  <a:extLst>
                    <a:ext uri="{9D8B030D-6E8A-4147-A177-3AD203B41FA5}">
                      <a16:colId xmlns:a16="http://schemas.microsoft.com/office/drawing/2014/main" val="4245537385"/>
                    </a:ext>
                  </a:extLst>
                </a:gridCol>
                <a:gridCol w="436169">
                  <a:extLst>
                    <a:ext uri="{9D8B030D-6E8A-4147-A177-3AD203B41FA5}">
                      <a16:colId xmlns:a16="http://schemas.microsoft.com/office/drawing/2014/main" val="2493916199"/>
                    </a:ext>
                  </a:extLst>
                </a:gridCol>
                <a:gridCol w="436169">
                  <a:extLst>
                    <a:ext uri="{9D8B030D-6E8A-4147-A177-3AD203B41FA5}">
                      <a16:colId xmlns:a16="http://schemas.microsoft.com/office/drawing/2014/main" val="2031260506"/>
                    </a:ext>
                  </a:extLst>
                </a:gridCol>
                <a:gridCol w="436169">
                  <a:extLst>
                    <a:ext uri="{9D8B030D-6E8A-4147-A177-3AD203B41FA5}">
                      <a16:colId xmlns:a16="http://schemas.microsoft.com/office/drawing/2014/main" val="2422431604"/>
                    </a:ext>
                  </a:extLst>
                </a:gridCol>
                <a:gridCol w="436169">
                  <a:extLst>
                    <a:ext uri="{9D8B030D-6E8A-4147-A177-3AD203B41FA5}">
                      <a16:colId xmlns:a16="http://schemas.microsoft.com/office/drawing/2014/main" val="2076074675"/>
                    </a:ext>
                  </a:extLst>
                </a:gridCol>
                <a:gridCol w="436169">
                  <a:extLst>
                    <a:ext uri="{9D8B030D-6E8A-4147-A177-3AD203B41FA5}">
                      <a16:colId xmlns:a16="http://schemas.microsoft.com/office/drawing/2014/main" val="3657573462"/>
                    </a:ext>
                  </a:extLst>
                </a:gridCol>
                <a:gridCol w="436169">
                  <a:extLst>
                    <a:ext uri="{9D8B030D-6E8A-4147-A177-3AD203B41FA5}">
                      <a16:colId xmlns:a16="http://schemas.microsoft.com/office/drawing/2014/main" val="937610608"/>
                    </a:ext>
                  </a:extLst>
                </a:gridCol>
                <a:gridCol w="485546">
                  <a:extLst>
                    <a:ext uri="{9D8B030D-6E8A-4147-A177-3AD203B41FA5}">
                      <a16:colId xmlns:a16="http://schemas.microsoft.com/office/drawing/2014/main" val="1593983300"/>
                    </a:ext>
                  </a:extLst>
                </a:gridCol>
                <a:gridCol w="436169">
                  <a:extLst>
                    <a:ext uri="{9D8B030D-6E8A-4147-A177-3AD203B41FA5}">
                      <a16:colId xmlns:a16="http://schemas.microsoft.com/office/drawing/2014/main" val="3667791510"/>
                    </a:ext>
                  </a:extLst>
                </a:gridCol>
                <a:gridCol w="419710">
                  <a:extLst>
                    <a:ext uri="{9D8B030D-6E8A-4147-A177-3AD203B41FA5}">
                      <a16:colId xmlns:a16="http://schemas.microsoft.com/office/drawing/2014/main" val="998060855"/>
                    </a:ext>
                  </a:extLst>
                </a:gridCol>
                <a:gridCol w="436169">
                  <a:extLst>
                    <a:ext uri="{9D8B030D-6E8A-4147-A177-3AD203B41FA5}">
                      <a16:colId xmlns:a16="http://schemas.microsoft.com/office/drawing/2014/main" val="3180376680"/>
                    </a:ext>
                  </a:extLst>
                </a:gridCol>
                <a:gridCol w="436169">
                  <a:extLst>
                    <a:ext uri="{9D8B030D-6E8A-4147-A177-3AD203B41FA5}">
                      <a16:colId xmlns:a16="http://schemas.microsoft.com/office/drawing/2014/main" val="14691776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126213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- 2018-02-19 13:05:35</a:t>
                      </a:r>
                      <a:r>
                        <a:rPr kumimoji="0" lang="en-US" sz="1000" b="0" i="0" u="none" strike="noStrike" kern="1200" cap="none" spc="0" normalizeH="0" baseline="0" noProof="0">
                          <a:ln>
                            <a:noFill/>
                          </a:ln>
                          <a:solidFill>
                            <a:prstClr val="black"/>
                          </a:solidFill>
                          <a:effectLst/>
                          <a:uLnTx/>
                          <a:uFillTx/>
                          <a:latin typeface="+mn-lt"/>
                          <a:ea typeface="+mn-ea"/>
                          <a:cs typeface="+mn-cs"/>
                        </a:rPr>
                        <a:t>
Are you into romantic movies?
Can you guess the name of the couple with the most beautiful love story separated by family feud which took place Verona, Italy; the city of love.
</a:t>
                      </a:r>
                      <a:r>
                        <a:rPr kumimoji="0" lang="ar-AE" sz="1000" b="0" i="0" u="none" strike="noStrike" kern="1200" cap="none" spc="0" normalizeH="0" baseline="0" noProof="0">
                          <a:ln>
                            <a:noFill/>
                          </a:ln>
                          <a:solidFill>
                            <a:prstClr val="black"/>
                          </a:solidFill>
                          <a:effectLst/>
                          <a:uLnTx/>
                          <a:uFillTx/>
                          <a:latin typeface="+mn-lt"/>
                          <a:ea typeface="+mn-ea"/>
                          <a:cs typeface="+mn-cs"/>
                        </a:rPr>
                        <a:t>بتحبوا الأفلام الرومانسية؟
قولولنا اسم الثنائي اللي عاشوا قصة حب وعيلتهم فرقتهم عن بعض في مدينة فيرونا، إيطاليا.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0.09478800041362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847910"/>
                  </a:ext>
                </a:extLst>
              </a:tr>
            </a:tbl>
          </a:graphicData>
        </a:graphic>
      </p:graphicFrame>
      <p:sp>
        <p:nvSpPr>
          <p:cNvPr id="4" name="Text Placeholder 3">
            <a:extLst>
              <a:ext uri="{FF2B5EF4-FFF2-40B4-BE49-F238E27FC236}">
                <a16:creationId xmlns:a16="http://schemas.microsoft.com/office/drawing/2014/main" id="{B67D77FD-9300-4066-B885-867E9FC7765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79985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9E1B7-BD12-4156-B158-EB2305A7C2A5}"/>
              </a:ext>
            </a:extLst>
          </p:cNvPr>
          <p:cNvSpPr>
            <a:spLocks noGrp="1"/>
          </p:cNvSpPr>
          <p:nvPr>
            <p:ph type="title"/>
          </p:nvPr>
        </p:nvSpPr>
        <p:spPr/>
        <p:txBody>
          <a:bodyPr/>
          <a:lstStyle/>
          <a:p>
            <a:r>
              <a:rPr lang="en-US"/>
              <a:t>Top Posts Table - 10 of 26</a:t>
            </a:r>
          </a:p>
        </p:txBody>
      </p:sp>
      <p:graphicFrame>
        <p:nvGraphicFramePr>
          <p:cNvPr id="5" name="Table Placeholder 4">
            <a:extLst>
              <a:ext uri="{FF2B5EF4-FFF2-40B4-BE49-F238E27FC236}">
                <a16:creationId xmlns:a16="http://schemas.microsoft.com/office/drawing/2014/main" id="{0858C0CA-9C76-460C-A4FC-BD4DF60A6DB1}"/>
              </a:ext>
            </a:extLst>
          </p:cNvPr>
          <p:cNvGraphicFramePr>
            <a:graphicFrameLocks noGrp="1"/>
          </p:cNvGraphicFramePr>
          <p:nvPr>
            <p:ph type="tbl" sz="quarter" idx="13"/>
            <p:extLst>
              <p:ext uri="{D42A27DB-BD31-4B8C-83A1-F6EECF244321}">
                <p14:modId xmlns:p14="http://schemas.microsoft.com/office/powerpoint/2010/main" val="38076269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0433111"/>
                    </a:ext>
                  </a:extLst>
                </a:gridCol>
                <a:gridCol w="436169">
                  <a:extLst>
                    <a:ext uri="{9D8B030D-6E8A-4147-A177-3AD203B41FA5}">
                      <a16:colId xmlns:a16="http://schemas.microsoft.com/office/drawing/2014/main" val="1964771583"/>
                    </a:ext>
                  </a:extLst>
                </a:gridCol>
                <a:gridCol w="436169">
                  <a:extLst>
                    <a:ext uri="{9D8B030D-6E8A-4147-A177-3AD203B41FA5}">
                      <a16:colId xmlns:a16="http://schemas.microsoft.com/office/drawing/2014/main" val="4116971883"/>
                    </a:ext>
                  </a:extLst>
                </a:gridCol>
                <a:gridCol w="436169">
                  <a:extLst>
                    <a:ext uri="{9D8B030D-6E8A-4147-A177-3AD203B41FA5}">
                      <a16:colId xmlns:a16="http://schemas.microsoft.com/office/drawing/2014/main" val="3936090191"/>
                    </a:ext>
                  </a:extLst>
                </a:gridCol>
                <a:gridCol w="436169">
                  <a:extLst>
                    <a:ext uri="{9D8B030D-6E8A-4147-A177-3AD203B41FA5}">
                      <a16:colId xmlns:a16="http://schemas.microsoft.com/office/drawing/2014/main" val="382833910"/>
                    </a:ext>
                  </a:extLst>
                </a:gridCol>
                <a:gridCol w="436169">
                  <a:extLst>
                    <a:ext uri="{9D8B030D-6E8A-4147-A177-3AD203B41FA5}">
                      <a16:colId xmlns:a16="http://schemas.microsoft.com/office/drawing/2014/main" val="1973668442"/>
                    </a:ext>
                  </a:extLst>
                </a:gridCol>
                <a:gridCol w="436169">
                  <a:extLst>
                    <a:ext uri="{9D8B030D-6E8A-4147-A177-3AD203B41FA5}">
                      <a16:colId xmlns:a16="http://schemas.microsoft.com/office/drawing/2014/main" val="1071506245"/>
                    </a:ext>
                  </a:extLst>
                </a:gridCol>
                <a:gridCol w="436169">
                  <a:extLst>
                    <a:ext uri="{9D8B030D-6E8A-4147-A177-3AD203B41FA5}">
                      <a16:colId xmlns:a16="http://schemas.microsoft.com/office/drawing/2014/main" val="1972877000"/>
                    </a:ext>
                  </a:extLst>
                </a:gridCol>
                <a:gridCol w="436169">
                  <a:extLst>
                    <a:ext uri="{9D8B030D-6E8A-4147-A177-3AD203B41FA5}">
                      <a16:colId xmlns:a16="http://schemas.microsoft.com/office/drawing/2014/main" val="1864891357"/>
                    </a:ext>
                  </a:extLst>
                </a:gridCol>
                <a:gridCol w="436169">
                  <a:extLst>
                    <a:ext uri="{9D8B030D-6E8A-4147-A177-3AD203B41FA5}">
                      <a16:colId xmlns:a16="http://schemas.microsoft.com/office/drawing/2014/main" val="476618318"/>
                    </a:ext>
                  </a:extLst>
                </a:gridCol>
                <a:gridCol w="485546">
                  <a:extLst>
                    <a:ext uri="{9D8B030D-6E8A-4147-A177-3AD203B41FA5}">
                      <a16:colId xmlns:a16="http://schemas.microsoft.com/office/drawing/2014/main" val="746025456"/>
                    </a:ext>
                  </a:extLst>
                </a:gridCol>
                <a:gridCol w="436169">
                  <a:extLst>
                    <a:ext uri="{9D8B030D-6E8A-4147-A177-3AD203B41FA5}">
                      <a16:colId xmlns:a16="http://schemas.microsoft.com/office/drawing/2014/main" val="626049042"/>
                    </a:ext>
                  </a:extLst>
                </a:gridCol>
                <a:gridCol w="419710">
                  <a:extLst>
                    <a:ext uri="{9D8B030D-6E8A-4147-A177-3AD203B41FA5}">
                      <a16:colId xmlns:a16="http://schemas.microsoft.com/office/drawing/2014/main" val="2164913962"/>
                    </a:ext>
                  </a:extLst>
                </a:gridCol>
                <a:gridCol w="436169">
                  <a:extLst>
                    <a:ext uri="{9D8B030D-6E8A-4147-A177-3AD203B41FA5}">
                      <a16:colId xmlns:a16="http://schemas.microsoft.com/office/drawing/2014/main" val="1530357810"/>
                    </a:ext>
                  </a:extLst>
                </a:gridCol>
                <a:gridCol w="436169">
                  <a:extLst>
                    <a:ext uri="{9D8B030D-6E8A-4147-A177-3AD203B41FA5}">
                      <a16:colId xmlns:a16="http://schemas.microsoft.com/office/drawing/2014/main" val="35883966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260875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- 2018-02-07 18:30:00</a:t>
                      </a:r>
                      <a:r>
                        <a:rPr kumimoji="0" lang="en-US" sz="1000" b="0" i="0" u="none" strike="noStrike" kern="1200" cap="none" spc="0" normalizeH="0" baseline="0" noProof="0">
                          <a:ln>
                            <a:noFill/>
                          </a:ln>
                          <a:solidFill>
                            <a:prstClr val="black"/>
                          </a:solidFill>
                          <a:effectLst/>
                          <a:uLnTx/>
                          <a:uFillTx/>
                          <a:latin typeface="+mn-lt"/>
                          <a:ea typeface="+mn-ea"/>
                          <a:cs typeface="+mn-cs"/>
                        </a:rPr>
                        <a:t>
Spend a spectacular day with your loved ones at Mall of Arabia and check out our festive decorations for the perfect atmosphere.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بيوم رائع في مول العرب واتفرج على 
الديكورات المميزة اللي هتكملك أجواء الاحتفال!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0.081420978067104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79742690"/>
                  </a:ext>
                </a:extLst>
              </a:tr>
            </a:tbl>
          </a:graphicData>
        </a:graphic>
      </p:graphicFrame>
      <p:sp>
        <p:nvSpPr>
          <p:cNvPr id="4" name="Text Placeholder 3">
            <a:extLst>
              <a:ext uri="{FF2B5EF4-FFF2-40B4-BE49-F238E27FC236}">
                <a16:creationId xmlns:a16="http://schemas.microsoft.com/office/drawing/2014/main" id="{6C35929D-89CC-4A71-B821-8111A3EDD63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96488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21C57-A2EE-45FD-B33E-E094D9FC6463}"/>
              </a:ext>
            </a:extLst>
          </p:cNvPr>
          <p:cNvSpPr>
            <a:spLocks noGrp="1"/>
          </p:cNvSpPr>
          <p:nvPr>
            <p:ph type="title"/>
          </p:nvPr>
        </p:nvSpPr>
        <p:spPr/>
        <p:txBody>
          <a:bodyPr/>
          <a:lstStyle/>
          <a:p>
            <a:r>
              <a:rPr lang="en-US"/>
              <a:t>Top Posts Table - 11 of 26</a:t>
            </a:r>
          </a:p>
        </p:txBody>
      </p:sp>
      <p:graphicFrame>
        <p:nvGraphicFramePr>
          <p:cNvPr id="5" name="Table Placeholder 4">
            <a:extLst>
              <a:ext uri="{FF2B5EF4-FFF2-40B4-BE49-F238E27FC236}">
                <a16:creationId xmlns:a16="http://schemas.microsoft.com/office/drawing/2014/main" id="{14ECFCAF-6BA6-4B50-9E95-32E9321288B6}"/>
              </a:ext>
            </a:extLst>
          </p:cNvPr>
          <p:cNvGraphicFramePr>
            <a:graphicFrameLocks noGrp="1"/>
          </p:cNvGraphicFramePr>
          <p:nvPr>
            <p:ph type="tbl" sz="quarter" idx="13"/>
            <p:extLst>
              <p:ext uri="{D42A27DB-BD31-4B8C-83A1-F6EECF244321}">
                <p14:modId xmlns:p14="http://schemas.microsoft.com/office/powerpoint/2010/main" val="39683246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1017066"/>
                    </a:ext>
                  </a:extLst>
                </a:gridCol>
                <a:gridCol w="436169">
                  <a:extLst>
                    <a:ext uri="{9D8B030D-6E8A-4147-A177-3AD203B41FA5}">
                      <a16:colId xmlns:a16="http://schemas.microsoft.com/office/drawing/2014/main" val="1276210198"/>
                    </a:ext>
                  </a:extLst>
                </a:gridCol>
                <a:gridCol w="436169">
                  <a:extLst>
                    <a:ext uri="{9D8B030D-6E8A-4147-A177-3AD203B41FA5}">
                      <a16:colId xmlns:a16="http://schemas.microsoft.com/office/drawing/2014/main" val="2536069369"/>
                    </a:ext>
                  </a:extLst>
                </a:gridCol>
                <a:gridCol w="436169">
                  <a:extLst>
                    <a:ext uri="{9D8B030D-6E8A-4147-A177-3AD203B41FA5}">
                      <a16:colId xmlns:a16="http://schemas.microsoft.com/office/drawing/2014/main" val="2934314343"/>
                    </a:ext>
                  </a:extLst>
                </a:gridCol>
                <a:gridCol w="436169">
                  <a:extLst>
                    <a:ext uri="{9D8B030D-6E8A-4147-A177-3AD203B41FA5}">
                      <a16:colId xmlns:a16="http://schemas.microsoft.com/office/drawing/2014/main" val="418372897"/>
                    </a:ext>
                  </a:extLst>
                </a:gridCol>
                <a:gridCol w="436169">
                  <a:extLst>
                    <a:ext uri="{9D8B030D-6E8A-4147-A177-3AD203B41FA5}">
                      <a16:colId xmlns:a16="http://schemas.microsoft.com/office/drawing/2014/main" val="716511547"/>
                    </a:ext>
                  </a:extLst>
                </a:gridCol>
                <a:gridCol w="436169">
                  <a:extLst>
                    <a:ext uri="{9D8B030D-6E8A-4147-A177-3AD203B41FA5}">
                      <a16:colId xmlns:a16="http://schemas.microsoft.com/office/drawing/2014/main" val="732370281"/>
                    </a:ext>
                  </a:extLst>
                </a:gridCol>
                <a:gridCol w="436169">
                  <a:extLst>
                    <a:ext uri="{9D8B030D-6E8A-4147-A177-3AD203B41FA5}">
                      <a16:colId xmlns:a16="http://schemas.microsoft.com/office/drawing/2014/main" val="490460497"/>
                    </a:ext>
                  </a:extLst>
                </a:gridCol>
                <a:gridCol w="436169">
                  <a:extLst>
                    <a:ext uri="{9D8B030D-6E8A-4147-A177-3AD203B41FA5}">
                      <a16:colId xmlns:a16="http://schemas.microsoft.com/office/drawing/2014/main" val="204166730"/>
                    </a:ext>
                  </a:extLst>
                </a:gridCol>
                <a:gridCol w="436169">
                  <a:extLst>
                    <a:ext uri="{9D8B030D-6E8A-4147-A177-3AD203B41FA5}">
                      <a16:colId xmlns:a16="http://schemas.microsoft.com/office/drawing/2014/main" val="3557720916"/>
                    </a:ext>
                  </a:extLst>
                </a:gridCol>
                <a:gridCol w="485546">
                  <a:extLst>
                    <a:ext uri="{9D8B030D-6E8A-4147-A177-3AD203B41FA5}">
                      <a16:colId xmlns:a16="http://schemas.microsoft.com/office/drawing/2014/main" val="225438710"/>
                    </a:ext>
                  </a:extLst>
                </a:gridCol>
                <a:gridCol w="436169">
                  <a:extLst>
                    <a:ext uri="{9D8B030D-6E8A-4147-A177-3AD203B41FA5}">
                      <a16:colId xmlns:a16="http://schemas.microsoft.com/office/drawing/2014/main" val="2483755049"/>
                    </a:ext>
                  </a:extLst>
                </a:gridCol>
                <a:gridCol w="419710">
                  <a:extLst>
                    <a:ext uri="{9D8B030D-6E8A-4147-A177-3AD203B41FA5}">
                      <a16:colId xmlns:a16="http://schemas.microsoft.com/office/drawing/2014/main" val="2980159606"/>
                    </a:ext>
                  </a:extLst>
                </a:gridCol>
                <a:gridCol w="436169">
                  <a:extLst>
                    <a:ext uri="{9D8B030D-6E8A-4147-A177-3AD203B41FA5}">
                      <a16:colId xmlns:a16="http://schemas.microsoft.com/office/drawing/2014/main" val="1096148981"/>
                    </a:ext>
                  </a:extLst>
                </a:gridCol>
                <a:gridCol w="436169">
                  <a:extLst>
                    <a:ext uri="{9D8B030D-6E8A-4147-A177-3AD203B41FA5}">
                      <a16:colId xmlns:a16="http://schemas.microsoft.com/office/drawing/2014/main" val="13935680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946002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- 2018-02-27 09:54:18</a:t>
                      </a:r>
                      <a:r>
                        <a:rPr kumimoji="0" lang="en-US" sz="1000" b="0" i="0" u="none" strike="noStrike" kern="1200" cap="none" spc="0" normalizeH="0" baseline="0" noProof="0">
                          <a:ln>
                            <a:noFill/>
                          </a:ln>
                          <a:solidFill>
                            <a:prstClr val="black"/>
                          </a:solidFill>
                          <a:effectLst/>
                          <a:uLnTx/>
                          <a:uFillTx/>
                          <a:latin typeface="+mn-lt"/>
                          <a:ea typeface="+mn-ea"/>
                          <a:cs typeface="+mn-cs"/>
                        </a:rPr>
                        <a:t>
Does it look familiar?
Guess the song!
</a:t>
                      </a:r>
                      <a:r>
                        <a:rPr kumimoji="0" lang="ar-AE" sz="1000" b="0" i="0" u="none" strike="noStrike" kern="1200" cap="none" spc="0" normalizeH="0" baseline="0" noProof="0">
                          <a:ln>
                            <a:noFill/>
                          </a:ln>
                          <a:solidFill>
                            <a:prstClr val="black"/>
                          </a:solidFill>
                          <a:effectLst/>
                          <a:uLnTx/>
                          <a:uFillTx/>
                          <a:latin typeface="+mn-lt"/>
                          <a:ea typeface="+mn-ea"/>
                          <a:cs typeface="+mn-cs"/>
                        </a:rPr>
                        <a:t>رجعنالكم بأغنية جديدة، قولولنا ايه الأغنية؟
#</a:t>
                      </a:r>
                      <a:r>
                        <a:rPr kumimoji="0" lang="en-US" sz="1000" b="0" i="0" u="none" strike="noStrike" kern="1200" cap="none" spc="0" normalizeH="0" baseline="0" noProof="0">
                          <a:ln>
                            <a:noFill/>
                          </a:ln>
                          <a:solidFill>
                            <a:prstClr val="black"/>
                          </a:solidFill>
                          <a:effectLst/>
                          <a:uLnTx/>
                          <a:uFillTx/>
                          <a:latin typeface="+mn-lt"/>
                          <a:ea typeface="+mn-ea"/>
                          <a:cs typeface="+mn-cs"/>
                        </a:rPr>
                        <a:t>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0.081385896494374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36915521"/>
                  </a:ext>
                </a:extLst>
              </a:tr>
            </a:tbl>
          </a:graphicData>
        </a:graphic>
      </p:graphicFrame>
      <p:sp>
        <p:nvSpPr>
          <p:cNvPr id="4" name="Text Placeholder 3">
            <a:extLst>
              <a:ext uri="{FF2B5EF4-FFF2-40B4-BE49-F238E27FC236}">
                <a16:creationId xmlns:a16="http://schemas.microsoft.com/office/drawing/2014/main" id="{530BCB5C-4C87-4774-9113-6ADC57E781D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49613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EA83-6776-40E0-8067-8C7D7F6B4C51}"/>
              </a:ext>
            </a:extLst>
          </p:cNvPr>
          <p:cNvSpPr>
            <a:spLocks noGrp="1"/>
          </p:cNvSpPr>
          <p:nvPr>
            <p:ph type="title"/>
          </p:nvPr>
        </p:nvSpPr>
        <p:spPr/>
        <p:txBody>
          <a:bodyPr/>
          <a:lstStyle/>
          <a:p>
            <a:r>
              <a:rPr lang="en-US"/>
              <a:t>Top Posts Table - 12 of 26</a:t>
            </a:r>
          </a:p>
        </p:txBody>
      </p:sp>
      <p:graphicFrame>
        <p:nvGraphicFramePr>
          <p:cNvPr id="5" name="Table Placeholder 4">
            <a:extLst>
              <a:ext uri="{FF2B5EF4-FFF2-40B4-BE49-F238E27FC236}">
                <a16:creationId xmlns:a16="http://schemas.microsoft.com/office/drawing/2014/main" id="{3E9346DF-6E32-49E6-8194-35C0ED7FB096}"/>
              </a:ext>
            </a:extLst>
          </p:cNvPr>
          <p:cNvGraphicFramePr>
            <a:graphicFrameLocks noGrp="1"/>
          </p:cNvGraphicFramePr>
          <p:nvPr>
            <p:ph type="tbl" sz="quarter" idx="13"/>
            <p:extLst>
              <p:ext uri="{D42A27DB-BD31-4B8C-83A1-F6EECF244321}">
                <p14:modId xmlns:p14="http://schemas.microsoft.com/office/powerpoint/2010/main" val="41340943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496247"/>
                    </a:ext>
                  </a:extLst>
                </a:gridCol>
                <a:gridCol w="436169">
                  <a:extLst>
                    <a:ext uri="{9D8B030D-6E8A-4147-A177-3AD203B41FA5}">
                      <a16:colId xmlns:a16="http://schemas.microsoft.com/office/drawing/2014/main" val="455574991"/>
                    </a:ext>
                  </a:extLst>
                </a:gridCol>
                <a:gridCol w="436169">
                  <a:extLst>
                    <a:ext uri="{9D8B030D-6E8A-4147-A177-3AD203B41FA5}">
                      <a16:colId xmlns:a16="http://schemas.microsoft.com/office/drawing/2014/main" val="1615179212"/>
                    </a:ext>
                  </a:extLst>
                </a:gridCol>
                <a:gridCol w="436169">
                  <a:extLst>
                    <a:ext uri="{9D8B030D-6E8A-4147-A177-3AD203B41FA5}">
                      <a16:colId xmlns:a16="http://schemas.microsoft.com/office/drawing/2014/main" val="235469105"/>
                    </a:ext>
                  </a:extLst>
                </a:gridCol>
                <a:gridCol w="436169">
                  <a:extLst>
                    <a:ext uri="{9D8B030D-6E8A-4147-A177-3AD203B41FA5}">
                      <a16:colId xmlns:a16="http://schemas.microsoft.com/office/drawing/2014/main" val="1908169969"/>
                    </a:ext>
                  </a:extLst>
                </a:gridCol>
                <a:gridCol w="436169">
                  <a:extLst>
                    <a:ext uri="{9D8B030D-6E8A-4147-A177-3AD203B41FA5}">
                      <a16:colId xmlns:a16="http://schemas.microsoft.com/office/drawing/2014/main" val="4111201051"/>
                    </a:ext>
                  </a:extLst>
                </a:gridCol>
                <a:gridCol w="436169">
                  <a:extLst>
                    <a:ext uri="{9D8B030D-6E8A-4147-A177-3AD203B41FA5}">
                      <a16:colId xmlns:a16="http://schemas.microsoft.com/office/drawing/2014/main" val="3703606652"/>
                    </a:ext>
                  </a:extLst>
                </a:gridCol>
                <a:gridCol w="436169">
                  <a:extLst>
                    <a:ext uri="{9D8B030D-6E8A-4147-A177-3AD203B41FA5}">
                      <a16:colId xmlns:a16="http://schemas.microsoft.com/office/drawing/2014/main" val="2389477820"/>
                    </a:ext>
                  </a:extLst>
                </a:gridCol>
                <a:gridCol w="436169">
                  <a:extLst>
                    <a:ext uri="{9D8B030D-6E8A-4147-A177-3AD203B41FA5}">
                      <a16:colId xmlns:a16="http://schemas.microsoft.com/office/drawing/2014/main" val="3768911048"/>
                    </a:ext>
                  </a:extLst>
                </a:gridCol>
                <a:gridCol w="436169">
                  <a:extLst>
                    <a:ext uri="{9D8B030D-6E8A-4147-A177-3AD203B41FA5}">
                      <a16:colId xmlns:a16="http://schemas.microsoft.com/office/drawing/2014/main" val="443043033"/>
                    </a:ext>
                  </a:extLst>
                </a:gridCol>
                <a:gridCol w="485546">
                  <a:extLst>
                    <a:ext uri="{9D8B030D-6E8A-4147-A177-3AD203B41FA5}">
                      <a16:colId xmlns:a16="http://schemas.microsoft.com/office/drawing/2014/main" val="2048820107"/>
                    </a:ext>
                  </a:extLst>
                </a:gridCol>
                <a:gridCol w="436169">
                  <a:extLst>
                    <a:ext uri="{9D8B030D-6E8A-4147-A177-3AD203B41FA5}">
                      <a16:colId xmlns:a16="http://schemas.microsoft.com/office/drawing/2014/main" val="3154286982"/>
                    </a:ext>
                  </a:extLst>
                </a:gridCol>
                <a:gridCol w="419710">
                  <a:extLst>
                    <a:ext uri="{9D8B030D-6E8A-4147-A177-3AD203B41FA5}">
                      <a16:colId xmlns:a16="http://schemas.microsoft.com/office/drawing/2014/main" val="580314388"/>
                    </a:ext>
                  </a:extLst>
                </a:gridCol>
                <a:gridCol w="436169">
                  <a:extLst>
                    <a:ext uri="{9D8B030D-6E8A-4147-A177-3AD203B41FA5}">
                      <a16:colId xmlns:a16="http://schemas.microsoft.com/office/drawing/2014/main" val="3186991111"/>
                    </a:ext>
                  </a:extLst>
                </a:gridCol>
                <a:gridCol w="436169">
                  <a:extLst>
                    <a:ext uri="{9D8B030D-6E8A-4147-A177-3AD203B41FA5}">
                      <a16:colId xmlns:a16="http://schemas.microsoft.com/office/drawing/2014/main" val="13337727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03396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- 2018-02-23 13:40:43</a:t>
                      </a:r>
                      <a:r>
                        <a:rPr kumimoji="0" lang="en-US" sz="1000" b="0" i="0" u="none" strike="noStrike" kern="1200" cap="none" spc="0" normalizeH="0" baseline="0" noProof="0">
                          <a:ln>
                            <a:noFill/>
                          </a:ln>
                          <a:solidFill>
                            <a:prstClr val="black"/>
                          </a:solidFill>
                          <a:effectLst/>
                          <a:uLnTx/>
                          <a:uFillTx/>
                          <a:latin typeface="+mn-lt"/>
                          <a:ea typeface="+mn-ea"/>
                          <a:cs typeface="+mn-cs"/>
                        </a:rPr>
                        <a:t>
All you need is some popcorn, a drink and your 3D glasses!
Don’t miss out on watching the latest movies at Galaxy Cineplex Cinema at Mall of Arabia.
</a:t>
                      </a:r>
                      <a:r>
                        <a:rPr kumimoji="0" lang="ar-AE" sz="1000" b="0" i="0" u="none" strike="noStrike" kern="1200" cap="none" spc="0" normalizeH="0" baseline="0" noProof="0">
                          <a:ln>
                            <a:noFill/>
                          </a:ln>
                          <a:solidFill>
                            <a:prstClr val="black"/>
                          </a:solidFill>
                          <a:effectLst/>
                          <a:uLnTx/>
                          <a:uFillTx/>
                          <a:latin typeface="+mn-lt"/>
                          <a:ea typeface="+mn-ea"/>
                          <a:cs typeface="+mn-cs"/>
                        </a:rPr>
                        <a:t>مش هتحتاج غير فشار ونضارتك ال3</a:t>
                      </a:r>
                      <a:r>
                        <a:rPr kumimoji="0" lang="en-US" sz="1000" b="0" i="0" u="none" strike="noStrike" kern="1200" cap="none" spc="0" normalizeH="0" baseline="0" noProof="0">
                          <a:ln>
                            <a:noFill/>
                          </a:ln>
                          <a:solidFill>
                            <a:prstClr val="black"/>
                          </a:solidFill>
                          <a:effectLst/>
                          <a:uLnTx/>
                          <a:uFillTx/>
                          <a:latin typeface="+mn-lt"/>
                          <a:ea typeface="+mn-ea"/>
                          <a:cs typeface="+mn-cs"/>
                        </a:rPr>
                        <a:t>D </a:t>
                      </a:r>
                      <a:r>
                        <a:rPr kumimoji="0" lang="ar-AE" sz="1000" b="0" i="0" u="none" strike="noStrike" kern="1200" cap="none" spc="0" normalizeH="0" baseline="0" noProof="0">
                          <a:ln>
                            <a:noFill/>
                          </a:ln>
                          <a:solidFill>
                            <a:prstClr val="black"/>
                          </a:solidFill>
                          <a:effectLst/>
                          <a:uLnTx/>
                          <a:uFillTx/>
                          <a:latin typeface="+mn-lt"/>
                          <a:ea typeface="+mn-ea"/>
                          <a:cs typeface="+mn-cs"/>
                        </a:rPr>
                        <a:t>عشان تستمتع بأجدد الأفلام في سينما جالاكسي في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0.078511273069867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858797037"/>
                  </a:ext>
                </a:extLst>
              </a:tr>
            </a:tbl>
          </a:graphicData>
        </a:graphic>
      </p:graphicFrame>
      <p:sp>
        <p:nvSpPr>
          <p:cNvPr id="4" name="Text Placeholder 3">
            <a:extLst>
              <a:ext uri="{FF2B5EF4-FFF2-40B4-BE49-F238E27FC236}">
                <a16:creationId xmlns:a16="http://schemas.microsoft.com/office/drawing/2014/main" id="{E9815F42-AC5C-4185-AC60-FAA2774C7A5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55784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0F00-5FD1-4737-B771-43C4EB23127E}"/>
              </a:ext>
            </a:extLst>
          </p:cNvPr>
          <p:cNvSpPr>
            <a:spLocks noGrp="1"/>
          </p:cNvSpPr>
          <p:nvPr>
            <p:ph type="title"/>
          </p:nvPr>
        </p:nvSpPr>
        <p:spPr/>
        <p:txBody>
          <a:bodyPr/>
          <a:lstStyle/>
          <a:p>
            <a:r>
              <a:rPr lang="en-US"/>
              <a:t>Top Posts Table - 13 of 26</a:t>
            </a:r>
          </a:p>
        </p:txBody>
      </p:sp>
      <p:graphicFrame>
        <p:nvGraphicFramePr>
          <p:cNvPr id="5" name="Table Placeholder 4">
            <a:extLst>
              <a:ext uri="{FF2B5EF4-FFF2-40B4-BE49-F238E27FC236}">
                <a16:creationId xmlns:a16="http://schemas.microsoft.com/office/drawing/2014/main" id="{87607175-9ABD-4726-9EE0-67F2E9B3ED79}"/>
              </a:ext>
            </a:extLst>
          </p:cNvPr>
          <p:cNvGraphicFramePr>
            <a:graphicFrameLocks noGrp="1"/>
          </p:cNvGraphicFramePr>
          <p:nvPr>
            <p:ph type="tbl" sz="quarter" idx="13"/>
            <p:extLst>
              <p:ext uri="{D42A27DB-BD31-4B8C-83A1-F6EECF244321}">
                <p14:modId xmlns:p14="http://schemas.microsoft.com/office/powerpoint/2010/main" val="12404173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4663732"/>
                    </a:ext>
                  </a:extLst>
                </a:gridCol>
                <a:gridCol w="436169">
                  <a:extLst>
                    <a:ext uri="{9D8B030D-6E8A-4147-A177-3AD203B41FA5}">
                      <a16:colId xmlns:a16="http://schemas.microsoft.com/office/drawing/2014/main" val="2420909400"/>
                    </a:ext>
                  </a:extLst>
                </a:gridCol>
                <a:gridCol w="436169">
                  <a:extLst>
                    <a:ext uri="{9D8B030D-6E8A-4147-A177-3AD203B41FA5}">
                      <a16:colId xmlns:a16="http://schemas.microsoft.com/office/drawing/2014/main" val="4195718359"/>
                    </a:ext>
                  </a:extLst>
                </a:gridCol>
                <a:gridCol w="436169">
                  <a:extLst>
                    <a:ext uri="{9D8B030D-6E8A-4147-A177-3AD203B41FA5}">
                      <a16:colId xmlns:a16="http://schemas.microsoft.com/office/drawing/2014/main" val="1979495491"/>
                    </a:ext>
                  </a:extLst>
                </a:gridCol>
                <a:gridCol w="436169">
                  <a:extLst>
                    <a:ext uri="{9D8B030D-6E8A-4147-A177-3AD203B41FA5}">
                      <a16:colId xmlns:a16="http://schemas.microsoft.com/office/drawing/2014/main" val="781475422"/>
                    </a:ext>
                  </a:extLst>
                </a:gridCol>
                <a:gridCol w="436169">
                  <a:extLst>
                    <a:ext uri="{9D8B030D-6E8A-4147-A177-3AD203B41FA5}">
                      <a16:colId xmlns:a16="http://schemas.microsoft.com/office/drawing/2014/main" val="3742936057"/>
                    </a:ext>
                  </a:extLst>
                </a:gridCol>
                <a:gridCol w="436169">
                  <a:extLst>
                    <a:ext uri="{9D8B030D-6E8A-4147-A177-3AD203B41FA5}">
                      <a16:colId xmlns:a16="http://schemas.microsoft.com/office/drawing/2014/main" val="2511338760"/>
                    </a:ext>
                  </a:extLst>
                </a:gridCol>
                <a:gridCol w="436169">
                  <a:extLst>
                    <a:ext uri="{9D8B030D-6E8A-4147-A177-3AD203B41FA5}">
                      <a16:colId xmlns:a16="http://schemas.microsoft.com/office/drawing/2014/main" val="2667280119"/>
                    </a:ext>
                  </a:extLst>
                </a:gridCol>
                <a:gridCol w="436169">
                  <a:extLst>
                    <a:ext uri="{9D8B030D-6E8A-4147-A177-3AD203B41FA5}">
                      <a16:colId xmlns:a16="http://schemas.microsoft.com/office/drawing/2014/main" val="343504263"/>
                    </a:ext>
                  </a:extLst>
                </a:gridCol>
                <a:gridCol w="436169">
                  <a:extLst>
                    <a:ext uri="{9D8B030D-6E8A-4147-A177-3AD203B41FA5}">
                      <a16:colId xmlns:a16="http://schemas.microsoft.com/office/drawing/2014/main" val="2606406842"/>
                    </a:ext>
                  </a:extLst>
                </a:gridCol>
                <a:gridCol w="485546">
                  <a:extLst>
                    <a:ext uri="{9D8B030D-6E8A-4147-A177-3AD203B41FA5}">
                      <a16:colId xmlns:a16="http://schemas.microsoft.com/office/drawing/2014/main" val="814440878"/>
                    </a:ext>
                  </a:extLst>
                </a:gridCol>
                <a:gridCol w="436169">
                  <a:extLst>
                    <a:ext uri="{9D8B030D-6E8A-4147-A177-3AD203B41FA5}">
                      <a16:colId xmlns:a16="http://schemas.microsoft.com/office/drawing/2014/main" val="4270022916"/>
                    </a:ext>
                  </a:extLst>
                </a:gridCol>
                <a:gridCol w="419710">
                  <a:extLst>
                    <a:ext uri="{9D8B030D-6E8A-4147-A177-3AD203B41FA5}">
                      <a16:colId xmlns:a16="http://schemas.microsoft.com/office/drawing/2014/main" val="4255946476"/>
                    </a:ext>
                  </a:extLst>
                </a:gridCol>
                <a:gridCol w="436169">
                  <a:extLst>
                    <a:ext uri="{9D8B030D-6E8A-4147-A177-3AD203B41FA5}">
                      <a16:colId xmlns:a16="http://schemas.microsoft.com/office/drawing/2014/main" val="4122182049"/>
                    </a:ext>
                  </a:extLst>
                </a:gridCol>
                <a:gridCol w="436169">
                  <a:extLst>
                    <a:ext uri="{9D8B030D-6E8A-4147-A177-3AD203B41FA5}">
                      <a16:colId xmlns:a16="http://schemas.microsoft.com/office/drawing/2014/main" val="15979189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783424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- 2018-02-07 15:55:26</a:t>
                      </a:r>
                      <a:r>
                        <a:rPr kumimoji="0" lang="en-US" sz="1000" b="0" i="0" u="none" strike="noStrike" kern="1200" cap="none" spc="0" normalizeH="0" baseline="0" noProof="0">
                          <a:ln>
                            <a:noFill/>
                          </a:ln>
                          <a:solidFill>
                            <a:prstClr val="black"/>
                          </a:solidFill>
                          <a:effectLst/>
                          <a:uLnTx/>
                          <a:uFillTx/>
                          <a:latin typeface="+mn-lt"/>
                          <a:ea typeface="+mn-ea"/>
                          <a:cs typeface="+mn-cs"/>
                        </a:rPr>
                        <a:t>
Check out how @hudaelmufti is celebrating the month of love at Mall of Arabia! .
.
#Repost @hudaelmufti with @get_repost
・・・
The month of love is here @mallofarabiacairo they have a lock bridge inside of the mall 
Shop with 300 le or more then go and take your lock write a message to your special one and lock it ❤😍 happy valentine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Instagram Photos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0.068968357892135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99350391"/>
                  </a:ext>
                </a:extLst>
              </a:tr>
            </a:tbl>
          </a:graphicData>
        </a:graphic>
      </p:graphicFrame>
      <p:sp>
        <p:nvSpPr>
          <p:cNvPr id="4" name="Text Placeholder 3">
            <a:extLst>
              <a:ext uri="{FF2B5EF4-FFF2-40B4-BE49-F238E27FC236}">
                <a16:creationId xmlns:a16="http://schemas.microsoft.com/office/drawing/2014/main" id="{CE630C33-635B-4C86-AC09-9EA9546305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8356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2C79-9879-48FC-9DFB-0A5D4C035A1F}"/>
              </a:ext>
            </a:extLst>
          </p:cNvPr>
          <p:cNvSpPr>
            <a:spLocks noGrp="1"/>
          </p:cNvSpPr>
          <p:nvPr>
            <p:ph type="title"/>
          </p:nvPr>
        </p:nvSpPr>
        <p:spPr/>
        <p:txBody>
          <a:bodyPr/>
          <a:lstStyle/>
          <a:p>
            <a:r>
              <a:rPr lang="en-US"/>
              <a:t>Top Posts Table - 14 of 26</a:t>
            </a:r>
          </a:p>
        </p:txBody>
      </p:sp>
      <p:graphicFrame>
        <p:nvGraphicFramePr>
          <p:cNvPr id="5" name="Table Placeholder 4">
            <a:extLst>
              <a:ext uri="{FF2B5EF4-FFF2-40B4-BE49-F238E27FC236}">
                <a16:creationId xmlns:a16="http://schemas.microsoft.com/office/drawing/2014/main" id="{F476E896-3EE9-4400-B73D-954BE47950A3}"/>
              </a:ext>
            </a:extLst>
          </p:cNvPr>
          <p:cNvGraphicFramePr>
            <a:graphicFrameLocks noGrp="1"/>
          </p:cNvGraphicFramePr>
          <p:nvPr>
            <p:ph type="tbl" sz="quarter" idx="13"/>
            <p:extLst>
              <p:ext uri="{D42A27DB-BD31-4B8C-83A1-F6EECF244321}">
                <p14:modId xmlns:p14="http://schemas.microsoft.com/office/powerpoint/2010/main" val="18835545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6834820"/>
                    </a:ext>
                  </a:extLst>
                </a:gridCol>
                <a:gridCol w="436169">
                  <a:extLst>
                    <a:ext uri="{9D8B030D-6E8A-4147-A177-3AD203B41FA5}">
                      <a16:colId xmlns:a16="http://schemas.microsoft.com/office/drawing/2014/main" val="2717694776"/>
                    </a:ext>
                  </a:extLst>
                </a:gridCol>
                <a:gridCol w="436169">
                  <a:extLst>
                    <a:ext uri="{9D8B030D-6E8A-4147-A177-3AD203B41FA5}">
                      <a16:colId xmlns:a16="http://schemas.microsoft.com/office/drawing/2014/main" val="3469079742"/>
                    </a:ext>
                  </a:extLst>
                </a:gridCol>
                <a:gridCol w="436169">
                  <a:extLst>
                    <a:ext uri="{9D8B030D-6E8A-4147-A177-3AD203B41FA5}">
                      <a16:colId xmlns:a16="http://schemas.microsoft.com/office/drawing/2014/main" val="1060835760"/>
                    </a:ext>
                  </a:extLst>
                </a:gridCol>
                <a:gridCol w="436169">
                  <a:extLst>
                    <a:ext uri="{9D8B030D-6E8A-4147-A177-3AD203B41FA5}">
                      <a16:colId xmlns:a16="http://schemas.microsoft.com/office/drawing/2014/main" val="120565255"/>
                    </a:ext>
                  </a:extLst>
                </a:gridCol>
                <a:gridCol w="436169">
                  <a:extLst>
                    <a:ext uri="{9D8B030D-6E8A-4147-A177-3AD203B41FA5}">
                      <a16:colId xmlns:a16="http://schemas.microsoft.com/office/drawing/2014/main" val="1344636074"/>
                    </a:ext>
                  </a:extLst>
                </a:gridCol>
                <a:gridCol w="436169">
                  <a:extLst>
                    <a:ext uri="{9D8B030D-6E8A-4147-A177-3AD203B41FA5}">
                      <a16:colId xmlns:a16="http://schemas.microsoft.com/office/drawing/2014/main" val="2666675025"/>
                    </a:ext>
                  </a:extLst>
                </a:gridCol>
                <a:gridCol w="436169">
                  <a:extLst>
                    <a:ext uri="{9D8B030D-6E8A-4147-A177-3AD203B41FA5}">
                      <a16:colId xmlns:a16="http://schemas.microsoft.com/office/drawing/2014/main" val="349460535"/>
                    </a:ext>
                  </a:extLst>
                </a:gridCol>
                <a:gridCol w="436169">
                  <a:extLst>
                    <a:ext uri="{9D8B030D-6E8A-4147-A177-3AD203B41FA5}">
                      <a16:colId xmlns:a16="http://schemas.microsoft.com/office/drawing/2014/main" val="3379192927"/>
                    </a:ext>
                  </a:extLst>
                </a:gridCol>
                <a:gridCol w="436169">
                  <a:extLst>
                    <a:ext uri="{9D8B030D-6E8A-4147-A177-3AD203B41FA5}">
                      <a16:colId xmlns:a16="http://schemas.microsoft.com/office/drawing/2014/main" val="3130324242"/>
                    </a:ext>
                  </a:extLst>
                </a:gridCol>
                <a:gridCol w="485546">
                  <a:extLst>
                    <a:ext uri="{9D8B030D-6E8A-4147-A177-3AD203B41FA5}">
                      <a16:colId xmlns:a16="http://schemas.microsoft.com/office/drawing/2014/main" val="2181653157"/>
                    </a:ext>
                  </a:extLst>
                </a:gridCol>
                <a:gridCol w="436169">
                  <a:extLst>
                    <a:ext uri="{9D8B030D-6E8A-4147-A177-3AD203B41FA5}">
                      <a16:colId xmlns:a16="http://schemas.microsoft.com/office/drawing/2014/main" val="2689325804"/>
                    </a:ext>
                  </a:extLst>
                </a:gridCol>
                <a:gridCol w="419710">
                  <a:extLst>
                    <a:ext uri="{9D8B030D-6E8A-4147-A177-3AD203B41FA5}">
                      <a16:colId xmlns:a16="http://schemas.microsoft.com/office/drawing/2014/main" val="3829127073"/>
                    </a:ext>
                  </a:extLst>
                </a:gridCol>
                <a:gridCol w="436169">
                  <a:extLst>
                    <a:ext uri="{9D8B030D-6E8A-4147-A177-3AD203B41FA5}">
                      <a16:colId xmlns:a16="http://schemas.microsoft.com/office/drawing/2014/main" val="2200719817"/>
                    </a:ext>
                  </a:extLst>
                </a:gridCol>
                <a:gridCol w="436169">
                  <a:extLst>
                    <a:ext uri="{9D8B030D-6E8A-4147-A177-3AD203B41FA5}">
                      <a16:colId xmlns:a16="http://schemas.microsoft.com/office/drawing/2014/main" val="13515622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677756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- 2018-02-01 09:29:30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Mall of Arabia Cairo's cover 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0.065152571993592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76908209"/>
                  </a:ext>
                </a:extLst>
              </a:tr>
            </a:tbl>
          </a:graphicData>
        </a:graphic>
      </p:graphicFrame>
      <p:sp>
        <p:nvSpPr>
          <p:cNvPr id="4" name="Text Placeholder 3">
            <a:extLst>
              <a:ext uri="{FF2B5EF4-FFF2-40B4-BE49-F238E27FC236}">
                <a16:creationId xmlns:a16="http://schemas.microsoft.com/office/drawing/2014/main" id="{ACCF3CB2-02A0-45D9-B552-93955DB0B6D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1579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2EFA-3A69-4E92-BD11-A5DE554EE6E7}"/>
              </a:ext>
            </a:extLst>
          </p:cNvPr>
          <p:cNvSpPr>
            <a:spLocks noGrp="1"/>
          </p:cNvSpPr>
          <p:nvPr>
            <p:ph type="title"/>
          </p:nvPr>
        </p:nvSpPr>
        <p:spPr/>
        <p:txBody>
          <a:bodyPr/>
          <a:lstStyle/>
          <a:p>
            <a:r>
              <a:rPr lang="en-US"/>
              <a:t>Top Posts Table - 15 of 26</a:t>
            </a:r>
          </a:p>
        </p:txBody>
      </p:sp>
      <p:graphicFrame>
        <p:nvGraphicFramePr>
          <p:cNvPr id="5" name="Table Placeholder 4">
            <a:extLst>
              <a:ext uri="{FF2B5EF4-FFF2-40B4-BE49-F238E27FC236}">
                <a16:creationId xmlns:a16="http://schemas.microsoft.com/office/drawing/2014/main" id="{917BA18C-81A7-4FD2-A8D5-02C7E8AC0D35}"/>
              </a:ext>
            </a:extLst>
          </p:cNvPr>
          <p:cNvGraphicFramePr>
            <a:graphicFrameLocks noGrp="1"/>
          </p:cNvGraphicFramePr>
          <p:nvPr>
            <p:ph type="tbl" sz="quarter" idx="13"/>
            <p:extLst>
              <p:ext uri="{D42A27DB-BD31-4B8C-83A1-F6EECF244321}">
                <p14:modId xmlns:p14="http://schemas.microsoft.com/office/powerpoint/2010/main" val="10617142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8212078"/>
                    </a:ext>
                  </a:extLst>
                </a:gridCol>
                <a:gridCol w="436169">
                  <a:extLst>
                    <a:ext uri="{9D8B030D-6E8A-4147-A177-3AD203B41FA5}">
                      <a16:colId xmlns:a16="http://schemas.microsoft.com/office/drawing/2014/main" val="506136369"/>
                    </a:ext>
                  </a:extLst>
                </a:gridCol>
                <a:gridCol w="436169">
                  <a:extLst>
                    <a:ext uri="{9D8B030D-6E8A-4147-A177-3AD203B41FA5}">
                      <a16:colId xmlns:a16="http://schemas.microsoft.com/office/drawing/2014/main" val="915549935"/>
                    </a:ext>
                  </a:extLst>
                </a:gridCol>
                <a:gridCol w="436169">
                  <a:extLst>
                    <a:ext uri="{9D8B030D-6E8A-4147-A177-3AD203B41FA5}">
                      <a16:colId xmlns:a16="http://schemas.microsoft.com/office/drawing/2014/main" val="3101875850"/>
                    </a:ext>
                  </a:extLst>
                </a:gridCol>
                <a:gridCol w="436169">
                  <a:extLst>
                    <a:ext uri="{9D8B030D-6E8A-4147-A177-3AD203B41FA5}">
                      <a16:colId xmlns:a16="http://schemas.microsoft.com/office/drawing/2014/main" val="506326049"/>
                    </a:ext>
                  </a:extLst>
                </a:gridCol>
                <a:gridCol w="436169">
                  <a:extLst>
                    <a:ext uri="{9D8B030D-6E8A-4147-A177-3AD203B41FA5}">
                      <a16:colId xmlns:a16="http://schemas.microsoft.com/office/drawing/2014/main" val="1248558193"/>
                    </a:ext>
                  </a:extLst>
                </a:gridCol>
                <a:gridCol w="436169">
                  <a:extLst>
                    <a:ext uri="{9D8B030D-6E8A-4147-A177-3AD203B41FA5}">
                      <a16:colId xmlns:a16="http://schemas.microsoft.com/office/drawing/2014/main" val="4122546750"/>
                    </a:ext>
                  </a:extLst>
                </a:gridCol>
                <a:gridCol w="436169">
                  <a:extLst>
                    <a:ext uri="{9D8B030D-6E8A-4147-A177-3AD203B41FA5}">
                      <a16:colId xmlns:a16="http://schemas.microsoft.com/office/drawing/2014/main" val="3954610127"/>
                    </a:ext>
                  </a:extLst>
                </a:gridCol>
                <a:gridCol w="436169">
                  <a:extLst>
                    <a:ext uri="{9D8B030D-6E8A-4147-A177-3AD203B41FA5}">
                      <a16:colId xmlns:a16="http://schemas.microsoft.com/office/drawing/2014/main" val="2165583169"/>
                    </a:ext>
                  </a:extLst>
                </a:gridCol>
                <a:gridCol w="436169">
                  <a:extLst>
                    <a:ext uri="{9D8B030D-6E8A-4147-A177-3AD203B41FA5}">
                      <a16:colId xmlns:a16="http://schemas.microsoft.com/office/drawing/2014/main" val="4293684484"/>
                    </a:ext>
                  </a:extLst>
                </a:gridCol>
                <a:gridCol w="485546">
                  <a:extLst>
                    <a:ext uri="{9D8B030D-6E8A-4147-A177-3AD203B41FA5}">
                      <a16:colId xmlns:a16="http://schemas.microsoft.com/office/drawing/2014/main" val="2728576713"/>
                    </a:ext>
                  </a:extLst>
                </a:gridCol>
                <a:gridCol w="436169">
                  <a:extLst>
                    <a:ext uri="{9D8B030D-6E8A-4147-A177-3AD203B41FA5}">
                      <a16:colId xmlns:a16="http://schemas.microsoft.com/office/drawing/2014/main" val="2223640521"/>
                    </a:ext>
                  </a:extLst>
                </a:gridCol>
                <a:gridCol w="419710">
                  <a:extLst>
                    <a:ext uri="{9D8B030D-6E8A-4147-A177-3AD203B41FA5}">
                      <a16:colId xmlns:a16="http://schemas.microsoft.com/office/drawing/2014/main" val="1685617544"/>
                    </a:ext>
                  </a:extLst>
                </a:gridCol>
                <a:gridCol w="436169">
                  <a:extLst>
                    <a:ext uri="{9D8B030D-6E8A-4147-A177-3AD203B41FA5}">
                      <a16:colId xmlns:a16="http://schemas.microsoft.com/office/drawing/2014/main" val="3630113131"/>
                    </a:ext>
                  </a:extLst>
                </a:gridCol>
                <a:gridCol w="436169">
                  <a:extLst>
                    <a:ext uri="{9D8B030D-6E8A-4147-A177-3AD203B41FA5}">
                      <a16:colId xmlns:a16="http://schemas.microsoft.com/office/drawing/2014/main" val="20460751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28223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- 2018-02-12 14:05:59</a:t>
                      </a:r>
                      <a:r>
                        <a:rPr kumimoji="0" lang="en-US" sz="1000" b="0" i="0" u="none" strike="noStrike" kern="1200" cap="none" spc="0" normalizeH="0" baseline="0" noProof="0">
                          <a:ln>
                            <a:noFill/>
                          </a:ln>
                          <a:solidFill>
                            <a:prstClr val="black"/>
                          </a:solidFill>
                          <a:effectLst/>
                          <a:uLnTx/>
                          <a:uFillTx/>
                          <a:latin typeface="+mn-lt"/>
                          <a:ea typeface="+mn-ea"/>
                          <a:cs typeface="+mn-cs"/>
                        </a:rPr>
                        <a:t>
It’s almost Valentine’s!
Celebrate it at Mall of Arabia, submit your EGP 300 worth shopping receipt, get your love lock, write down your love message and lock it up at Mall of Arabia’s love fence!
</a:t>
                      </a:r>
                      <a:r>
                        <a:rPr kumimoji="0" lang="ar-AE" sz="1000" b="0" i="0" u="none" strike="noStrike" kern="1200" cap="none" spc="0" normalizeH="0" baseline="0" noProof="0">
                          <a:ln>
                            <a:noFill/>
                          </a:ln>
                          <a:solidFill>
                            <a:prstClr val="black"/>
                          </a:solidFill>
                          <a:effectLst/>
                          <a:uLnTx/>
                          <a:uFillTx/>
                          <a:latin typeface="+mn-lt"/>
                          <a:ea typeface="+mn-ea"/>
                          <a:cs typeface="+mn-cs"/>
                        </a:rPr>
                        <a:t>احتفلوا بالفالنتاين في مول العرب ..  قدموا  فاتورة شرائية بقيمة ٣٠٠ جنيه وعلقوا رسالتكم مع القفل لفالنتاين ما يتنسيش.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0.059372243859043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37718967"/>
                  </a:ext>
                </a:extLst>
              </a:tr>
            </a:tbl>
          </a:graphicData>
        </a:graphic>
      </p:graphicFrame>
      <p:sp>
        <p:nvSpPr>
          <p:cNvPr id="4" name="Text Placeholder 3">
            <a:extLst>
              <a:ext uri="{FF2B5EF4-FFF2-40B4-BE49-F238E27FC236}">
                <a16:creationId xmlns:a16="http://schemas.microsoft.com/office/drawing/2014/main" id="{9BDA6102-D743-4CA4-B75B-051FA5FCE76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02645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C153-39CC-44DA-83A6-CA5BDDD6D5C7}"/>
              </a:ext>
            </a:extLst>
          </p:cNvPr>
          <p:cNvSpPr>
            <a:spLocks noGrp="1"/>
          </p:cNvSpPr>
          <p:nvPr>
            <p:ph type="title"/>
          </p:nvPr>
        </p:nvSpPr>
        <p:spPr/>
        <p:txBody>
          <a:bodyPr/>
          <a:lstStyle/>
          <a:p>
            <a:r>
              <a:rPr lang="en-US"/>
              <a:t>Top Posts Table - 16 of 26</a:t>
            </a:r>
          </a:p>
        </p:txBody>
      </p:sp>
      <p:graphicFrame>
        <p:nvGraphicFramePr>
          <p:cNvPr id="5" name="Table Placeholder 4">
            <a:extLst>
              <a:ext uri="{FF2B5EF4-FFF2-40B4-BE49-F238E27FC236}">
                <a16:creationId xmlns:a16="http://schemas.microsoft.com/office/drawing/2014/main" id="{841C3A09-B4AF-46B3-8327-CAFC5285CE8E}"/>
              </a:ext>
            </a:extLst>
          </p:cNvPr>
          <p:cNvGraphicFramePr>
            <a:graphicFrameLocks noGrp="1"/>
          </p:cNvGraphicFramePr>
          <p:nvPr>
            <p:ph type="tbl" sz="quarter" idx="13"/>
            <p:extLst>
              <p:ext uri="{D42A27DB-BD31-4B8C-83A1-F6EECF244321}">
                <p14:modId xmlns:p14="http://schemas.microsoft.com/office/powerpoint/2010/main" val="5715418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5002032"/>
                    </a:ext>
                  </a:extLst>
                </a:gridCol>
                <a:gridCol w="436169">
                  <a:extLst>
                    <a:ext uri="{9D8B030D-6E8A-4147-A177-3AD203B41FA5}">
                      <a16:colId xmlns:a16="http://schemas.microsoft.com/office/drawing/2014/main" val="3595462983"/>
                    </a:ext>
                  </a:extLst>
                </a:gridCol>
                <a:gridCol w="436169">
                  <a:extLst>
                    <a:ext uri="{9D8B030D-6E8A-4147-A177-3AD203B41FA5}">
                      <a16:colId xmlns:a16="http://schemas.microsoft.com/office/drawing/2014/main" val="2895587732"/>
                    </a:ext>
                  </a:extLst>
                </a:gridCol>
                <a:gridCol w="436169">
                  <a:extLst>
                    <a:ext uri="{9D8B030D-6E8A-4147-A177-3AD203B41FA5}">
                      <a16:colId xmlns:a16="http://schemas.microsoft.com/office/drawing/2014/main" val="1427402883"/>
                    </a:ext>
                  </a:extLst>
                </a:gridCol>
                <a:gridCol w="436169">
                  <a:extLst>
                    <a:ext uri="{9D8B030D-6E8A-4147-A177-3AD203B41FA5}">
                      <a16:colId xmlns:a16="http://schemas.microsoft.com/office/drawing/2014/main" val="3441171246"/>
                    </a:ext>
                  </a:extLst>
                </a:gridCol>
                <a:gridCol w="436169">
                  <a:extLst>
                    <a:ext uri="{9D8B030D-6E8A-4147-A177-3AD203B41FA5}">
                      <a16:colId xmlns:a16="http://schemas.microsoft.com/office/drawing/2014/main" val="2504768408"/>
                    </a:ext>
                  </a:extLst>
                </a:gridCol>
                <a:gridCol w="436169">
                  <a:extLst>
                    <a:ext uri="{9D8B030D-6E8A-4147-A177-3AD203B41FA5}">
                      <a16:colId xmlns:a16="http://schemas.microsoft.com/office/drawing/2014/main" val="4035636532"/>
                    </a:ext>
                  </a:extLst>
                </a:gridCol>
                <a:gridCol w="436169">
                  <a:extLst>
                    <a:ext uri="{9D8B030D-6E8A-4147-A177-3AD203B41FA5}">
                      <a16:colId xmlns:a16="http://schemas.microsoft.com/office/drawing/2014/main" val="2640857335"/>
                    </a:ext>
                  </a:extLst>
                </a:gridCol>
                <a:gridCol w="436169">
                  <a:extLst>
                    <a:ext uri="{9D8B030D-6E8A-4147-A177-3AD203B41FA5}">
                      <a16:colId xmlns:a16="http://schemas.microsoft.com/office/drawing/2014/main" val="3665496286"/>
                    </a:ext>
                  </a:extLst>
                </a:gridCol>
                <a:gridCol w="436169">
                  <a:extLst>
                    <a:ext uri="{9D8B030D-6E8A-4147-A177-3AD203B41FA5}">
                      <a16:colId xmlns:a16="http://schemas.microsoft.com/office/drawing/2014/main" val="956602171"/>
                    </a:ext>
                  </a:extLst>
                </a:gridCol>
                <a:gridCol w="485546">
                  <a:extLst>
                    <a:ext uri="{9D8B030D-6E8A-4147-A177-3AD203B41FA5}">
                      <a16:colId xmlns:a16="http://schemas.microsoft.com/office/drawing/2014/main" val="3733383328"/>
                    </a:ext>
                  </a:extLst>
                </a:gridCol>
                <a:gridCol w="436169">
                  <a:extLst>
                    <a:ext uri="{9D8B030D-6E8A-4147-A177-3AD203B41FA5}">
                      <a16:colId xmlns:a16="http://schemas.microsoft.com/office/drawing/2014/main" val="3131897638"/>
                    </a:ext>
                  </a:extLst>
                </a:gridCol>
                <a:gridCol w="419710">
                  <a:extLst>
                    <a:ext uri="{9D8B030D-6E8A-4147-A177-3AD203B41FA5}">
                      <a16:colId xmlns:a16="http://schemas.microsoft.com/office/drawing/2014/main" val="598529986"/>
                    </a:ext>
                  </a:extLst>
                </a:gridCol>
                <a:gridCol w="436169">
                  <a:extLst>
                    <a:ext uri="{9D8B030D-6E8A-4147-A177-3AD203B41FA5}">
                      <a16:colId xmlns:a16="http://schemas.microsoft.com/office/drawing/2014/main" val="1146320671"/>
                    </a:ext>
                  </a:extLst>
                </a:gridCol>
                <a:gridCol w="436169">
                  <a:extLst>
                    <a:ext uri="{9D8B030D-6E8A-4147-A177-3AD203B41FA5}">
                      <a16:colId xmlns:a16="http://schemas.microsoft.com/office/drawing/2014/main" val="3059235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419835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- 2018-02-04 09:52:32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Mall of Arabia Cairo's cover 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0.057483763232044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4786618"/>
                  </a:ext>
                </a:extLst>
              </a:tr>
            </a:tbl>
          </a:graphicData>
        </a:graphic>
      </p:graphicFrame>
      <p:sp>
        <p:nvSpPr>
          <p:cNvPr id="4" name="Text Placeholder 3">
            <a:extLst>
              <a:ext uri="{FF2B5EF4-FFF2-40B4-BE49-F238E27FC236}">
                <a16:creationId xmlns:a16="http://schemas.microsoft.com/office/drawing/2014/main" id="{E7D401C9-BC38-4957-9856-146C451118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72040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F632-1224-4D7E-B8EF-5EE288DBCAA2}"/>
              </a:ext>
            </a:extLst>
          </p:cNvPr>
          <p:cNvSpPr>
            <a:spLocks noGrp="1"/>
          </p:cNvSpPr>
          <p:nvPr>
            <p:ph type="title"/>
          </p:nvPr>
        </p:nvSpPr>
        <p:spPr/>
        <p:txBody>
          <a:bodyPr/>
          <a:lstStyle/>
          <a:p>
            <a:r>
              <a:rPr lang="en-US"/>
              <a:t>Top Posts Table - 17 of 26</a:t>
            </a:r>
          </a:p>
        </p:txBody>
      </p:sp>
      <p:graphicFrame>
        <p:nvGraphicFramePr>
          <p:cNvPr id="5" name="Table Placeholder 4">
            <a:extLst>
              <a:ext uri="{FF2B5EF4-FFF2-40B4-BE49-F238E27FC236}">
                <a16:creationId xmlns:a16="http://schemas.microsoft.com/office/drawing/2014/main" id="{FEC46379-6794-43BE-95D3-068B123916B2}"/>
              </a:ext>
            </a:extLst>
          </p:cNvPr>
          <p:cNvGraphicFramePr>
            <a:graphicFrameLocks noGrp="1"/>
          </p:cNvGraphicFramePr>
          <p:nvPr>
            <p:ph type="tbl" sz="quarter" idx="13"/>
            <p:extLst>
              <p:ext uri="{D42A27DB-BD31-4B8C-83A1-F6EECF244321}">
                <p14:modId xmlns:p14="http://schemas.microsoft.com/office/powerpoint/2010/main" val="37511509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0504740"/>
                    </a:ext>
                  </a:extLst>
                </a:gridCol>
                <a:gridCol w="436169">
                  <a:extLst>
                    <a:ext uri="{9D8B030D-6E8A-4147-A177-3AD203B41FA5}">
                      <a16:colId xmlns:a16="http://schemas.microsoft.com/office/drawing/2014/main" val="4211767376"/>
                    </a:ext>
                  </a:extLst>
                </a:gridCol>
                <a:gridCol w="436169">
                  <a:extLst>
                    <a:ext uri="{9D8B030D-6E8A-4147-A177-3AD203B41FA5}">
                      <a16:colId xmlns:a16="http://schemas.microsoft.com/office/drawing/2014/main" val="2329043974"/>
                    </a:ext>
                  </a:extLst>
                </a:gridCol>
                <a:gridCol w="436169">
                  <a:extLst>
                    <a:ext uri="{9D8B030D-6E8A-4147-A177-3AD203B41FA5}">
                      <a16:colId xmlns:a16="http://schemas.microsoft.com/office/drawing/2014/main" val="638794593"/>
                    </a:ext>
                  </a:extLst>
                </a:gridCol>
                <a:gridCol w="436169">
                  <a:extLst>
                    <a:ext uri="{9D8B030D-6E8A-4147-A177-3AD203B41FA5}">
                      <a16:colId xmlns:a16="http://schemas.microsoft.com/office/drawing/2014/main" val="3659989688"/>
                    </a:ext>
                  </a:extLst>
                </a:gridCol>
                <a:gridCol w="436169">
                  <a:extLst>
                    <a:ext uri="{9D8B030D-6E8A-4147-A177-3AD203B41FA5}">
                      <a16:colId xmlns:a16="http://schemas.microsoft.com/office/drawing/2014/main" val="10273229"/>
                    </a:ext>
                  </a:extLst>
                </a:gridCol>
                <a:gridCol w="436169">
                  <a:extLst>
                    <a:ext uri="{9D8B030D-6E8A-4147-A177-3AD203B41FA5}">
                      <a16:colId xmlns:a16="http://schemas.microsoft.com/office/drawing/2014/main" val="3830644406"/>
                    </a:ext>
                  </a:extLst>
                </a:gridCol>
                <a:gridCol w="436169">
                  <a:extLst>
                    <a:ext uri="{9D8B030D-6E8A-4147-A177-3AD203B41FA5}">
                      <a16:colId xmlns:a16="http://schemas.microsoft.com/office/drawing/2014/main" val="768222662"/>
                    </a:ext>
                  </a:extLst>
                </a:gridCol>
                <a:gridCol w="436169">
                  <a:extLst>
                    <a:ext uri="{9D8B030D-6E8A-4147-A177-3AD203B41FA5}">
                      <a16:colId xmlns:a16="http://schemas.microsoft.com/office/drawing/2014/main" val="1865402129"/>
                    </a:ext>
                  </a:extLst>
                </a:gridCol>
                <a:gridCol w="436169">
                  <a:extLst>
                    <a:ext uri="{9D8B030D-6E8A-4147-A177-3AD203B41FA5}">
                      <a16:colId xmlns:a16="http://schemas.microsoft.com/office/drawing/2014/main" val="558227501"/>
                    </a:ext>
                  </a:extLst>
                </a:gridCol>
                <a:gridCol w="485546">
                  <a:extLst>
                    <a:ext uri="{9D8B030D-6E8A-4147-A177-3AD203B41FA5}">
                      <a16:colId xmlns:a16="http://schemas.microsoft.com/office/drawing/2014/main" val="428175236"/>
                    </a:ext>
                  </a:extLst>
                </a:gridCol>
                <a:gridCol w="436169">
                  <a:extLst>
                    <a:ext uri="{9D8B030D-6E8A-4147-A177-3AD203B41FA5}">
                      <a16:colId xmlns:a16="http://schemas.microsoft.com/office/drawing/2014/main" val="3237342651"/>
                    </a:ext>
                  </a:extLst>
                </a:gridCol>
                <a:gridCol w="419710">
                  <a:extLst>
                    <a:ext uri="{9D8B030D-6E8A-4147-A177-3AD203B41FA5}">
                      <a16:colId xmlns:a16="http://schemas.microsoft.com/office/drawing/2014/main" val="2335281142"/>
                    </a:ext>
                  </a:extLst>
                </a:gridCol>
                <a:gridCol w="436169">
                  <a:extLst>
                    <a:ext uri="{9D8B030D-6E8A-4147-A177-3AD203B41FA5}">
                      <a16:colId xmlns:a16="http://schemas.microsoft.com/office/drawing/2014/main" val="345057271"/>
                    </a:ext>
                  </a:extLst>
                </a:gridCol>
                <a:gridCol w="436169">
                  <a:extLst>
                    <a:ext uri="{9D8B030D-6E8A-4147-A177-3AD203B41FA5}">
                      <a16:colId xmlns:a16="http://schemas.microsoft.com/office/drawing/2014/main" val="28396767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693671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- 2018-02-05 12:03:02</a:t>
                      </a:r>
                      <a:r>
                        <a:rPr kumimoji="0" lang="en-US" sz="1000" b="0" i="0" u="none" strike="noStrike" kern="1200" cap="none" spc="0" normalizeH="0" baseline="0" noProof="0">
                          <a:ln>
                            <a:noFill/>
                          </a:ln>
                          <a:solidFill>
                            <a:prstClr val="black"/>
                          </a:solidFill>
                          <a:effectLst/>
                          <a:uLnTx/>
                          <a:uFillTx/>
                          <a:latin typeface="+mn-lt"/>
                          <a:ea typeface="+mn-ea"/>
                          <a:cs typeface="+mn-cs"/>
                        </a:rPr>
                        <a:t>
Enjoy up to 50% discount on your favorite sportswear, footwear and tools, at INTERSPORT Egypt from 18th of Jan to 21st of Feb.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0.056519581640141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00856631"/>
                  </a:ext>
                </a:extLst>
              </a:tr>
            </a:tbl>
          </a:graphicData>
        </a:graphic>
      </p:graphicFrame>
      <p:sp>
        <p:nvSpPr>
          <p:cNvPr id="4" name="Text Placeholder 3">
            <a:extLst>
              <a:ext uri="{FF2B5EF4-FFF2-40B4-BE49-F238E27FC236}">
                <a16:creationId xmlns:a16="http://schemas.microsoft.com/office/drawing/2014/main" id="{116D72DE-012C-43B8-92E7-33122573C1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30883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407C-953B-4F84-98D8-D9CD6101047D}"/>
              </a:ext>
            </a:extLst>
          </p:cNvPr>
          <p:cNvSpPr>
            <a:spLocks noGrp="1"/>
          </p:cNvSpPr>
          <p:nvPr>
            <p:ph type="title"/>
          </p:nvPr>
        </p:nvSpPr>
        <p:spPr/>
        <p:txBody>
          <a:bodyPr/>
          <a:lstStyle/>
          <a:p>
            <a:r>
              <a:rPr lang="en-US"/>
              <a:t>Top Posts Table - 18 of 26</a:t>
            </a:r>
          </a:p>
        </p:txBody>
      </p:sp>
      <p:graphicFrame>
        <p:nvGraphicFramePr>
          <p:cNvPr id="5" name="Table Placeholder 4">
            <a:extLst>
              <a:ext uri="{FF2B5EF4-FFF2-40B4-BE49-F238E27FC236}">
                <a16:creationId xmlns:a16="http://schemas.microsoft.com/office/drawing/2014/main" id="{D62B5B63-676F-4D5D-85C7-E16325CDBA59}"/>
              </a:ext>
            </a:extLst>
          </p:cNvPr>
          <p:cNvGraphicFramePr>
            <a:graphicFrameLocks noGrp="1"/>
          </p:cNvGraphicFramePr>
          <p:nvPr>
            <p:ph type="tbl" sz="quarter" idx="13"/>
            <p:extLst>
              <p:ext uri="{D42A27DB-BD31-4B8C-83A1-F6EECF244321}">
                <p14:modId xmlns:p14="http://schemas.microsoft.com/office/powerpoint/2010/main" val="36990978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571571"/>
                    </a:ext>
                  </a:extLst>
                </a:gridCol>
                <a:gridCol w="436169">
                  <a:extLst>
                    <a:ext uri="{9D8B030D-6E8A-4147-A177-3AD203B41FA5}">
                      <a16:colId xmlns:a16="http://schemas.microsoft.com/office/drawing/2014/main" val="3015571476"/>
                    </a:ext>
                  </a:extLst>
                </a:gridCol>
                <a:gridCol w="436169">
                  <a:extLst>
                    <a:ext uri="{9D8B030D-6E8A-4147-A177-3AD203B41FA5}">
                      <a16:colId xmlns:a16="http://schemas.microsoft.com/office/drawing/2014/main" val="965582124"/>
                    </a:ext>
                  </a:extLst>
                </a:gridCol>
                <a:gridCol w="436169">
                  <a:extLst>
                    <a:ext uri="{9D8B030D-6E8A-4147-A177-3AD203B41FA5}">
                      <a16:colId xmlns:a16="http://schemas.microsoft.com/office/drawing/2014/main" val="3528290699"/>
                    </a:ext>
                  </a:extLst>
                </a:gridCol>
                <a:gridCol w="436169">
                  <a:extLst>
                    <a:ext uri="{9D8B030D-6E8A-4147-A177-3AD203B41FA5}">
                      <a16:colId xmlns:a16="http://schemas.microsoft.com/office/drawing/2014/main" val="3623820573"/>
                    </a:ext>
                  </a:extLst>
                </a:gridCol>
                <a:gridCol w="436169">
                  <a:extLst>
                    <a:ext uri="{9D8B030D-6E8A-4147-A177-3AD203B41FA5}">
                      <a16:colId xmlns:a16="http://schemas.microsoft.com/office/drawing/2014/main" val="1492812886"/>
                    </a:ext>
                  </a:extLst>
                </a:gridCol>
                <a:gridCol w="436169">
                  <a:extLst>
                    <a:ext uri="{9D8B030D-6E8A-4147-A177-3AD203B41FA5}">
                      <a16:colId xmlns:a16="http://schemas.microsoft.com/office/drawing/2014/main" val="1694931925"/>
                    </a:ext>
                  </a:extLst>
                </a:gridCol>
                <a:gridCol w="436169">
                  <a:extLst>
                    <a:ext uri="{9D8B030D-6E8A-4147-A177-3AD203B41FA5}">
                      <a16:colId xmlns:a16="http://schemas.microsoft.com/office/drawing/2014/main" val="1401892052"/>
                    </a:ext>
                  </a:extLst>
                </a:gridCol>
                <a:gridCol w="436169">
                  <a:extLst>
                    <a:ext uri="{9D8B030D-6E8A-4147-A177-3AD203B41FA5}">
                      <a16:colId xmlns:a16="http://schemas.microsoft.com/office/drawing/2014/main" val="1230820218"/>
                    </a:ext>
                  </a:extLst>
                </a:gridCol>
                <a:gridCol w="436169">
                  <a:extLst>
                    <a:ext uri="{9D8B030D-6E8A-4147-A177-3AD203B41FA5}">
                      <a16:colId xmlns:a16="http://schemas.microsoft.com/office/drawing/2014/main" val="3041540341"/>
                    </a:ext>
                  </a:extLst>
                </a:gridCol>
                <a:gridCol w="485546">
                  <a:extLst>
                    <a:ext uri="{9D8B030D-6E8A-4147-A177-3AD203B41FA5}">
                      <a16:colId xmlns:a16="http://schemas.microsoft.com/office/drawing/2014/main" val="3310571789"/>
                    </a:ext>
                  </a:extLst>
                </a:gridCol>
                <a:gridCol w="436169">
                  <a:extLst>
                    <a:ext uri="{9D8B030D-6E8A-4147-A177-3AD203B41FA5}">
                      <a16:colId xmlns:a16="http://schemas.microsoft.com/office/drawing/2014/main" val="621157191"/>
                    </a:ext>
                  </a:extLst>
                </a:gridCol>
                <a:gridCol w="419710">
                  <a:extLst>
                    <a:ext uri="{9D8B030D-6E8A-4147-A177-3AD203B41FA5}">
                      <a16:colId xmlns:a16="http://schemas.microsoft.com/office/drawing/2014/main" val="3775806409"/>
                    </a:ext>
                  </a:extLst>
                </a:gridCol>
                <a:gridCol w="436169">
                  <a:extLst>
                    <a:ext uri="{9D8B030D-6E8A-4147-A177-3AD203B41FA5}">
                      <a16:colId xmlns:a16="http://schemas.microsoft.com/office/drawing/2014/main" val="2695168308"/>
                    </a:ext>
                  </a:extLst>
                </a:gridCol>
                <a:gridCol w="436169">
                  <a:extLst>
                    <a:ext uri="{9D8B030D-6E8A-4147-A177-3AD203B41FA5}">
                      <a16:colId xmlns:a16="http://schemas.microsoft.com/office/drawing/2014/main" val="26394170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638287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- 2018-02-22 12:01:12</a:t>
                      </a:r>
                      <a:r>
                        <a:rPr kumimoji="0" lang="en-US" sz="1000" b="0" i="0" u="none" strike="noStrike" kern="1200" cap="none" spc="0" normalizeH="0" baseline="0" noProof="0">
                          <a:ln>
                            <a:noFill/>
                          </a:ln>
                          <a:solidFill>
                            <a:prstClr val="black"/>
                          </a:solidFill>
                          <a:effectLst/>
                          <a:uLnTx/>
                          <a:uFillTx/>
                          <a:latin typeface="+mn-lt"/>
                          <a:ea typeface="+mn-ea"/>
                          <a:cs typeface="+mn-cs"/>
                        </a:rPr>
                        <a:t>
Create memorable moments, relax &amp; enjoy your morning with our award winning coffee at Casper &amp; Gambini's.
#allingoodtaste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0.056489818428319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31443960"/>
                  </a:ext>
                </a:extLst>
              </a:tr>
            </a:tbl>
          </a:graphicData>
        </a:graphic>
      </p:graphicFrame>
      <p:sp>
        <p:nvSpPr>
          <p:cNvPr id="4" name="Text Placeholder 3">
            <a:extLst>
              <a:ext uri="{FF2B5EF4-FFF2-40B4-BE49-F238E27FC236}">
                <a16:creationId xmlns:a16="http://schemas.microsoft.com/office/drawing/2014/main" id="{C97FE9DB-D2F1-4F9A-9CB3-A7BC00BF1E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8093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E9900-40C1-42B8-97B4-2633E1A5C556}"/>
              </a:ext>
            </a:extLst>
          </p:cNvPr>
          <p:cNvSpPr>
            <a:spLocks noGrp="1"/>
          </p:cNvSpPr>
          <p:nvPr>
            <p:ph type="title"/>
          </p:nvPr>
        </p:nvSpPr>
        <p:spPr/>
        <p:txBody>
          <a:bodyPr/>
          <a:lstStyle/>
          <a:p>
            <a:r>
              <a:rPr lang="en-US"/>
              <a:t>Top Posts Table - 19 of 26</a:t>
            </a:r>
          </a:p>
        </p:txBody>
      </p:sp>
      <p:graphicFrame>
        <p:nvGraphicFramePr>
          <p:cNvPr id="5" name="Table Placeholder 4">
            <a:extLst>
              <a:ext uri="{FF2B5EF4-FFF2-40B4-BE49-F238E27FC236}">
                <a16:creationId xmlns:a16="http://schemas.microsoft.com/office/drawing/2014/main" id="{079B8011-06D9-4E9D-9513-EB9F8361BEE0}"/>
              </a:ext>
            </a:extLst>
          </p:cNvPr>
          <p:cNvGraphicFramePr>
            <a:graphicFrameLocks noGrp="1"/>
          </p:cNvGraphicFramePr>
          <p:nvPr>
            <p:ph type="tbl" sz="quarter" idx="13"/>
            <p:extLst>
              <p:ext uri="{D42A27DB-BD31-4B8C-83A1-F6EECF244321}">
                <p14:modId xmlns:p14="http://schemas.microsoft.com/office/powerpoint/2010/main" val="246983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5763165"/>
                    </a:ext>
                  </a:extLst>
                </a:gridCol>
                <a:gridCol w="436169">
                  <a:extLst>
                    <a:ext uri="{9D8B030D-6E8A-4147-A177-3AD203B41FA5}">
                      <a16:colId xmlns:a16="http://schemas.microsoft.com/office/drawing/2014/main" val="3027687481"/>
                    </a:ext>
                  </a:extLst>
                </a:gridCol>
                <a:gridCol w="436169">
                  <a:extLst>
                    <a:ext uri="{9D8B030D-6E8A-4147-A177-3AD203B41FA5}">
                      <a16:colId xmlns:a16="http://schemas.microsoft.com/office/drawing/2014/main" val="924852518"/>
                    </a:ext>
                  </a:extLst>
                </a:gridCol>
                <a:gridCol w="436169">
                  <a:extLst>
                    <a:ext uri="{9D8B030D-6E8A-4147-A177-3AD203B41FA5}">
                      <a16:colId xmlns:a16="http://schemas.microsoft.com/office/drawing/2014/main" val="3948202461"/>
                    </a:ext>
                  </a:extLst>
                </a:gridCol>
                <a:gridCol w="436169">
                  <a:extLst>
                    <a:ext uri="{9D8B030D-6E8A-4147-A177-3AD203B41FA5}">
                      <a16:colId xmlns:a16="http://schemas.microsoft.com/office/drawing/2014/main" val="1983240882"/>
                    </a:ext>
                  </a:extLst>
                </a:gridCol>
                <a:gridCol w="436169">
                  <a:extLst>
                    <a:ext uri="{9D8B030D-6E8A-4147-A177-3AD203B41FA5}">
                      <a16:colId xmlns:a16="http://schemas.microsoft.com/office/drawing/2014/main" val="3151957054"/>
                    </a:ext>
                  </a:extLst>
                </a:gridCol>
                <a:gridCol w="436169">
                  <a:extLst>
                    <a:ext uri="{9D8B030D-6E8A-4147-A177-3AD203B41FA5}">
                      <a16:colId xmlns:a16="http://schemas.microsoft.com/office/drawing/2014/main" val="1067510740"/>
                    </a:ext>
                  </a:extLst>
                </a:gridCol>
                <a:gridCol w="436169">
                  <a:extLst>
                    <a:ext uri="{9D8B030D-6E8A-4147-A177-3AD203B41FA5}">
                      <a16:colId xmlns:a16="http://schemas.microsoft.com/office/drawing/2014/main" val="2518060457"/>
                    </a:ext>
                  </a:extLst>
                </a:gridCol>
                <a:gridCol w="436169">
                  <a:extLst>
                    <a:ext uri="{9D8B030D-6E8A-4147-A177-3AD203B41FA5}">
                      <a16:colId xmlns:a16="http://schemas.microsoft.com/office/drawing/2014/main" val="1082222923"/>
                    </a:ext>
                  </a:extLst>
                </a:gridCol>
                <a:gridCol w="436169">
                  <a:extLst>
                    <a:ext uri="{9D8B030D-6E8A-4147-A177-3AD203B41FA5}">
                      <a16:colId xmlns:a16="http://schemas.microsoft.com/office/drawing/2014/main" val="1358598870"/>
                    </a:ext>
                  </a:extLst>
                </a:gridCol>
                <a:gridCol w="485546">
                  <a:extLst>
                    <a:ext uri="{9D8B030D-6E8A-4147-A177-3AD203B41FA5}">
                      <a16:colId xmlns:a16="http://schemas.microsoft.com/office/drawing/2014/main" val="822438395"/>
                    </a:ext>
                  </a:extLst>
                </a:gridCol>
                <a:gridCol w="436169">
                  <a:extLst>
                    <a:ext uri="{9D8B030D-6E8A-4147-A177-3AD203B41FA5}">
                      <a16:colId xmlns:a16="http://schemas.microsoft.com/office/drawing/2014/main" val="3217725436"/>
                    </a:ext>
                  </a:extLst>
                </a:gridCol>
                <a:gridCol w="419710">
                  <a:extLst>
                    <a:ext uri="{9D8B030D-6E8A-4147-A177-3AD203B41FA5}">
                      <a16:colId xmlns:a16="http://schemas.microsoft.com/office/drawing/2014/main" val="1615786122"/>
                    </a:ext>
                  </a:extLst>
                </a:gridCol>
                <a:gridCol w="436169">
                  <a:extLst>
                    <a:ext uri="{9D8B030D-6E8A-4147-A177-3AD203B41FA5}">
                      <a16:colId xmlns:a16="http://schemas.microsoft.com/office/drawing/2014/main" val="92021544"/>
                    </a:ext>
                  </a:extLst>
                </a:gridCol>
                <a:gridCol w="436169">
                  <a:extLst>
                    <a:ext uri="{9D8B030D-6E8A-4147-A177-3AD203B41FA5}">
                      <a16:colId xmlns:a16="http://schemas.microsoft.com/office/drawing/2014/main" val="29722635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846656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- 2018-02-12 13:52:59</a:t>
                      </a:r>
                      <a:r>
                        <a:rPr kumimoji="0" lang="en-US" sz="1000" b="0" i="0" u="none" strike="noStrike" kern="1200" cap="none" spc="0" normalizeH="0" baseline="0" noProof="0">
                          <a:ln>
                            <a:noFill/>
                          </a:ln>
                          <a:solidFill>
                            <a:prstClr val="black"/>
                          </a:solidFill>
                          <a:effectLst/>
                          <a:uLnTx/>
                          <a:uFillTx/>
                          <a:latin typeface="+mn-lt"/>
                          <a:ea typeface="+mn-ea"/>
                          <a:cs typeface="+mn-cs"/>
                        </a:rPr>
                        <a:t>
Only till 14 Feb! Up to 55% off EVERYTHING in Concrete! Have a remarkable Valentine's Day.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0.045965608148936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141516409"/>
                  </a:ext>
                </a:extLst>
              </a:tr>
            </a:tbl>
          </a:graphicData>
        </a:graphic>
      </p:graphicFrame>
      <p:sp>
        <p:nvSpPr>
          <p:cNvPr id="4" name="Text Placeholder 3">
            <a:extLst>
              <a:ext uri="{FF2B5EF4-FFF2-40B4-BE49-F238E27FC236}">
                <a16:creationId xmlns:a16="http://schemas.microsoft.com/office/drawing/2014/main" id="{A17F745C-3E97-4B6F-8D38-A5247CEB399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99553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D957-E3E2-40DF-94E2-FDEED3922900}"/>
              </a:ext>
            </a:extLst>
          </p:cNvPr>
          <p:cNvSpPr>
            <a:spLocks noGrp="1"/>
          </p:cNvSpPr>
          <p:nvPr>
            <p:ph type="title"/>
          </p:nvPr>
        </p:nvSpPr>
        <p:spPr/>
        <p:txBody>
          <a:bodyPr/>
          <a:lstStyle/>
          <a:p>
            <a:r>
              <a:rPr lang="en-US"/>
              <a:t>Top Posts Table - 20 of 26</a:t>
            </a:r>
          </a:p>
        </p:txBody>
      </p:sp>
      <p:graphicFrame>
        <p:nvGraphicFramePr>
          <p:cNvPr id="5" name="Table Placeholder 4">
            <a:extLst>
              <a:ext uri="{FF2B5EF4-FFF2-40B4-BE49-F238E27FC236}">
                <a16:creationId xmlns:a16="http://schemas.microsoft.com/office/drawing/2014/main" id="{B8AFD07D-53D4-465B-BA6D-CB75035B6DC0}"/>
              </a:ext>
            </a:extLst>
          </p:cNvPr>
          <p:cNvGraphicFramePr>
            <a:graphicFrameLocks noGrp="1"/>
          </p:cNvGraphicFramePr>
          <p:nvPr>
            <p:ph type="tbl" sz="quarter" idx="13"/>
            <p:extLst>
              <p:ext uri="{D42A27DB-BD31-4B8C-83A1-F6EECF244321}">
                <p14:modId xmlns:p14="http://schemas.microsoft.com/office/powerpoint/2010/main" val="5375694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3040946"/>
                    </a:ext>
                  </a:extLst>
                </a:gridCol>
                <a:gridCol w="436169">
                  <a:extLst>
                    <a:ext uri="{9D8B030D-6E8A-4147-A177-3AD203B41FA5}">
                      <a16:colId xmlns:a16="http://schemas.microsoft.com/office/drawing/2014/main" val="293296875"/>
                    </a:ext>
                  </a:extLst>
                </a:gridCol>
                <a:gridCol w="436169">
                  <a:extLst>
                    <a:ext uri="{9D8B030D-6E8A-4147-A177-3AD203B41FA5}">
                      <a16:colId xmlns:a16="http://schemas.microsoft.com/office/drawing/2014/main" val="3892531027"/>
                    </a:ext>
                  </a:extLst>
                </a:gridCol>
                <a:gridCol w="436169">
                  <a:extLst>
                    <a:ext uri="{9D8B030D-6E8A-4147-A177-3AD203B41FA5}">
                      <a16:colId xmlns:a16="http://schemas.microsoft.com/office/drawing/2014/main" val="2104645286"/>
                    </a:ext>
                  </a:extLst>
                </a:gridCol>
                <a:gridCol w="436169">
                  <a:extLst>
                    <a:ext uri="{9D8B030D-6E8A-4147-A177-3AD203B41FA5}">
                      <a16:colId xmlns:a16="http://schemas.microsoft.com/office/drawing/2014/main" val="1622185686"/>
                    </a:ext>
                  </a:extLst>
                </a:gridCol>
                <a:gridCol w="436169">
                  <a:extLst>
                    <a:ext uri="{9D8B030D-6E8A-4147-A177-3AD203B41FA5}">
                      <a16:colId xmlns:a16="http://schemas.microsoft.com/office/drawing/2014/main" val="351657514"/>
                    </a:ext>
                  </a:extLst>
                </a:gridCol>
                <a:gridCol w="436169">
                  <a:extLst>
                    <a:ext uri="{9D8B030D-6E8A-4147-A177-3AD203B41FA5}">
                      <a16:colId xmlns:a16="http://schemas.microsoft.com/office/drawing/2014/main" val="1708188856"/>
                    </a:ext>
                  </a:extLst>
                </a:gridCol>
                <a:gridCol w="436169">
                  <a:extLst>
                    <a:ext uri="{9D8B030D-6E8A-4147-A177-3AD203B41FA5}">
                      <a16:colId xmlns:a16="http://schemas.microsoft.com/office/drawing/2014/main" val="1612699368"/>
                    </a:ext>
                  </a:extLst>
                </a:gridCol>
                <a:gridCol w="436169">
                  <a:extLst>
                    <a:ext uri="{9D8B030D-6E8A-4147-A177-3AD203B41FA5}">
                      <a16:colId xmlns:a16="http://schemas.microsoft.com/office/drawing/2014/main" val="1518669618"/>
                    </a:ext>
                  </a:extLst>
                </a:gridCol>
                <a:gridCol w="436169">
                  <a:extLst>
                    <a:ext uri="{9D8B030D-6E8A-4147-A177-3AD203B41FA5}">
                      <a16:colId xmlns:a16="http://schemas.microsoft.com/office/drawing/2014/main" val="1836916630"/>
                    </a:ext>
                  </a:extLst>
                </a:gridCol>
                <a:gridCol w="485546">
                  <a:extLst>
                    <a:ext uri="{9D8B030D-6E8A-4147-A177-3AD203B41FA5}">
                      <a16:colId xmlns:a16="http://schemas.microsoft.com/office/drawing/2014/main" val="3771991040"/>
                    </a:ext>
                  </a:extLst>
                </a:gridCol>
                <a:gridCol w="436169">
                  <a:extLst>
                    <a:ext uri="{9D8B030D-6E8A-4147-A177-3AD203B41FA5}">
                      <a16:colId xmlns:a16="http://schemas.microsoft.com/office/drawing/2014/main" val="3774373929"/>
                    </a:ext>
                  </a:extLst>
                </a:gridCol>
                <a:gridCol w="419710">
                  <a:extLst>
                    <a:ext uri="{9D8B030D-6E8A-4147-A177-3AD203B41FA5}">
                      <a16:colId xmlns:a16="http://schemas.microsoft.com/office/drawing/2014/main" val="3541879292"/>
                    </a:ext>
                  </a:extLst>
                </a:gridCol>
                <a:gridCol w="436169">
                  <a:extLst>
                    <a:ext uri="{9D8B030D-6E8A-4147-A177-3AD203B41FA5}">
                      <a16:colId xmlns:a16="http://schemas.microsoft.com/office/drawing/2014/main" val="3253393915"/>
                    </a:ext>
                  </a:extLst>
                </a:gridCol>
                <a:gridCol w="436169">
                  <a:extLst>
                    <a:ext uri="{9D8B030D-6E8A-4147-A177-3AD203B41FA5}">
                      <a16:colId xmlns:a16="http://schemas.microsoft.com/office/drawing/2014/main" val="31756195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559091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- 2018-02-15 17:00:00</a:t>
                      </a:r>
                      <a:r>
                        <a:rPr kumimoji="0" lang="en-US" sz="1000" b="0" i="0" u="none" strike="noStrike" kern="1200" cap="none" spc="0" normalizeH="0" baseline="0" noProof="0">
                          <a:ln>
                            <a:noFill/>
                          </a:ln>
                          <a:solidFill>
                            <a:prstClr val="black"/>
                          </a:solidFill>
                          <a:effectLst/>
                          <a:uLnTx/>
                          <a:uFillTx/>
                          <a:latin typeface="+mn-lt"/>
                          <a:ea typeface="+mn-ea"/>
                          <a:cs typeface="+mn-cs"/>
                        </a:rPr>
                        <a:t>
Charles &amp; Keith announces its Final Reductions on Winter 2017 collections. Discounts up to 50% OFF now in store.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0.045001570267558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92837244"/>
                  </a:ext>
                </a:extLst>
              </a:tr>
            </a:tbl>
          </a:graphicData>
        </a:graphic>
      </p:graphicFrame>
      <p:sp>
        <p:nvSpPr>
          <p:cNvPr id="4" name="Text Placeholder 3">
            <a:extLst>
              <a:ext uri="{FF2B5EF4-FFF2-40B4-BE49-F238E27FC236}">
                <a16:creationId xmlns:a16="http://schemas.microsoft.com/office/drawing/2014/main" id="{04147A4F-AFE5-4774-8123-00D68B4DB2F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47077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78F1-0957-40CD-8576-175616BAE775}"/>
              </a:ext>
            </a:extLst>
          </p:cNvPr>
          <p:cNvSpPr>
            <a:spLocks noGrp="1"/>
          </p:cNvSpPr>
          <p:nvPr>
            <p:ph type="title"/>
          </p:nvPr>
        </p:nvSpPr>
        <p:spPr/>
        <p:txBody>
          <a:bodyPr/>
          <a:lstStyle/>
          <a:p>
            <a:r>
              <a:rPr lang="en-US"/>
              <a:t>Top Posts Table - 21 of 26</a:t>
            </a:r>
          </a:p>
        </p:txBody>
      </p:sp>
      <p:graphicFrame>
        <p:nvGraphicFramePr>
          <p:cNvPr id="5" name="Table Placeholder 4">
            <a:extLst>
              <a:ext uri="{FF2B5EF4-FFF2-40B4-BE49-F238E27FC236}">
                <a16:creationId xmlns:a16="http://schemas.microsoft.com/office/drawing/2014/main" id="{8796DB91-0CB6-4B99-9AB6-76C96037880E}"/>
              </a:ext>
            </a:extLst>
          </p:cNvPr>
          <p:cNvGraphicFramePr>
            <a:graphicFrameLocks noGrp="1"/>
          </p:cNvGraphicFramePr>
          <p:nvPr>
            <p:ph type="tbl" sz="quarter" idx="13"/>
            <p:extLst>
              <p:ext uri="{D42A27DB-BD31-4B8C-83A1-F6EECF244321}">
                <p14:modId xmlns:p14="http://schemas.microsoft.com/office/powerpoint/2010/main" val="3286105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0613151"/>
                    </a:ext>
                  </a:extLst>
                </a:gridCol>
                <a:gridCol w="436169">
                  <a:extLst>
                    <a:ext uri="{9D8B030D-6E8A-4147-A177-3AD203B41FA5}">
                      <a16:colId xmlns:a16="http://schemas.microsoft.com/office/drawing/2014/main" val="500405970"/>
                    </a:ext>
                  </a:extLst>
                </a:gridCol>
                <a:gridCol w="436169">
                  <a:extLst>
                    <a:ext uri="{9D8B030D-6E8A-4147-A177-3AD203B41FA5}">
                      <a16:colId xmlns:a16="http://schemas.microsoft.com/office/drawing/2014/main" val="1534972813"/>
                    </a:ext>
                  </a:extLst>
                </a:gridCol>
                <a:gridCol w="436169">
                  <a:extLst>
                    <a:ext uri="{9D8B030D-6E8A-4147-A177-3AD203B41FA5}">
                      <a16:colId xmlns:a16="http://schemas.microsoft.com/office/drawing/2014/main" val="2260335662"/>
                    </a:ext>
                  </a:extLst>
                </a:gridCol>
                <a:gridCol w="436169">
                  <a:extLst>
                    <a:ext uri="{9D8B030D-6E8A-4147-A177-3AD203B41FA5}">
                      <a16:colId xmlns:a16="http://schemas.microsoft.com/office/drawing/2014/main" val="1751818703"/>
                    </a:ext>
                  </a:extLst>
                </a:gridCol>
                <a:gridCol w="436169">
                  <a:extLst>
                    <a:ext uri="{9D8B030D-6E8A-4147-A177-3AD203B41FA5}">
                      <a16:colId xmlns:a16="http://schemas.microsoft.com/office/drawing/2014/main" val="1366210040"/>
                    </a:ext>
                  </a:extLst>
                </a:gridCol>
                <a:gridCol w="436169">
                  <a:extLst>
                    <a:ext uri="{9D8B030D-6E8A-4147-A177-3AD203B41FA5}">
                      <a16:colId xmlns:a16="http://schemas.microsoft.com/office/drawing/2014/main" val="2896898480"/>
                    </a:ext>
                  </a:extLst>
                </a:gridCol>
                <a:gridCol w="436169">
                  <a:extLst>
                    <a:ext uri="{9D8B030D-6E8A-4147-A177-3AD203B41FA5}">
                      <a16:colId xmlns:a16="http://schemas.microsoft.com/office/drawing/2014/main" val="3228267959"/>
                    </a:ext>
                  </a:extLst>
                </a:gridCol>
                <a:gridCol w="436169">
                  <a:extLst>
                    <a:ext uri="{9D8B030D-6E8A-4147-A177-3AD203B41FA5}">
                      <a16:colId xmlns:a16="http://schemas.microsoft.com/office/drawing/2014/main" val="3518118761"/>
                    </a:ext>
                  </a:extLst>
                </a:gridCol>
                <a:gridCol w="436169">
                  <a:extLst>
                    <a:ext uri="{9D8B030D-6E8A-4147-A177-3AD203B41FA5}">
                      <a16:colId xmlns:a16="http://schemas.microsoft.com/office/drawing/2014/main" val="3550358305"/>
                    </a:ext>
                  </a:extLst>
                </a:gridCol>
                <a:gridCol w="485546">
                  <a:extLst>
                    <a:ext uri="{9D8B030D-6E8A-4147-A177-3AD203B41FA5}">
                      <a16:colId xmlns:a16="http://schemas.microsoft.com/office/drawing/2014/main" val="2838084227"/>
                    </a:ext>
                  </a:extLst>
                </a:gridCol>
                <a:gridCol w="436169">
                  <a:extLst>
                    <a:ext uri="{9D8B030D-6E8A-4147-A177-3AD203B41FA5}">
                      <a16:colId xmlns:a16="http://schemas.microsoft.com/office/drawing/2014/main" val="3777332618"/>
                    </a:ext>
                  </a:extLst>
                </a:gridCol>
                <a:gridCol w="419710">
                  <a:extLst>
                    <a:ext uri="{9D8B030D-6E8A-4147-A177-3AD203B41FA5}">
                      <a16:colId xmlns:a16="http://schemas.microsoft.com/office/drawing/2014/main" val="4130175977"/>
                    </a:ext>
                  </a:extLst>
                </a:gridCol>
                <a:gridCol w="436169">
                  <a:extLst>
                    <a:ext uri="{9D8B030D-6E8A-4147-A177-3AD203B41FA5}">
                      <a16:colId xmlns:a16="http://schemas.microsoft.com/office/drawing/2014/main" val="700459569"/>
                    </a:ext>
                  </a:extLst>
                </a:gridCol>
                <a:gridCol w="436169">
                  <a:extLst>
                    <a:ext uri="{9D8B030D-6E8A-4147-A177-3AD203B41FA5}">
                      <a16:colId xmlns:a16="http://schemas.microsoft.com/office/drawing/2014/main" val="30736889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597492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- 2018-02-11 03:00:00</a:t>
                      </a:r>
                      <a:r>
                        <a:rPr kumimoji="0" lang="en-US" sz="1000" b="0" i="0" u="none" strike="noStrike" kern="1200" cap="none" spc="0" normalizeH="0" baseline="0" noProof="0">
                          <a:ln>
                            <a:noFill/>
                          </a:ln>
                          <a:solidFill>
                            <a:prstClr val="black"/>
                          </a:solidFill>
                          <a:effectLst/>
                          <a:uLnTx/>
                          <a:uFillTx/>
                          <a:latin typeface="+mn-lt"/>
                          <a:ea typeface="+mn-ea"/>
                          <a:cs typeface="+mn-cs"/>
                        </a:rPr>
                        <a:t>
We’re celebrating the month of love like no other!
Swing by our love wall, submit your EGP 300 shopping receipt, write down your love messages and hang the lock before the 17th of February!
</a:t>
                      </a:r>
                      <a:r>
                        <a:rPr kumimoji="0" lang="ar-AE" sz="1000" b="0" i="0" u="none" strike="noStrike" kern="1200" cap="none" spc="0" normalizeH="0" baseline="0" noProof="0">
                          <a:ln>
                            <a:noFill/>
                          </a:ln>
                          <a:solidFill>
                            <a:prstClr val="black"/>
                          </a:solidFill>
                          <a:effectLst/>
                          <a:uLnTx/>
                          <a:uFillTx/>
                          <a:latin typeface="+mn-lt"/>
                          <a:ea typeface="+mn-ea"/>
                          <a:cs typeface="+mn-cs"/>
                        </a:rPr>
                        <a:t>إنضموا لنا في مول العرب، إشتروا بقيمة ٣٠٠ جنيه، عبّروا عن حبكم وعلقوا الرسالة والقفل قبل ١٧ فبراير!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0.038306837770542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60094951"/>
                  </a:ext>
                </a:extLst>
              </a:tr>
            </a:tbl>
          </a:graphicData>
        </a:graphic>
      </p:graphicFrame>
      <p:sp>
        <p:nvSpPr>
          <p:cNvPr id="4" name="Text Placeholder 3">
            <a:extLst>
              <a:ext uri="{FF2B5EF4-FFF2-40B4-BE49-F238E27FC236}">
                <a16:creationId xmlns:a16="http://schemas.microsoft.com/office/drawing/2014/main" id="{12193E58-97D3-4DE0-956C-E7B06B5EB0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68148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9C17-6C0D-412E-9E22-29DC1B493582}"/>
              </a:ext>
            </a:extLst>
          </p:cNvPr>
          <p:cNvSpPr>
            <a:spLocks noGrp="1"/>
          </p:cNvSpPr>
          <p:nvPr>
            <p:ph type="title"/>
          </p:nvPr>
        </p:nvSpPr>
        <p:spPr/>
        <p:txBody>
          <a:bodyPr/>
          <a:lstStyle/>
          <a:p>
            <a:r>
              <a:rPr lang="en-US"/>
              <a:t>Top Posts Table - 22 of 26</a:t>
            </a:r>
          </a:p>
        </p:txBody>
      </p:sp>
      <p:graphicFrame>
        <p:nvGraphicFramePr>
          <p:cNvPr id="5" name="Table Placeholder 4">
            <a:extLst>
              <a:ext uri="{FF2B5EF4-FFF2-40B4-BE49-F238E27FC236}">
                <a16:creationId xmlns:a16="http://schemas.microsoft.com/office/drawing/2014/main" id="{86AA6947-22A5-4894-BD2D-133B709084E6}"/>
              </a:ext>
            </a:extLst>
          </p:cNvPr>
          <p:cNvGraphicFramePr>
            <a:graphicFrameLocks noGrp="1"/>
          </p:cNvGraphicFramePr>
          <p:nvPr>
            <p:ph type="tbl" sz="quarter" idx="13"/>
            <p:extLst>
              <p:ext uri="{D42A27DB-BD31-4B8C-83A1-F6EECF244321}">
                <p14:modId xmlns:p14="http://schemas.microsoft.com/office/powerpoint/2010/main" val="16593764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1081587"/>
                    </a:ext>
                  </a:extLst>
                </a:gridCol>
                <a:gridCol w="436169">
                  <a:extLst>
                    <a:ext uri="{9D8B030D-6E8A-4147-A177-3AD203B41FA5}">
                      <a16:colId xmlns:a16="http://schemas.microsoft.com/office/drawing/2014/main" val="1295330995"/>
                    </a:ext>
                  </a:extLst>
                </a:gridCol>
                <a:gridCol w="436169">
                  <a:extLst>
                    <a:ext uri="{9D8B030D-6E8A-4147-A177-3AD203B41FA5}">
                      <a16:colId xmlns:a16="http://schemas.microsoft.com/office/drawing/2014/main" val="3231477643"/>
                    </a:ext>
                  </a:extLst>
                </a:gridCol>
                <a:gridCol w="436169">
                  <a:extLst>
                    <a:ext uri="{9D8B030D-6E8A-4147-A177-3AD203B41FA5}">
                      <a16:colId xmlns:a16="http://schemas.microsoft.com/office/drawing/2014/main" val="92171294"/>
                    </a:ext>
                  </a:extLst>
                </a:gridCol>
                <a:gridCol w="436169">
                  <a:extLst>
                    <a:ext uri="{9D8B030D-6E8A-4147-A177-3AD203B41FA5}">
                      <a16:colId xmlns:a16="http://schemas.microsoft.com/office/drawing/2014/main" val="4174023481"/>
                    </a:ext>
                  </a:extLst>
                </a:gridCol>
                <a:gridCol w="436169">
                  <a:extLst>
                    <a:ext uri="{9D8B030D-6E8A-4147-A177-3AD203B41FA5}">
                      <a16:colId xmlns:a16="http://schemas.microsoft.com/office/drawing/2014/main" val="521977728"/>
                    </a:ext>
                  </a:extLst>
                </a:gridCol>
                <a:gridCol w="436169">
                  <a:extLst>
                    <a:ext uri="{9D8B030D-6E8A-4147-A177-3AD203B41FA5}">
                      <a16:colId xmlns:a16="http://schemas.microsoft.com/office/drawing/2014/main" val="642683996"/>
                    </a:ext>
                  </a:extLst>
                </a:gridCol>
                <a:gridCol w="436169">
                  <a:extLst>
                    <a:ext uri="{9D8B030D-6E8A-4147-A177-3AD203B41FA5}">
                      <a16:colId xmlns:a16="http://schemas.microsoft.com/office/drawing/2014/main" val="1453194848"/>
                    </a:ext>
                  </a:extLst>
                </a:gridCol>
                <a:gridCol w="436169">
                  <a:extLst>
                    <a:ext uri="{9D8B030D-6E8A-4147-A177-3AD203B41FA5}">
                      <a16:colId xmlns:a16="http://schemas.microsoft.com/office/drawing/2014/main" val="2112714813"/>
                    </a:ext>
                  </a:extLst>
                </a:gridCol>
                <a:gridCol w="436169">
                  <a:extLst>
                    <a:ext uri="{9D8B030D-6E8A-4147-A177-3AD203B41FA5}">
                      <a16:colId xmlns:a16="http://schemas.microsoft.com/office/drawing/2014/main" val="3416210041"/>
                    </a:ext>
                  </a:extLst>
                </a:gridCol>
                <a:gridCol w="485546">
                  <a:extLst>
                    <a:ext uri="{9D8B030D-6E8A-4147-A177-3AD203B41FA5}">
                      <a16:colId xmlns:a16="http://schemas.microsoft.com/office/drawing/2014/main" val="1401715270"/>
                    </a:ext>
                  </a:extLst>
                </a:gridCol>
                <a:gridCol w="436169">
                  <a:extLst>
                    <a:ext uri="{9D8B030D-6E8A-4147-A177-3AD203B41FA5}">
                      <a16:colId xmlns:a16="http://schemas.microsoft.com/office/drawing/2014/main" val="1026931864"/>
                    </a:ext>
                  </a:extLst>
                </a:gridCol>
                <a:gridCol w="419710">
                  <a:extLst>
                    <a:ext uri="{9D8B030D-6E8A-4147-A177-3AD203B41FA5}">
                      <a16:colId xmlns:a16="http://schemas.microsoft.com/office/drawing/2014/main" val="3826169256"/>
                    </a:ext>
                  </a:extLst>
                </a:gridCol>
                <a:gridCol w="436169">
                  <a:extLst>
                    <a:ext uri="{9D8B030D-6E8A-4147-A177-3AD203B41FA5}">
                      <a16:colId xmlns:a16="http://schemas.microsoft.com/office/drawing/2014/main" val="3159013676"/>
                    </a:ext>
                  </a:extLst>
                </a:gridCol>
                <a:gridCol w="436169">
                  <a:extLst>
                    <a:ext uri="{9D8B030D-6E8A-4147-A177-3AD203B41FA5}">
                      <a16:colId xmlns:a16="http://schemas.microsoft.com/office/drawing/2014/main" val="29030891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063202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- 2018-02-07 09:32:33</a:t>
                      </a:r>
                      <a:r>
                        <a:rPr kumimoji="0" lang="en-US" sz="1000" b="0" i="0" u="none" strike="noStrike" kern="1200" cap="none" spc="0" normalizeH="0" baseline="0" noProof="0">
                          <a:ln>
                            <a:noFill/>
                          </a:ln>
                          <a:solidFill>
                            <a:prstClr val="black"/>
                          </a:solidFill>
                          <a:effectLst/>
                          <a:uLnTx/>
                          <a:uFillTx/>
                          <a:latin typeface="+mn-lt"/>
                          <a:ea typeface="+mn-ea"/>
                          <a:cs typeface="+mn-cs"/>
                        </a:rPr>
                        <a:t>
Surprise her in the month of love with a breathtaking bouquet from Flower bar at Mall of Arabia!
</a:t>
                      </a:r>
                      <a:r>
                        <a:rPr kumimoji="0" lang="ar-AE" sz="1000" b="0" i="0" u="none" strike="noStrike" kern="1200" cap="none" spc="0" normalizeH="0" baseline="0" noProof="0">
                          <a:ln>
                            <a:noFill/>
                          </a:ln>
                          <a:solidFill>
                            <a:prstClr val="black"/>
                          </a:solidFill>
                          <a:effectLst/>
                          <a:uLnTx/>
                          <a:uFillTx/>
                          <a:latin typeface="+mn-lt"/>
                          <a:ea typeface="+mn-ea"/>
                          <a:cs typeface="+mn-cs"/>
                        </a:rPr>
                        <a:t>فاجئها ببوكيه ورد في شهر الحب من فلاور بار في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0.037357860524907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3120337"/>
                  </a:ext>
                </a:extLst>
              </a:tr>
            </a:tbl>
          </a:graphicData>
        </a:graphic>
      </p:graphicFrame>
      <p:sp>
        <p:nvSpPr>
          <p:cNvPr id="4" name="Text Placeholder 3">
            <a:extLst>
              <a:ext uri="{FF2B5EF4-FFF2-40B4-BE49-F238E27FC236}">
                <a16:creationId xmlns:a16="http://schemas.microsoft.com/office/drawing/2014/main" id="{6D9AFB6F-ACD3-4167-B192-D1DF9C0184A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7487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3486-6DBF-4F01-BEB6-83041DD21788}"/>
              </a:ext>
            </a:extLst>
          </p:cNvPr>
          <p:cNvSpPr>
            <a:spLocks noGrp="1"/>
          </p:cNvSpPr>
          <p:nvPr>
            <p:ph type="title"/>
          </p:nvPr>
        </p:nvSpPr>
        <p:spPr/>
        <p:txBody>
          <a:bodyPr/>
          <a:lstStyle/>
          <a:p>
            <a:r>
              <a:rPr lang="en-US"/>
              <a:t>Top Posts Table - 23 of 26</a:t>
            </a:r>
          </a:p>
        </p:txBody>
      </p:sp>
      <p:graphicFrame>
        <p:nvGraphicFramePr>
          <p:cNvPr id="5" name="Table Placeholder 4">
            <a:extLst>
              <a:ext uri="{FF2B5EF4-FFF2-40B4-BE49-F238E27FC236}">
                <a16:creationId xmlns:a16="http://schemas.microsoft.com/office/drawing/2014/main" id="{E553D870-66AA-4754-A337-B585BEC8ACC4}"/>
              </a:ext>
            </a:extLst>
          </p:cNvPr>
          <p:cNvGraphicFramePr>
            <a:graphicFrameLocks noGrp="1"/>
          </p:cNvGraphicFramePr>
          <p:nvPr>
            <p:ph type="tbl" sz="quarter" idx="13"/>
            <p:extLst>
              <p:ext uri="{D42A27DB-BD31-4B8C-83A1-F6EECF244321}">
                <p14:modId xmlns:p14="http://schemas.microsoft.com/office/powerpoint/2010/main" val="15633425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433472"/>
                    </a:ext>
                  </a:extLst>
                </a:gridCol>
                <a:gridCol w="436169">
                  <a:extLst>
                    <a:ext uri="{9D8B030D-6E8A-4147-A177-3AD203B41FA5}">
                      <a16:colId xmlns:a16="http://schemas.microsoft.com/office/drawing/2014/main" val="666313311"/>
                    </a:ext>
                  </a:extLst>
                </a:gridCol>
                <a:gridCol w="436169">
                  <a:extLst>
                    <a:ext uri="{9D8B030D-6E8A-4147-A177-3AD203B41FA5}">
                      <a16:colId xmlns:a16="http://schemas.microsoft.com/office/drawing/2014/main" val="3715623681"/>
                    </a:ext>
                  </a:extLst>
                </a:gridCol>
                <a:gridCol w="436169">
                  <a:extLst>
                    <a:ext uri="{9D8B030D-6E8A-4147-A177-3AD203B41FA5}">
                      <a16:colId xmlns:a16="http://schemas.microsoft.com/office/drawing/2014/main" val="2003035098"/>
                    </a:ext>
                  </a:extLst>
                </a:gridCol>
                <a:gridCol w="436169">
                  <a:extLst>
                    <a:ext uri="{9D8B030D-6E8A-4147-A177-3AD203B41FA5}">
                      <a16:colId xmlns:a16="http://schemas.microsoft.com/office/drawing/2014/main" val="2775213909"/>
                    </a:ext>
                  </a:extLst>
                </a:gridCol>
                <a:gridCol w="436169">
                  <a:extLst>
                    <a:ext uri="{9D8B030D-6E8A-4147-A177-3AD203B41FA5}">
                      <a16:colId xmlns:a16="http://schemas.microsoft.com/office/drawing/2014/main" val="204070780"/>
                    </a:ext>
                  </a:extLst>
                </a:gridCol>
                <a:gridCol w="436169">
                  <a:extLst>
                    <a:ext uri="{9D8B030D-6E8A-4147-A177-3AD203B41FA5}">
                      <a16:colId xmlns:a16="http://schemas.microsoft.com/office/drawing/2014/main" val="1680404012"/>
                    </a:ext>
                  </a:extLst>
                </a:gridCol>
                <a:gridCol w="436169">
                  <a:extLst>
                    <a:ext uri="{9D8B030D-6E8A-4147-A177-3AD203B41FA5}">
                      <a16:colId xmlns:a16="http://schemas.microsoft.com/office/drawing/2014/main" val="3942678600"/>
                    </a:ext>
                  </a:extLst>
                </a:gridCol>
                <a:gridCol w="436169">
                  <a:extLst>
                    <a:ext uri="{9D8B030D-6E8A-4147-A177-3AD203B41FA5}">
                      <a16:colId xmlns:a16="http://schemas.microsoft.com/office/drawing/2014/main" val="3595309431"/>
                    </a:ext>
                  </a:extLst>
                </a:gridCol>
                <a:gridCol w="436169">
                  <a:extLst>
                    <a:ext uri="{9D8B030D-6E8A-4147-A177-3AD203B41FA5}">
                      <a16:colId xmlns:a16="http://schemas.microsoft.com/office/drawing/2014/main" val="1225835091"/>
                    </a:ext>
                  </a:extLst>
                </a:gridCol>
                <a:gridCol w="485546">
                  <a:extLst>
                    <a:ext uri="{9D8B030D-6E8A-4147-A177-3AD203B41FA5}">
                      <a16:colId xmlns:a16="http://schemas.microsoft.com/office/drawing/2014/main" val="662998390"/>
                    </a:ext>
                  </a:extLst>
                </a:gridCol>
                <a:gridCol w="436169">
                  <a:extLst>
                    <a:ext uri="{9D8B030D-6E8A-4147-A177-3AD203B41FA5}">
                      <a16:colId xmlns:a16="http://schemas.microsoft.com/office/drawing/2014/main" val="3698857043"/>
                    </a:ext>
                  </a:extLst>
                </a:gridCol>
                <a:gridCol w="419710">
                  <a:extLst>
                    <a:ext uri="{9D8B030D-6E8A-4147-A177-3AD203B41FA5}">
                      <a16:colId xmlns:a16="http://schemas.microsoft.com/office/drawing/2014/main" val="2091264304"/>
                    </a:ext>
                  </a:extLst>
                </a:gridCol>
                <a:gridCol w="436169">
                  <a:extLst>
                    <a:ext uri="{9D8B030D-6E8A-4147-A177-3AD203B41FA5}">
                      <a16:colId xmlns:a16="http://schemas.microsoft.com/office/drawing/2014/main" val="1886733640"/>
                    </a:ext>
                  </a:extLst>
                </a:gridCol>
                <a:gridCol w="436169">
                  <a:extLst>
                    <a:ext uri="{9D8B030D-6E8A-4147-A177-3AD203B41FA5}">
                      <a16:colId xmlns:a16="http://schemas.microsoft.com/office/drawing/2014/main" val="14973000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880588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- 2018-02-20 12:13:06</a:t>
                      </a:r>
                      <a:r>
                        <a:rPr kumimoji="0" lang="en-US" sz="1000" b="0" i="0" u="none" strike="noStrike" kern="1200" cap="none" spc="0" normalizeH="0" baseline="0" noProof="0">
                          <a:ln>
                            <a:noFill/>
                          </a:ln>
                          <a:solidFill>
                            <a:prstClr val="black"/>
                          </a:solidFill>
                          <a:effectLst/>
                          <a:uLnTx/>
                          <a:uFillTx/>
                          <a:latin typeface="+mn-lt"/>
                          <a:ea typeface="+mn-ea"/>
                          <a:cs typeface="+mn-cs"/>
                        </a:rPr>
                        <a:t>
Grab your friends and head over to Galaxy Cineplex Cinema or 7D Cinema at Mall of Arabia for an unforgettable experience.
</a:t>
                      </a:r>
                      <a:r>
                        <a:rPr kumimoji="0" lang="ar-AE" sz="1000" b="0" i="0" u="none" strike="noStrike" kern="1200" cap="none" spc="0" normalizeH="0" baseline="0" noProof="0">
                          <a:ln>
                            <a:noFill/>
                          </a:ln>
                          <a:solidFill>
                            <a:prstClr val="black"/>
                          </a:solidFill>
                          <a:effectLst/>
                          <a:uLnTx/>
                          <a:uFillTx/>
                          <a:latin typeface="+mn-lt"/>
                          <a:ea typeface="+mn-ea"/>
                          <a:cs typeface="+mn-cs"/>
                        </a:rPr>
                        <a:t>الخروجة ما تكملش من غير سينما جالاكسي وأحلى مغامرة في سينما 7</a:t>
                      </a:r>
                      <a:r>
                        <a:rPr kumimoji="0" lang="en-US" sz="1000" b="0" i="0" u="none" strike="noStrike" kern="1200" cap="none" spc="0" normalizeH="0" baseline="0" noProof="0">
                          <a:ln>
                            <a:noFill/>
                          </a:ln>
                          <a:solidFill>
                            <a:prstClr val="black"/>
                          </a:solidFill>
                          <a:effectLst/>
                          <a:uLnTx/>
                          <a:uFillTx/>
                          <a:latin typeface="+mn-lt"/>
                          <a:ea typeface="+mn-ea"/>
                          <a:cs typeface="+mn-cs"/>
                        </a:rPr>
                        <a:t>D </a:t>
                      </a:r>
                      <a:r>
                        <a:rPr kumimoji="0" lang="ar-AE" sz="1000" b="0" i="0" u="none" strike="noStrike" kern="1200" cap="none" spc="0" normalizeH="0" baseline="0" noProof="0">
                          <a:ln>
                            <a:noFill/>
                          </a:ln>
                          <a:solidFill>
                            <a:prstClr val="black"/>
                          </a:solidFill>
                          <a:effectLst/>
                          <a:uLnTx/>
                          <a:uFillTx/>
                          <a:latin typeface="+mn-lt"/>
                          <a:ea typeface="+mn-ea"/>
                          <a:cs typeface="+mn-cs"/>
                        </a:rPr>
                        <a:t>في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AtMallOfArabiaCairo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Cinemas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0.0325536416993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01037878"/>
                  </a:ext>
                </a:extLst>
              </a:tr>
            </a:tbl>
          </a:graphicData>
        </a:graphic>
      </p:graphicFrame>
      <p:sp>
        <p:nvSpPr>
          <p:cNvPr id="4" name="Text Placeholder 3">
            <a:extLst>
              <a:ext uri="{FF2B5EF4-FFF2-40B4-BE49-F238E27FC236}">
                <a16:creationId xmlns:a16="http://schemas.microsoft.com/office/drawing/2014/main" id="{45B417BE-78F0-463D-8EC0-20E8491E279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51242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DD3A-3E49-4C0B-83C5-D24670A87321}"/>
              </a:ext>
            </a:extLst>
          </p:cNvPr>
          <p:cNvSpPr>
            <a:spLocks noGrp="1"/>
          </p:cNvSpPr>
          <p:nvPr>
            <p:ph type="title"/>
          </p:nvPr>
        </p:nvSpPr>
        <p:spPr/>
        <p:txBody>
          <a:bodyPr/>
          <a:lstStyle/>
          <a:p>
            <a:r>
              <a:rPr lang="en-US"/>
              <a:t>Top Posts Table - 24 of 26</a:t>
            </a:r>
          </a:p>
        </p:txBody>
      </p:sp>
      <p:graphicFrame>
        <p:nvGraphicFramePr>
          <p:cNvPr id="5" name="Table Placeholder 4">
            <a:extLst>
              <a:ext uri="{FF2B5EF4-FFF2-40B4-BE49-F238E27FC236}">
                <a16:creationId xmlns:a16="http://schemas.microsoft.com/office/drawing/2014/main" id="{F17F16F3-EF1F-4609-AB40-D6EFE865543D}"/>
              </a:ext>
            </a:extLst>
          </p:cNvPr>
          <p:cNvGraphicFramePr>
            <a:graphicFrameLocks noGrp="1"/>
          </p:cNvGraphicFramePr>
          <p:nvPr>
            <p:ph type="tbl" sz="quarter" idx="13"/>
            <p:extLst>
              <p:ext uri="{D42A27DB-BD31-4B8C-83A1-F6EECF244321}">
                <p14:modId xmlns:p14="http://schemas.microsoft.com/office/powerpoint/2010/main" val="42703849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3844042"/>
                    </a:ext>
                  </a:extLst>
                </a:gridCol>
                <a:gridCol w="436169">
                  <a:extLst>
                    <a:ext uri="{9D8B030D-6E8A-4147-A177-3AD203B41FA5}">
                      <a16:colId xmlns:a16="http://schemas.microsoft.com/office/drawing/2014/main" val="4178320403"/>
                    </a:ext>
                  </a:extLst>
                </a:gridCol>
                <a:gridCol w="436169">
                  <a:extLst>
                    <a:ext uri="{9D8B030D-6E8A-4147-A177-3AD203B41FA5}">
                      <a16:colId xmlns:a16="http://schemas.microsoft.com/office/drawing/2014/main" val="176977470"/>
                    </a:ext>
                  </a:extLst>
                </a:gridCol>
                <a:gridCol w="436169">
                  <a:extLst>
                    <a:ext uri="{9D8B030D-6E8A-4147-A177-3AD203B41FA5}">
                      <a16:colId xmlns:a16="http://schemas.microsoft.com/office/drawing/2014/main" val="1426747059"/>
                    </a:ext>
                  </a:extLst>
                </a:gridCol>
                <a:gridCol w="436169">
                  <a:extLst>
                    <a:ext uri="{9D8B030D-6E8A-4147-A177-3AD203B41FA5}">
                      <a16:colId xmlns:a16="http://schemas.microsoft.com/office/drawing/2014/main" val="1576998986"/>
                    </a:ext>
                  </a:extLst>
                </a:gridCol>
                <a:gridCol w="436169">
                  <a:extLst>
                    <a:ext uri="{9D8B030D-6E8A-4147-A177-3AD203B41FA5}">
                      <a16:colId xmlns:a16="http://schemas.microsoft.com/office/drawing/2014/main" val="1914842875"/>
                    </a:ext>
                  </a:extLst>
                </a:gridCol>
                <a:gridCol w="436169">
                  <a:extLst>
                    <a:ext uri="{9D8B030D-6E8A-4147-A177-3AD203B41FA5}">
                      <a16:colId xmlns:a16="http://schemas.microsoft.com/office/drawing/2014/main" val="3959895625"/>
                    </a:ext>
                  </a:extLst>
                </a:gridCol>
                <a:gridCol w="436169">
                  <a:extLst>
                    <a:ext uri="{9D8B030D-6E8A-4147-A177-3AD203B41FA5}">
                      <a16:colId xmlns:a16="http://schemas.microsoft.com/office/drawing/2014/main" val="525127255"/>
                    </a:ext>
                  </a:extLst>
                </a:gridCol>
                <a:gridCol w="436169">
                  <a:extLst>
                    <a:ext uri="{9D8B030D-6E8A-4147-A177-3AD203B41FA5}">
                      <a16:colId xmlns:a16="http://schemas.microsoft.com/office/drawing/2014/main" val="4078874862"/>
                    </a:ext>
                  </a:extLst>
                </a:gridCol>
                <a:gridCol w="436169">
                  <a:extLst>
                    <a:ext uri="{9D8B030D-6E8A-4147-A177-3AD203B41FA5}">
                      <a16:colId xmlns:a16="http://schemas.microsoft.com/office/drawing/2014/main" val="3688809736"/>
                    </a:ext>
                  </a:extLst>
                </a:gridCol>
                <a:gridCol w="485546">
                  <a:extLst>
                    <a:ext uri="{9D8B030D-6E8A-4147-A177-3AD203B41FA5}">
                      <a16:colId xmlns:a16="http://schemas.microsoft.com/office/drawing/2014/main" val="1009394772"/>
                    </a:ext>
                  </a:extLst>
                </a:gridCol>
                <a:gridCol w="436169">
                  <a:extLst>
                    <a:ext uri="{9D8B030D-6E8A-4147-A177-3AD203B41FA5}">
                      <a16:colId xmlns:a16="http://schemas.microsoft.com/office/drawing/2014/main" val="3409837823"/>
                    </a:ext>
                  </a:extLst>
                </a:gridCol>
                <a:gridCol w="419710">
                  <a:extLst>
                    <a:ext uri="{9D8B030D-6E8A-4147-A177-3AD203B41FA5}">
                      <a16:colId xmlns:a16="http://schemas.microsoft.com/office/drawing/2014/main" val="1695527897"/>
                    </a:ext>
                  </a:extLst>
                </a:gridCol>
                <a:gridCol w="436169">
                  <a:extLst>
                    <a:ext uri="{9D8B030D-6E8A-4147-A177-3AD203B41FA5}">
                      <a16:colId xmlns:a16="http://schemas.microsoft.com/office/drawing/2014/main" val="3399440714"/>
                    </a:ext>
                  </a:extLst>
                </a:gridCol>
                <a:gridCol w="436169">
                  <a:extLst>
                    <a:ext uri="{9D8B030D-6E8A-4147-A177-3AD203B41FA5}">
                      <a16:colId xmlns:a16="http://schemas.microsoft.com/office/drawing/2014/main" val="2208571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737432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- 2018-02-08 17:20:56</a:t>
                      </a:r>
                      <a:r>
                        <a:rPr kumimoji="0" lang="en-US" sz="1000" b="0" i="0" u="none" strike="noStrike" kern="1200" cap="none" spc="0" normalizeH="0" baseline="0" noProof="0">
                          <a:ln>
                            <a:noFill/>
                          </a:ln>
                          <a:solidFill>
                            <a:prstClr val="black"/>
                          </a:solidFill>
                          <a:effectLst/>
                          <a:uLnTx/>
                          <a:uFillTx/>
                          <a:latin typeface="+mn-lt"/>
                          <a:ea typeface="+mn-ea"/>
                          <a:cs typeface="+mn-cs"/>
                        </a:rPr>
                        <a:t>
She’ll never say no to a little sparkle!
Visit SWAROVSKI at Mall of Arabia and get her a statement piece for a tasteful Valentine’s day gift.
</a:t>
                      </a:r>
                      <a:r>
                        <a:rPr kumimoji="0" lang="ar-AE" sz="1000" b="0" i="0" u="none" strike="noStrike" kern="1200" cap="none" spc="0" normalizeH="0" baseline="0" noProof="0">
                          <a:ln>
                            <a:noFill/>
                          </a:ln>
                          <a:solidFill>
                            <a:prstClr val="black"/>
                          </a:solidFill>
                          <a:effectLst/>
                          <a:uLnTx/>
                          <a:uFillTx/>
                          <a:latin typeface="+mn-lt"/>
                          <a:ea typeface="+mn-ea"/>
                          <a:cs typeface="+mn-cs"/>
                        </a:rPr>
                        <a:t>سواروفسكي مستنيكم في مول العرب عشان تجيبوا هدية عيد حب مميزة السنة دي.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0.029692860878411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15867907"/>
                  </a:ext>
                </a:extLst>
              </a:tr>
            </a:tbl>
          </a:graphicData>
        </a:graphic>
      </p:graphicFrame>
      <p:sp>
        <p:nvSpPr>
          <p:cNvPr id="4" name="Text Placeholder 3">
            <a:extLst>
              <a:ext uri="{FF2B5EF4-FFF2-40B4-BE49-F238E27FC236}">
                <a16:creationId xmlns:a16="http://schemas.microsoft.com/office/drawing/2014/main" id="{0577DB55-87A1-47B9-8190-44117AC07E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20091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B9FB-21B2-426B-AD77-94DC1186CB41}"/>
              </a:ext>
            </a:extLst>
          </p:cNvPr>
          <p:cNvSpPr>
            <a:spLocks noGrp="1"/>
          </p:cNvSpPr>
          <p:nvPr>
            <p:ph type="title"/>
          </p:nvPr>
        </p:nvSpPr>
        <p:spPr/>
        <p:txBody>
          <a:bodyPr/>
          <a:lstStyle/>
          <a:p>
            <a:r>
              <a:rPr lang="en-US"/>
              <a:t>Top Posts Table - 25 of 26</a:t>
            </a:r>
          </a:p>
        </p:txBody>
      </p:sp>
      <p:graphicFrame>
        <p:nvGraphicFramePr>
          <p:cNvPr id="5" name="Table Placeholder 4">
            <a:extLst>
              <a:ext uri="{FF2B5EF4-FFF2-40B4-BE49-F238E27FC236}">
                <a16:creationId xmlns:a16="http://schemas.microsoft.com/office/drawing/2014/main" id="{574C7505-9B6F-4F56-838D-B17730F9AEF2}"/>
              </a:ext>
            </a:extLst>
          </p:cNvPr>
          <p:cNvGraphicFramePr>
            <a:graphicFrameLocks noGrp="1"/>
          </p:cNvGraphicFramePr>
          <p:nvPr>
            <p:ph type="tbl" sz="quarter" idx="13"/>
            <p:extLst>
              <p:ext uri="{D42A27DB-BD31-4B8C-83A1-F6EECF244321}">
                <p14:modId xmlns:p14="http://schemas.microsoft.com/office/powerpoint/2010/main" val="29864997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4556602"/>
                    </a:ext>
                  </a:extLst>
                </a:gridCol>
                <a:gridCol w="436169">
                  <a:extLst>
                    <a:ext uri="{9D8B030D-6E8A-4147-A177-3AD203B41FA5}">
                      <a16:colId xmlns:a16="http://schemas.microsoft.com/office/drawing/2014/main" val="955902662"/>
                    </a:ext>
                  </a:extLst>
                </a:gridCol>
                <a:gridCol w="436169">
                  <a:extLst>
                    <a:ext uri="{9D8B030D-6E8A-4147-A177-3AD203B41FA5}">
                      <a16:colId xmlns:a16="http://schemas.microsoft.com/office/drawing/2014/main" val="4000078360"/>
                    </a:ext>
                  </a:extLst>
                </a:gridCol>
                <a:gridCol w="436169">
                  <a:extLst>
                    <a:ext uri="{9D8B030D-6E8A-4147-A177-3AD203B41FA5}">
                      <a16:colId xmlns:a16="http://schemas.microsoft.com/office/drawing/2014/main" val="4111256038"/>
                    </a:ext>
                  </a:extLst>
                </a:gridCol>
                <a:gridCol w="436169">
                  <a:extLst>
                    <a:ext uri="{9D8B030D-6E8A-4147-A177-3AD203B41FA5}">
                      <a16:colId xmlns:a16="http://schemas.microsoft.com/office/drawing/2014/main" val="4064296458"/>
                    </a:ext>
                  </a:extLst>
                </a:gridCol>
                <a:gridCol w="436169">
                  <a:extLst>
                    <a:ext uri="{9D8B030D-6E8A-4147-A177-3AD203B41FA5}">
                      <a16:colId xmlns:a16="http://schemas.microsoft.com/office/drawing/2014/main" val="1156713955"/>
                    </a:ext>
                  </a:extLst>
                </a:gridCol>
                <a:gridCol w="436169">
                  <a:extLst>
                    <a:ext uri="{9D8B030D-6E8A-4147-A177-3AD203B41FA5}">
                      <a16:colId xmlns:a16="http://schemas.microsoft.com/office/drawing/2014/main" val="3615106659"/>
                    </a:ext>
                  </a:extLst>
                </a:gridCol>
                <a:gridCol w="436169">
                  <a:extLst>
                    <a:ext uri="{9D8B030D-6E8A-4147-A177-3AD203B41FA5}">
                      <a16:colId xmlns:a16="http://schemas.microsoft.com/office/drawing/2014/main" val="4076920435"/>
                    </a:ext>
                  </a:extLst>
                </a:gridCol>
                <a:gridCol w="436169">
                  <a:extLst>
                    <a:ext uri="{9D8B030D-6E8A-4147-A177-3AD203B41FA5}">
                      <a16:colId xmlns:a16="http://schemas.microsoft.com/office/drawing/2014/main" val="2037178714"/>
                    </a:ext>
                  </a:extLst>
                </a:gridCol>
                <a:gridCol w="436169">
                  <a:extLst>
                    <a:ext uri="{9D8B030D-6E8A-4147-A177-3AD203B41FA5}">
                      <a16:colId xmlns:a16="http://schemas.microsoft.com/office/drawing/2014/main" val="3651742627"/>
                    </a:ext>
                  </a:extLst>
                </a:gridCol>
                <a:gridCol w="485546">
                  <a:extLst>
                    <a:ext uri="{9D8B030D-6E8A-4147-A177-3AD203B41FA5}">
                      <a16:colId xmlns:a16="http://schemas.microsoft.com/office/drawing/2014/main" val="592292684"/>
                    </a:ext>
                  </a:extLst>
                </a:gridCol>
                <a:gridCol w="436169">
                  <a:extLst>
                    <a:ext uri="{9D8B030D-6E8A-4147-A177-3AD203B41FA5}">
                      <a16:colId xmlns:a16="http://schemas.microsoft.com/office/drawing/2014/main" val="3851004395"/>
                    </a:ext>
                  </a:extLst>
                </a:gridCol>
                <a:gridCol w="419710">
                  <a:extLst>
                    <a:ext uri="{9D8B030D-6E8A-4147-A177-3AD203B41FA5}">
                      <a16:colId xmlns:a16="http://schemas.microsoft.com/office/drawing/2014/main" val="2853574913"/>
                    </a:ext>
                  </a:extLst>
                </a:gridCol>
                <a:gridCol w="436169">
                  <a:extLst>
                    <a:ext uri="{9D8B030D-6E8A-4147-A177-3AD203B41FA5}">
                      <a16:colId xmlns:a16="http://schemas.microsoft.com/office/drawing/2014/main" val="2004895331"/>
                    </a:ext>
                  </a:extLst>
                </a:gridCol>
                <a:gridCol w="436169">
                  <a:extLst>
                    <a:ext uri="{9D8B030D-6E8A-4147-A177-3AD203B41FA5}">
                      <a16:colId xmlns:a16="http://schemas.microsoft.com/office/drawing/2014/main" val="24551487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753241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- 2018-02-13 14:37:29</a:t>
                      </a:r>
                      <a:r>
                        <a:rPr kumimoji="0" lang="en-US" sz="1000" b="0" i="0" u="none" strike="noStrike" kern="1200" cap="none" spc="0" normalizeH="0" baseline="0" noProof="0">
                          <a:ln>
                            <a:noFill/>
                          </a:ln>
                          <a:solidFill>
                            <a:prstClr val="black"/>
                          </a:solidFill>
                          <a:effectLst/>
                          <a:uLnTx/>
                          <a:uFillTx/>
                          <a:latin typeface="+mn-lt"/>
                          <a:ea typeface="+mn-ea"/>
                          <a:cs typeface="+mn-cs"/>
                        </a:rPr>
                        <a:t>
Head to Mall of Arabia and check out our decorated runway to get some inspiration for a glamorous look on Valentine’s.
</a:t>
                      </a:r>
                      <a:r>
                        <a:rPr kumimoji="0" lang="ar-AE" sz="1000" b="0" i="0" u="none" strike="noStrike" kern="1200" cap="none" spc="0" normalizeH="0" baseline="0" noProof="0">
                          <a:ln>
                            <a:noFill/>
                          </a:ln>
                          <a:solidFill>
                            <a:prstClr val="black"/>
                          </a:solidFill>
                          <a:effectLst/>
                          <a:uLnTx/>
                          <a:uFillTx/>
                          <a:latin typeface="+mn-lt"/>
                          <a:ea typeface="+mn-ea"/>
                          <a:cs typeface="+mn-cs"/>
                        </a:rPr>
                        <a:t>زوري مول العرب واستوحي اطلالتك في الفالنتاين في مول العرب.
#</a:t>
                      </a:r>
                      <a:r>
                        <a:rPr kumimoji="0" lang="en-US" sz="1000" b="0" i="0" u="none" strike="noStrike" kern="1200" cap="none" spc="0" normalizeH="0" baseline="0" noProof="0">
                          <a:ln>
                            <a:noFill/>
                          </a:ln>
                          <a:solidFill>
                            <a:prstClr val="black"/>
                          </a:solidFill>
                          <a:effectLst/>
                          <a:uLnTx/>
                          <a:uFillTx/>
                          <a:latin typeface="+mn-lt"/>
                          <a:ea typeface="+mn-ea"/>
                          <a:cs typeface="+mn-cs"/>
                        </a:rPr>
                        <a:t>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0.02968498485587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22982690"/>
                  </a:ext>
                </a:extLst>
              </a:tr>
            </a:tbl>
          </a:graphicData>
        </a:graphic>
      </p:graphicFrame>
      <p:sp>
        <p:nvSpPr>
          <p:cNvPr id="4" name="Text Placeholder 3">
            <a:extLst>
              <a:ext uri="{FF2B5EF4-FFF2-40B4-BE49-F238E27FC236}">
                <a16:creationId xmlns:a16="http://schemas.microsoft.com/office/drawing/2014/main" id="{4E6EB835-655D-4101-BC85-3BCEC071995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3371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1D3-2B81-4EC4-A672-736518EE8078}"/>
              </a:ext>
            </a:extLst>
          </p:cNvPr>
          <p:cNvSpPr>
            <a:spLocks noGrp="1"/>
          </p:cNvSpPr>
          <p:nvPr>
            <p:ph type="title"/>
          </p:nvPr>
        </p:nvSpPr>
        <p:spPr/>
        <p:txBody>
          <a:bodyPr/>
          <a:lstStyle/>
          <a:p>
            <a:r>
              <a:rPr lang="en-US"/>
              <a:t>Top Posts Table - 26 of 26</a:t>
            </a:r>
          </a:p>
        </p:txBody>
      </p:sp>
      <p:graphicFrame>
        <p:nvGraphicFramePr>
          <p:cNvPr id="5" name="Table Placeholder 4">
            <a:extLst>
              <a:ext uri="{FF2B5EF4-FFF2-40B4-BE49-F238E27FC236}">
                <a16:creationId xmlns:a16="http://schemas.microsoft.com/office/drawing/2014/main" id="{FD6D6A18-9BB6-4F28-84D2-609EED619C73}"/>
              </a:ext>
            </a:extLst>
          </p:cNvPr>
          <p:cNvGraphicFramePr>
            <a:graphicFrameLocks noGrp="1"/>
          </p:cNvGraphicFramePr>
          <p:nvPr>
            <p:ph type="tbl" sz="quarter" idx="13"/>
            <p:extLst>
              <p:ext uri="{D42A27DB-BD31-4B8C-83A1-F6EECF244321}">
                <p14:modId xmlns:p14="http://schemas.microsoft.com/office/powerpoint/2010/main" val="12737558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4344479"/>
                    </a:ext>
                  </a:extLst>
                </a:gridCol>
                <a:gridCol w="436169">
                  <a:extLst>
                    <a:ext uri="{9D8B030D-6E8A-4147-A177-3AD203B41FA5}">
                      <a16:colId xmlns:a16="http://schemas.microsoft.com/office/drawing/2014/main" val="3709919629"/>
                    </a:ext>
                  </a:extLst>
                </a:gridCol>
                <a:gridCol w="436169">
                  <a:extLst>
                    <a:ext uri="{9D8B030D-6E8A-4147-A177-3AD203B41FA5}">
                      <a16:colId xmlns:a16="http://schemas.microsoft.com/office/drawing/2014/main" val="3468278578"/>
                    </a:ext>
                  </a:extLst>
                </a:gridCol>
                <a:gridCol w="436169">
                  <a:extLst>
                    <a:ext uri="{9D8B030D-6E8A-4147-A177-3AD203B41FA5}">
                      <a16:colId xmlns:a16="http://schemas.microsoft.com/office/drawing/2014/main" val="2175995570"/>
                    </a:ext>
                  </a:extLst>
                </a:gridCol>
                <a:gridCol w="436169">
                  <a:extLst>
                    <a:ext uri="{9D8B030D-6E8A-4147-A177-3AD203B41FA5}">
                      <a16:colId xmlns:a16="http://schemas.microsoft.com/office/drawing/2014/main" val="1899216331"/>
                    </a:ext>
                  </a:extLst>
                </a:gridCol>
                <a:gridCol w="436169">
                  <a:extLst>
                    <a:ext uri="{9D8B030D-6E8A-4147-A177-3AD203B41FA5}">
                      <a16:colId xmlns:a16="http://schemas.microsoft.com/office/drawing/2014/main" val="379181532"/>
                    </a:ext>
                  </a:extLst>
                </a:gridCol>
                <a:gridCol w="436169">
                  <a:extLst>
                    <a:ext uri="{9D8B030D-6E8A-4147-A177-3AD203B41FA5}">
                      <a16:colId xmlns:a16="http://schemas.microsoft.com/office/drawing/2014/main" val="2576281614"/>
                    </a:ext>
                  </a:extLst>
                </a:gridCol>
                <a:gridCol w="436169">
                  <a:extLst>
                    <a:ext uri="{9D8B030D-6E8A-4147-A177-3AD203B41FA5}">
                      <a16:colId xmlns:a16="http://schemas.microsoft.com/office/drawing/2014/main" val="1109926315"/>
                    </a:ext>
                  </a:extLst>
                </a:gridCol>
                <a:gridCol w="436169">
                  <a:extLst>
                    <a:ext uri="{9D8B030D-6E8A-4147-A177-3AD203B41FA5}">
                      <a16:colId xmlns:a16="http://schemas.microsoft.com/office/drawing/2014/main" val="2728347865"/>
                    </a:ext>
                  </a:extLst>
                </a:gridCol>
                <a:gridCol w="436169">
                  <a:extLst>
                    <a:ext uri="{9D8B030D-6E8A-4147-A177-3AD203B41FA5}">
                      <a16:colId xmlns:a16="http://schemas.microsoft.com/office/drawing/2014/main" val="3072409381"/>
                    </a:ext>
                  </a:extLst>
                </a:gridCol>
                <a:gridCol w="485546">
                  <a:extLst>
                    <a:ext uri="{9D8B030D-6E8A-4147-A177-3AD203B41FA5}">
                      <a16:colId xmlns:a16="http://schemas.microsoft.com/office/drawing/2014/main" val="3876934864"/>
                    </a:ext>
                  </a:extLst>
                </a:gridCol>
                <a:gridCol w="436169">
                  <a:extLst>
                    <a:ext uri="{9D8B030D-6E8A-4147-A177-3AD203B41FA5}">
                      <a16:colId xmlns:a16="http://schemas.microsoft.com/office/drawing/2014/main" val="1169956210"/>
                    </a:ext>
                  </a:extLst>
                </a:gridCol>
                <a:gridCol w="419710">
                  <a:extLst>
                    <a:ext uri="{9D8B030D-6E8A-4147-A177-3AD203B41FA5}">
                      <a16:colId xmlns:a16="http://schemas.microsoft.com/office/drawing/2014/main" val="2953779278"/>
                    </a:ext>
                  </a:extLst>
                </a:gridCol>
                <a:gridCol w="436169">
                  <a:extLst>
                    <a:ext uri="{9D8B030D-6E8A-4147-A177-3AD203B41FA5}">
                      <a16:colId xmlns:a16="http://schemas.microsoft.com/office/drawing/2014/main" val="2652300888"/>
                    </a:ext>
                  </a:extLst>
                </a:gridCol>
                <a:gridCol w="436169">
                  <a:extLst>
                    <a:ext uri="{9D8B030D-6E8A-4147-A177-3AD203B41FA5}">
                      <a16:colId xmlns:a16="http://schemas.microsoft.com/office/drawing/2014/main" val="14419546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28283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Mall of Arabia Cairo - 2018-02-09 19:18:21</a:t>
                      </a:r>
                      <a:r>
                        <a:rPr kumimoji="0" lang="en-US" sz="1000" b="0" i="0" u="none" strike="noStrike" kern="1200" cap="none" spc="0" normalizeH="0" baseline="0" noProof="0">
                          <a:ln>
                            <a:noFill/>
                          </a:ln>
                          <a:solidFill>
                            <a:prstClr val="black"/>
                          </a:solidFill>
                          <a:effectLst/>
                          <a:uLnTx/>
                          <a:uFillTx/>
                          <a:latin typeface="+mn-lt"/>
                          <a:ea typeface="+mn-ea"/>
                          <a:cs typeface="+mn-cs"/>
                        </a:rPr>
                        <a:t>
Want to plan something romantic on Valentine’s day?
Here’s what you need to do!
- Buy a personalized gift.
- Add a handwritten note.
- Create a scrapbook.
- Get her a box of chocolates and a mixed floral bouquet.
- Plan a romantic dinner date.
#MOALoveLocks 
#AtMallOfArabiaCairo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0.027775915407971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93724199"/>
                  </a:ext>
                </a:extLst>
              </a:tr>
            </a:tbl>
          </a:graphicData>
        </a:graphic>
      </p:graphicFrame>
      <p:sp>
        <p:nvSpPr>
          <p:cNvPr id="4" name="Text Placeholder 3">
            <a:extLst>
              <a:ext uri="{FF2B5EF4-FFF2-40B4-BE49-F238E27FC236}">
                <a16:creationId xmlns:a16="http://schemas.microsoft.com/office/drawing/2014/main" id="{41479D18-4F03-474D-9A8E-1512CEC4672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479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20180304_111431</Template>
  <TotalTime>9</TotalTime>
  <Words>1552</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Top Posts Table - 1 of 26</vt:lpstr>
      <vt:lpstr>Top Posts Table - 2 of 26</vt:lpstr>
      <vt:lpstr>Top Posts Table - 3 of 26</vt:lpstr>
      <vt:lpstr>Top Posts Table - 4 of 26</vt:lpstr>
      <vt:lpstr>Top Posts Table - 5 of 26</vt:lpstr>
      <vt:lpstr>Top Posts Table - 6 of 26</vt:lpstr>
      <vt:lpstr>Top Posts Table - 7 of 26</vt:lpstr>
      <vt:lpstr>Top Posts Table - 8 of 26</vt:lpstr>
      <vt:lpstr>Top Posts Table - 9 of 26</vt:lpstr>
      <vt:lpstr>Top Posts Table - 10 of 26</vt:lpstr>
      <vt:lpstr>Top Posts Table - 11 of 26</vt:lpstr>
      <vt:lpstr>Top Posts Table - 12 of 26</vt:lpstr>
      <vt:lpstr>Top Posts Table - 13 of 26</vt:lpstr>
      <vt:lpstr>Top Posts Table - 14 of 26</vt:lpstr>
      <vt:lpstr>Top Posts Table - 15 of 26</vt:lpstr>
      <vt:lpstr>Top Posts Table - 16 of 26</vt:lpstr>
      <vt:lpstr>Top Posts Table - 17 of 26</vt:lpstr>
      <vt:lpstr>Top Posts Table - 18 of 26</vt:lpstr>
      <vt:lpstr>Top Posts Table - 19 of 26</vt:lpstr>
      <vt:lpstr>Top Posts Table - 20 of 26</vt:lpstr>
      <vt:lpstr>Top Posts Table - 21 of 26</vt:lpstr>
      <vt:lpstr>Top Posts Table - 22 of 26</vt:lpstr>
      <vt:lpstr>Top Posts Table - 23 of 26</vt:lpstr>
      <vt:lpstr>Top Posts Table - 24 of 26</vt:lpstr>
      <vt:lpstr>Top Posts Table - 25 of 26</vt:lpstr>
      <vt:lpstr>Top Posts Table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Posts Table - 1 of 26</dc:title>
  <dc:creator>Administrator</dc:creator>
  <cp:lastModifiedBy>Administrator</cp:lastModifiedBy>
  <cp:revision>1</cp:revision>
  <dcterms:created xsi:type="dcterms:W3CDTF">2018-03-04T11:14:32Z</dcterms:created>
  <dcterms:modified xsi:type="dcterms:W3CDTF">2018-03-04T11:23:42Z</dcterms:modified>
</cp:coreProperties>
</file>