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8.6956521739130002E-2</c:v>
                </c:pt>
                <c:pt idx="5">
                  <c:v>0.1737619461338</c:v>
                </c:pt>
                <c:pt idx="6">
                  <c:v>0</c:v>
                </c:pt>
                <c:pt idx="7">
                  <c:v>0.17346053772767001</c:v>
                </c:pt>
                <c:pt idx="8">
                  <c:v>0</c:v>
                </c:pt>
                <c:pt idx="9">
                  <c:v>8.6580086580087007E-2</c:v>
                </c:pt>
                <c:pt idx="10">
                  <c:v>8.6505190311418997E-2</c:v>
                </c:pt>
                <c:pt idx="11">
                  <c:v>0</c:v>
                </c:pt>
                <c:pt idx="12">
                  <c:v>0.17286084701814999</c:v>
                </c:pt>
                <c:pt idx="13">
                  <c:v>0</c:v>
                </c:pt>
                <c:pt idx="14">
                  <c:v>0</c:v>
                </c:pt>
                <c:pt idx="15">
                  <c:v>0</c:v>
                </c:pt>
                <c:pt idx="16">
                  <c:v>0</c:v>
                </c:pt>
                <c:pt idx="17">
                  <c:v>0.51768766177739001</c:v>
                </c:pt>
                <c:pt idx="18">
                  <c:v>8.5836909871244996E-2</c:v>
                </c:pt>
                <c:pt idx="19">
                  <c:v>0</c:v>
                </c:pt>
                <c:pt idx="20">
                  <c:v>8.5763293310463007E-2</c:v>
                </c:pt>
                <c:pt idx="21">
                  <c:v>0.25706940874035999</c:v>
                </c:pt>
                <c:pt idx="22">
                  <c:v>8.5470085470085E-2</c:v>
                </c:pt>
                <c:pt idx="23">
                  <c:v>0.17079419299744</c:v>
                </c:pt>
                <c:pt idx="24">
                  <c:v>0.17050298380222001</c:v>
                </c:pt>
                <c:pt idx="25">
                  <c:v>8.5106382978723E-2</c:v>
                </c:pt>
                <c:pt idx="26">
                  <c:v>8.5034013605441994E-2</c:v>
                </c:pt>
                <c:pt idx="27">
                  <c:v>0</c:v>
                </c:pt>
                <c:pt idx="28">
                  <c:v>0</c:v>
                </c:pt>
                <c:pt idx="29">
                  <c:v>0</c:v>
                </c:pt>
                <c:pt idx="30">
                  <c:v>0</c:v>
                </c:pt>
              </c:numCache>
            </c:numRef>
          </c:val>
          <c:smooth val="0"/>
          <c:extLst>
            <c:ext xmlns:c16="http://schemas.microsoft.com/office/drawing/2014/chart" uri="{C3380CC4-5D6E-409C-BE32-E72D297353CC}">
              <c16:uniqueId val="{00000000-7346-4819-99C7-9F80ED355CD7}"/>
            </c:ext>
          </c:extLst>
        </c:ser>
        <c:dLbls>
          <c:showLegendKey val="0"/>
          <c:showVal val="0"/>
          <c:showCatName val="0"/>
          <c:showSerName val="0"/>
          <c:showPercent val="0"/>
          <c:showBubbleSize val="0"/>
        </c:dLbls>
        <c:smooth val="0"/>
        <c:axId val="167191328"/>
        <c:axId val="319632288"/>
      </c:lineChart>
      <c:dateAx>
        <c:axId val="16719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32288"/>
        <c:crosses val="autoZero"/>
        <c:auto val="1"/>
        <c:lblOffset val="100"/>
        <c:baseTimeUnit val="days"/>
      </c:dateAx>
      <c:valAx>
        <c:axId val="31963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19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1150</c:v>
                </c:pt>
                <c:pt idx="1">
                  <c:v>1150</c:v>
                </c:pt>
                <c:pt idx="2">
                  <c:v>1150</c:v>
                </c:pt>
                <c:pt idx="3">
                  <c:v>1150</c:v>
                </c:pt>
                <c:pt idx="4">
                  <c:v>1151</c:v>
                </c:pt>
                <c:pt idx="5">
                  <c:v>1153</c:v>
                </c:pt>
                <c:pt idx="6">
                  <c:v>1153</c:v>
                </c:pt>
                <c:pt idx="7">
                  <c:v>1155</c:v>
                </c:pt>
                <c:pt idx="8">
                  <c:v>1155</c:v>
                </c:pt>
                <c:pt idx="9">
                  <c:v>1156</c:v>
                </c:pt>
                <c:pt idx="10">
                  <c:v>1157</c:v>
                </c:pt>
                <c:pt idx="11">
                  <c:v>1157</c:v>
                </c:pt>
                <c:pt idx="12">
                  <c:v>1159</c:v>
                </c:pt>
                <c:pt idx="13">
                  <c:v>1159</c:v>
                </c:pt>
                <c:pt idx="14">
                  <c:v>1159</c:v>
                </c:pt>
                <c:pt idx="15">
                  <c:v>1159</c:v>
                </c:pt>
                <c:pt idx="16">
                  <c:v>1159</c:v>
                </c:pt>
                <c:pt idx="17">
                  <c:v>1165</c:v>
                </c:pt>
                <c:pt idx="18">
                  <c:v>1166</c:v>
                </c:pt>
                <c:pt idx="19">
                  <c:v>1166</c:v>
                </c:pt>
                <c:pt idx="20">
                  <c:v>1167</c:v>
                </c:pt>
                <c:pt idx="21">
                  <c:v>1170</c:v>
                </c:pt>
                <c:pt idx="22">
                  <c:v>1171</c:v>
                </c:pt>
                <c:pt idx="23">
                  <c:v>1173</c:v>
                </c:pt>
                <c:pt idx="24">
                  <c:v>1175</c:v>
                </c:pt>
                <c:pt idx="25">
                  <c:v>1176</c:v>
                </c:pt>
                <c:pt idx="26">
                  <c:v>1177</c:v>
                </c:pt>
                <c:pt idx="27">
                  <c:v>1177</c:v>
                </c:pt>
                <c:pt idx="28">
                  <c:v>1177</c:v>
                </c:pt>
                <c:pt idx="29">
                  <c:v>1177</c:v>
                </c:pt>
                <c:pt idx="30">
                  <c:v>1177</c:v>
                </c:pt>
              </c:numCache>
            </c:numRef>
          </c:val>
          <c:smooth val="0"/>
          <c:extLst>
            <c:ext xmlns:c16="http://schemas.microsoft.com/office/drawing/2014/chart" uri="{C3380CC4-5D6E-409C-BE32-E72D297353CC}">
              <c16:uniqueId val="{00000000-F43A-41CE-9D0C-19DE35F094DD}"/>
            </c:ext>
          </c:extLst>
        </c:ser>
        <c:dLbls>
          <c:showLegendKey val="0"/>
          <c:showVal val="0"/>
          <c:showCatName val="0"/>
          <c:showSerName val="0"/>
          <c:showPercent val="0"/>
          <c:showBubbleSize val="0"/>
        </c:dLbls>
        <c:smooth val="0"/>
        <c:axId val="319632616"/>
        <c:axId val="319629664"/>
      </c:lineChart>
      <c:dateAx>
        <c:axId val="31963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29664"/>
        <c:crosses val="autoZero"/>
        <c:auto val="1"/>
        <c:lblOffset val="100"/>
        <c:baseTimeUnit val="days"/>
      </c:dateAx>
      <c:valAx>
        <c:axId val="31962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3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19</c:v>
                </c:pt>
              </c:numCache>
            </c:numRef>
          </c:val>
          <c:extLst>
            <c:ext xmlns:c16="http://schemas.microsoft.com/office/drawing/2014/chart" uri="{C3380CC4-5D6E-409C-BE32-E72D297353CC}">
              <c16:uniqueId val="{00000000-1376-44A7-9DAA-F80B4CBAE5A1}"/>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9</c:v>
                </c:pt>
              </c:numCache>
            </c:numRef>
          </c:val>
          <c:extLst>
            <c:ext xmlns:c16="http://schemas.microsoft.com/office/drawing/2014/chart" uri="{C3380CC4-5D6E-409C-BE32-E72D297353CC}">
              <c16:uniqueId val="{00000001-1376-44A7-9DAA-F80B4CBAE5A1}"/>
            </c:ext>
          </c:extLst>
        </c:ser>
        <c:dLbls>
          <c:showLegendKey val="0"/>
          <c:showVal val="0"/>
          <c:showCatName val="0"/>
          <c:showSerName val="0"/>
          <c:showPercent val="0"/>
          <c:showBubbleSize val="0"/>
        </c:dLbls>
        <c:gapWidth val="150"/>
        <c:overlap val="100"/>
        <c:axId val="364889952"/>
        <c:axId val="364897824"/>
      </c:barChart>
      <c:catAx>
        <c:axId val="36488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97824"/>
        <c:crosses val="autoZero"/>
        <c:auto val="1"/>
        <c:lblAlgn val="ctr"/>
        <c:lblOffset val="100"/>
        <c:noMultiLvlLbl val="0"/>
      </c:catAx>
      <c:valAx>
        <c:axId val="364897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8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8.6956521739130002E-2</c:v>
                </c:pt>
                <c:pt idx="3">
                  <c:v>0.43478260869565</c:v>
                </c:pt>
                <c:pt idx="4">
                  <c:v>0</c:v>
                </c:pt>
                <c:pt idx="5">
                  <c:v>0</c:v>
                </c:pt>
                <c:pt idx="6">
                  <c:v>0</c:v>
                </c:pt>
                <c:pt idx="7">
                  <c:v>0.17331022530328999</c:v>
                </c:pt>
                <c:pt idx="8">
                  <c:v>1.5584415584416</c:v>
                </c:pt>
                <c:pt idx="9">
                  <c:v>0</c:v>
                </c:pt>
                <c:pt idx="10">
                  <c:v>0</c:v>
                </c:pt>
                <c:pt idx="11">
                  <c:v>0.17286084701814999</c:v>
                </c:pt>
                <c:pt idx="12">
                  <c:v>0</c:v>
                </c:pt>
                <c:pt idx="13">
                  <c:v>0</c:v>
                </c:pt>
                <c:pt idx="14">
                  <c:v>0</c:v>
                </c:pt>
                <c:pt idx="15">
                  <c:v>0</c:v>
                </c:pt>
                <c:pt idx="16">
                  <c:v>0</c:v>
                </c:pt>
                <c:pt idx="17">
                  <c:v>0</c:v>
                </c:pt>
                <c:pt idx="18">
                  <c:v>0</c:v>
                </c:pt>
                <c:pt idx="19">
                  <c:v>0</c:v>
                </c:pt>
                <c:pt idx="20">
                  <c:v>3.9022298456261</c:v>
                </c:pt>
                <c:pt idx="21">
                  <c:v>0</c:v>
                </c:pt>
                <c:pt idx="22">
                  <c:v>0</c:v>
                </c:pt>
                <c:pt idx="23">
                  <c:v>0</c:v>
                </c:pt>
                <c:pt idx="24">
                  <c:v>8.5178875638841994E-2</c:v>
                </c:pt>
                <c:pt idx="25">
                  <c:v>8.5106382978723E-2</c:v>
                </c:pt>
                <c:pt idx="26">
                  <c:v>0</c:v>
                </c:pt>
                <c:pt idx="27">
                  <c:v>0.16992353440951999</c:v>
                </c:pt>
                <c:pt idx="28">
                  <c:v>8.4961767204757996E-2</c:v>
                </c:pt>
                <c:pt idx="29">
                  <c:v>0.16992353440951999</c:v>
                </c:pt>
                <c:pt idx="30">
                  <c:v>8.4961767204757996E-2</c:v>
                </c:pt>
              </c:numCache>
            </c:numRef>
          </c:val>
          <c:smooth val="0"/>
          <c:extLst>
            <c:ext xmlns:c16="http://schemas.microsoft.com/office/drawing/2014/chart" uri="{C3380CC4-5D6E-409C-BE32-E72D297353CC}">
              <c16:uniqueId val="{00000000-F21A-49D9-9384-C193E0CBB7E5}"/>
            </c:ext>
          </c:extLst>
        </c:ser>
        <c:dLbls>
          <c:showLegendKey val="0"/>
          <c:showVal val="0"/>
          <c:showCatName val="0"/>
          <c:showSerName val="0"/>
          <c:showPercent val="0"/>
          <c:showBubbleSize val="0"/>
        </c:dLbls>
        <c:smooth val="0"/>
        <c:axId val="368604680"/>
        <c:axId val="368605992"/>
      </c:lineChart>
      <c:dateAx>
        <c:axId val="36860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05992"/>
        <c:crosses val="autoZero"/>
        <c:auto val="1"/>
        <c:lblOffset val="100"/>
        <c:baseTimeUnit val="days"/>
      </c:dateAx>
      <c:valAx>
        <c:axId val="36860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0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0.10748065348237</c:v>
                </c:pt>
                <c:pt idx="1">
                  <c:v>0</c:v>
                </c:pt>
                <c:pt idx="2">
                  <c:v>1.5993121238176999</c:v>
                </c:pt>
                <c:pt idx="3">
                  <c:v>5.1590713671539001E-2</c:v>
                </c:pt>
                <c:pt idx="4">
                  <c:v>0.34393809114358997</c:v>
                </c:pt>
                <c:pt idx="5">
                  <c:v>4.2992261392948997E-2</c:v>
                </c:pt>
                <c:pt idx="6">
                  <c:v>0.12897678417885</c:v>
                </c:pt>
              </c:numCache>
            </c:numRef>
          </c:val>
          <c:extLst>
            <c:ext xmlns:c16="http://schemas.microsoft.com/office/drawing/2014/chart" uri="{C3380CC4-5D6E-409C-BE32-E72D297353CC}">
              <c16:uniqueId val="{00000000-C87D-4C89-B518-CD6705E94176}"/>
            </c:ext>
          </c:extLst>
        </c:ser>
        <c:dLbls>
          <c:showLegendKey val="0"/>
          <c:showVal val="0"/>
          <c:showCatName val="0"/>
          <c:showSerName val="0"/>
          <c:showPercent val="0"/>
          <c:showBubbleSize val="0"/>
        </c:dLbls>
        <c:gapWidth val="219"/>
        <c:overlap val="-27"/>
        <c:axId val="368606976"/>
        <c:axId val="368603368"/>
      </c:barChart>
      <c:catAx>
        <c:axId val="36860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03368"/>
        <c:crosses val="autoZero"/>
        <c:auto val="1"/>
        <c:lblAlgn val="ctr"/>
        <c:lblOffset val="100"/>
        <c:noMultiLvlLbl val="0"/>
      </c:catAx>
      <c:valAx>
        <c:axId val="36860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0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3.6973344797936001</c:v>
                </c:pt>
                <c:pt idx="5">
                  <c:v>0</c:v>
                </c:pt>
                <c:pt idx="6">
                  <c:v>8.5984522785899006E-2</c:v>
                </c:pt>
                <c:pt idx="7">
                  <c:v>2.86615075953E-2</c:v>
                </c:pt>
                <c:pt idx="8">
                  <c:v>0.17196904557180001</c:v>
                </c:pt>
                <c:pt idx="9">
                  <c:v>0</c:v>
                </c:pt>
                <c:pt idx="10">
                  <c:v>6.1417516275642001E-2</c:v>
                </c:pt>
                <c:pt idx="11">
                  <c:v>0.68787618228719005</c:v>
                </c:pt>
                <c:pt idx="12">
                  <c:v>0</c:v>
                </c:pt>
                <c:pt idx="13">
                  <c:v>0.17196904557180001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1D7-4E76-9F79-7E3797AA8D0B}"/>
            </c:ext>
          </c:extLst>
        </c:ser>
        <c:dLbls>
          <c:showLegendKey val="0"/>
          <c:showVal val="0"/>
          <c:showCatName val="0"/>
          <c:showSerName val="0"/>
          <c:showPercent val="0"/>
          <c:showBubbleSize val="0"/>
        </c:dLbls>
        <c:smooth val="0"/>
        <c:axId val="368601400"/>
        <c:axId val="368619112"/>
      </c:lineChart>
      <c:catAx>
        <c:axId val="36860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19112"/>
        <c:crosses val="autoZero"/>
        <c:auto val="1"/>
        <c:lblAlgn val="ctr"/>
        <c:lblOffset val="100"/>
        <c:noMultiLvlLbl val="0"/>
      </c:catAx>
      <c:valAx>
        <c:axId val="36861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0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4</c:v>
                </c:pt>
                <c:pt idx="4">
                  <c:v>0</c:v>
                </c:pt>
                <c:pt idx="5">
                  <c:v>0</c:v>
                </c:pt>
                <c:pt idx="6">
                  <c:v>0</c:v>
                </c:pt>
                <c:pt idx="7">
                  <c:v>0</c:v>
                </c:pt>
                <c:pt idx="8">
                  <c:v>2</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785-4CD4-A27A-BAC568B1734B}"/>
            </c:ext>
          </c:extLst>
        </c:ser>
        <c:dLbls>
          <c:showLegendKey val="0"/>
          <c:showVal val="0"/>
          <c:showCatName val="0"/>
          <c:showSerName val="0"/>
          <c:showPercent val="0"/>
          <c:showBubbleSize val="0"/>
        </c:dLbls>
        <c:smooth val="0"/>
        <c:axId val="368610256"/>
        <c:axId val="368613208"/>
      </c:lineChart>
      <c:dateAx>
        <c:axId val="36861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13208"/>
        <c:crosses val="autoZero"/>
        <c:auto val="1"/>
        <c:lblOffset val="100"/>
        <c:baseTimeUnit val="days"/>
      </c:dateAx>
      <c:valAx>
        <c:axId val="36861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1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9696-4A86-8EC3-CDA2CB826176}"/>
            </c:ext>
          </c:extLst>
        </c:ser>
        <c:dLbls>
          <c:showLegendKey val="0"/>
          <c:showVal val="0"/>
          <c:showCatName val="0"/>
          <c:showSerName val="0"/>
          <c:showPercent val="0"/>
          <c:showBubbleSize val="0"/>
        </c:dLbls>
        <c:smooth val="0"/>
        <c:axId val="368611568"/>
        <c:axId val="368619768"/>
      </c:lineChart>
      <c:dateAx>
        <c:axId val="36861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19768"/>
        <c:crosses val="autoZero"/>
        <c:auto val="1"/>
        <c:lblOffset val="100"/>
        <c:baseTimeUnit val="days"/>
      </c:dateAx>
      <c:valAx>
        <c:axId val="36861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1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1</c:v>
                </c:pt>
                <c:pt idx="3">
                  <c:v>1</c:v>
                </c:pt>
                <c:pt idx="4">
                  <c:v>0</c:v>
                </c:pt>
                <c:pt idx="5">
                  <c:v>0</c:v>
                </c:pt>
                <c:pt idx="6">
                  <c:v>0</c:v>
                </c:pt>
                <c:pt idx="7">
                  <c:v>1</c:v>
                </c:pt>
                <c:pt idx="8">
                  <c:v>16</c:v>
                </c:pt>
                <c:pt idx="9">
                  <c:v>0</c:v>
                </c:pt>
                <c:pt idx="10">
                  <c:v>0</c:v>
                </c:pt>
                <c:pt idx="11">
                  <c:v>2</c:v>
                </c:pt>
                <c:pt idx="12">
                  <c:v>0</c:v>
                </c:pt>
                <c:pt idx="13">
                  <c:v>0</c:v>
                </c:pt>
                <c:pt idx="14">
                  <c:v>0</c:v>
                </c:pt>
                <c:pt idx="15">
                  <c:v>0</c:v>
                </c:pt>
                <c:pt idx="16">
                  <c:v>0</c:v>
                </c:pt>
                <c:pt idx="17">
                  <c:v>0</c:v>
                </c:pt>
                <c:pt idx="18">
                  <c:v>0</c:v>
                </c:pt>
                <c:pt idx="19">
                  <c:v>0</c:v>
                </c:pt>
                <c:pt idx="20">
                  <c:v>43</c:v>
                </c:pt>
                <c:pt idx="21">
                  <c:v>0</c:v>
                </c:pt>
                <c:pt idx="22">
                  <c:v>0</c:v>
                </c:pt>
                <c:pt idx="23">
                  <c:v>0</c:v>
                </c:pt>
                <c:pt idx="24">
                  <c:v>1</c:v>
                </c:pt>
                <c:pt idx="25">
                  <c:v>1</c:v>
                </c:pt>
                <c:pt idx="26">
                  <c:v>0</c:v>
                </c:pt>
                <c:pt idx="27">
                  <c:v>2</c:v>
                </c:pt>
                <c:pt idx="28">
                  <c:v>1</c:v>
                </c:pt>
                <c:pt idx="29">
                  <c:v>2</c:v>
                </c:pt>
                <c:pt idx="30">
                  <c:v>1</c:v>
                </c:pt>
              </c:numCache>
            </c:numRef>
          </c:val>
          <c:smooth val="0"/>
          <c:extLst>
            <c:ext xmlns:c16="http://schemas.microsoft.com/office/drawing/2014/chart" uri="{C3380CC4-5D6E-409C-BE32-E72D297353CC}">
              <c16:uniqueId val="{00000000-D0F3-41FC-A971-F2469FA6403D}"/>
            </c:ext>
          </c:extLst>
        </c:ser>
        <c:dLbls>
          <c:showLegendKey val="0"/>
          <c:showVal val="0"/>
          <c:showCatName val="0"/>
          <c:showSerName val="0"/>
          <c:showPercent val="0"/>
          <c:showBubbleSize val="0"/>
        </c:dLbls>
        <c:smooth val="0"/>
        <c:axId val="368626000"/>
        <c:axId val="368623704"/>
      </c:lineChart>
      <c:dateAx>
        <c:axId val="368626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23704"/>
        <c:crosses val="autoZero"/>
        <c:auto val="1"/>
        <c:lblOffset val="100"/>
        <c:baseTimeUnit val="days"/>
      </c:dateAx>
      <c:valAx>
        <c:axId val="36862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2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49D-4584-83B5-493933EE81C6}"/>
            </c:ext>
          </c:extLst>
        </c:ser>
        <c:dLbls>
          <c:showLegendKey val="0"/>
          <c:showVal val="0"/>
          <c:showCatName val="0"/>
          <c:showSerName val="0"/>
          <c:showPercent val="0"/>
          <c:showBubbleSize val="0"/>
        </c:dLbls>
        <c:smooth val="0"/>
        <c:axId val="368011008"/>
        <c:axId val="368014288"/>
      </c:lineChart>
      <c:dateAx>
        <c:axId val="368011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14288"/>
        <c:crosses val="autoZero"/>
        <c:auto val="1"/>
        <c:lblOffset val="100"/>
        <c:baseTimeUnit val="days"/>
      </c:dateAx>
      <c:valAx>
        <c:axId val="36801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1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c:v>
                </c:pt>
                <c:pt idx="1">
                  <c:v>4</c:v>
                </c:pt>
                <c:pt idx="2">
                  <c:v>4</c:v>
                </c:pt>
                <c:pt idx="3">
                  <c:v>4</c:v>
                </c:pt>
                <c:pt idx="4">
                  <c:v>29</c:v>
                </c:pt>
                <c:pt idx="5">
                  <c:v>10</c:v>
                </c:pt>
                <c:pt idx="6">
                  <c:v>4</c:v>
                </c:pt>
                <c:pt idx="7">
                  <c:v>16</c:v>
                </c:pt>
                <c:pt idx="8">
                  <c:v>7</c:v>
                </c:pt>
                <c:pt idx="9">
                  <c:v>6</c:v>
                </c:pt>
                <c:pt idx="10">
                  <c:v>6</c:v>
                </c:pt>
                <c:pt idx="11">
                  <c:v>6</c:v>
                </c:pt>
                <c:pt idx="12">
                  <c:v>5</c:v>
                </c:pt>
                <c:pt idx="13">
                  <c:v>6</c:v>
                </c:pt>
                <c:pt idx="14">
                  <c:v>5</c:v>
                </c:pt>
                <c:pt idx="15">
                  <c:v>5</c:v>
                </c:pt>
                <c:pt idx="16">
                  <c:v>30</c:v>
                </c:pt>
                <c:pt idx="17">
                  <c:v>46</c:v>
                </c:pt>
                <c:pt idx="18">
                  <c:v>9</c:v>
                </c:pt>
                <c:pt idx="19">
                  <c:v>2</c:v>
                </c:pt>
                <c:pt idx="20">
                  <c:v>27</c:v>
                </c:pt>
                <c:pt idx="21">
                  <c:v>39</c:v>
                </c:pt>
                <c:pt idx="22">
                  <c:v>42</c:v>
                </c:pt>
                <c:pt idx="23">
                  <c:v>74</c:v>
                </c:pt>
                <c:pt idx="24">
                  <c:v>53</c:v>
                </c:pt>
                <c:pt idx="25">
                  <c:v>9</c:v>
                </c:pt>
                <c:pt idx="26">
                  <c:v>3</c:v>
                </c:pt>
                <c:pt idx="27">
                  <c:v>13</c:v>
                </c:pt>
                <c:pt idx="28">
                  <c:v>6</c:v>
                </c:pt>
                <c:pt idx="29">
                  <c:v>6</c:v>
                </c:pt>
                <c:pt idx="30">
                  <c:v>10</c:v>
                </c:pt>
              </c:numCache>
            </c:numRef>
          </c:val>
          <c:smooth val="0"/>
          <c:extLst>
            <c:ext xmlns:c16="http://schemas.microsoft.com/office/drawing/2014/chart" uri="{C3380CC4-5D6E-409C-BE32-E72D297353CC}">
              <c16:uniqueId val="{00000000-92CA-4540-88CB-B9A985F9596F}"/>
            </c:ext>
          </c:extLst>
        </c:ser>
        <c:dLbls>
          <c:showLegendKey val="0"/>
          <c:showVal val="0"/>
          <c:showCatName val="0"/>
          <c:showSerName val="0"/>
          <c:showPercent val="0"/>
          <c:showBubbleSize val="0"/>
        </c:dLbls>
        <c:smooth val="0"/>
        <c:axId val="367991984"/>
        <c:axId val="367992312"/>
      </c:lineChart>
      <c:dateAx>
        <c:axId val="367991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92312"/>
        <c:crosses val="autoZero"/>
        <c:auto val="1"/>
        <c:lblOffset val="100"/>
        <c:baseTimeUnit val="days"/>
      </c:dateAx>
      <c:valAx>
        <c:axId val="36799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9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46</c:v>
                </c:pt>
                <c:pt idx="1">
                  <c:v>72</c:v>
                </c:pt>
                <c:pt idx="2">
                  <c:v>66</c:v>
                </c:pt>
                <c:pt idx="3">
                  <c:v>64</c:v>
                </c:pt>
                <c:pt idx="4">
                  <c:v>308</c:v>
                </c:pt>
                <c:pt idx="5">
                  <c:v>105</c:v>
                </c:pt>
                <c:pt idx="6">
                  <c:v>51</c:v>
                </c:pt>
                <c:pt idx="7">
                  <c:v>93</c:v>
                </c:pt>
                <c:pt idx="8">
                  <c:v>109</c:v>
                </c:pt>
                <c:pt idx="9">
                  <c:v>93</c:v>
                </c:pt>
                <c:pt idx="10">
                  <c:v>80</c:v>
                </c:pt>
                <c:pt idx="11">
                  <c:v>87</c:v>
                </c:pt>
                <c:pt idx="12">
                  <c:v>31</c:v>
                </c:pt>
                <c:pt idx="13">
                  <c:v>96</c:v>
                </c:pt>
                <c:pt idx="14">
                  <c:v>72</c:v>
                </c:pt>
                <c:pt idx="15">
                  <c:v>73</c:v>
                </c:pt>
                <c:pt idx="16">
                  <c:v>2127</c:v>
                </c:pt>
                <c:pt idx="17">
                  <c:v>4560</c:v>
                </c:pt>
                <c:pt idx="18">
                  <c:v>1110</c:v>
                </c:pt>
                <c:pt idx="19">
                  <c:v>19</c:v>
                </c:pt>
                <c:pt idx="20">
                  <c:v>834</c:v>
                </c:pt>
                <c:pt idx="21">
                  <c:v>1031</c:v>
                </c:pt>
                <c:pt idx="22">
                  <c:v>1311</c:v>
                </c:pt>
                <c:pt idx="23">
                  <c:v>1777</c:v>
                </c:pt>
                <c:pt idx="24">
                  <c:v>2009</c:v>
                </c:pt>
                <c:pt idx="25">
                  <c:v>237</c:v>
                </c:pt>
                <c:pt idx="26">
                  <c:v>20</c:v>
                </c:pt>
                <c:pt idx="27">
                  <c:v>147</c:v>
                </c:pt>
                <c:pt idx="28">
                  <c:v>105</c:v>
                </c:pt>
                <c:pt idx="29">
                  <c:v>151</c:v>
                </c:pt>
                <c:pt idx="30">
                  <c:v>136</c:v>
                </c:pt>
              </c:numCache>
            </c:numRef>
          </c:val>
          <c:smooth val="0"/>
          <c:extLst>
            <c:ext xmlns:c16="http://schemas.microsoft.com/office/drawing/2014/chart" uri="{C3380CC4-5D6E-409C-BE32-E72D297353CC}">
              <c16:uniqueId val="{00000000-0059-4A9B-9C24-8927E74CC222}"/>
            </c:ext>
          </c:extLst>
        </c:ser>
        <c:dLbls>
          <c:showLegendKey val="0"/>
          <c:showVal val="0"/>
          <c:showCatName val="0"/>
          <c:showSerName val="0"/>
          <c:showPercent val="0"/>
          <c:showBubbleSize val="0"/>
        </c:dLbls>
        <c:smooth val="0"/>
        <c:axId val="367986080"/>
        <c:axId val="367988376"/>
      </c:lineChart>
      <c:dateAx>
        <c:axId val="36798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88376"/>
        <c:crosses val="autoZero"/>
        <c:auto val="1"/>
        <c:lblOffset val="100"/>
        <c:baseTimeUnit val="days"/>
      </c:dateAx>
      <c:valAx>
        <c:axId val="36798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8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39B-4118-8177-09E1AD86ACF9}"/>
            </c:ext>
          </c:extLst>
        </c:ser>
        <c:dLbls>
          <c:showLegendKey val="0"/>
          <c:showVal val="0"/>
          <c:showCatName val="0"/>
          <c:showSerName val="0"/>
          <c:showPercent val="0"/>
          <c:showBubbleSize val="0"/>
        </c:dLbls>
        <c:smooth val="0"/>
        <c:axId val="364883064"/>
        <c:axId val="323252584"/>
      </c:lineChart>
      <c:dateAx>
        <c:axId val="364883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52584"/>
        <c:crosses val="autoZero"/>
        <c:auto val="1"/>
        <c:lblOffset val="100"/>
        <c:baseTimeUnit val="days"/>
      </c:dateAx>
      <c:valAx>
        <c:axId val="32325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8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DDF-44AD-9FAF-17F951116CD3}"/>
            </c:ext>
          </c:extLst>
        </c:ser>
        <c:dLbls>
          <c:showLegendKey val="0"/>
          <c:showVal val="0"/>
          <c:showCatName val="0"/>
          <c:showSerName val="0"/>
          <c:showPercent val="0"/>
          <c:showBubbleSize val="0"/>
        </c:dLbls>
        <c:smooth val="0"/>
        <c:axId val="323252912"/>
        <c:axId val="323253568"/>
      </c:lineChart>
      <c:dateAx>
        <c:axId val="32325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53568"/>
        <c:crosses val="autoZero"/>
        <c:auto val="1"/>
        <c:lblOffset val="100"/>
        <c:baseTimeUnit val="days"/>
      </c:dateAx>
      <c:valAx>
        <c:axId val="32325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5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2E59F-F244-4427-A5C4-E9F77F34A86D}"/>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47ECA495-4589-49A4-A0D6-B0158BE969F9}"/>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172986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5CAD-A08E-4D4A-8B58-2D745996B6A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665DE38-446F-43D8-9264-6E0BBC4553DD}"/>
              </a:ext>
            </a:extLst>
          </p:cNvPr>
          <p:cNvGraphicFramePr>
            <a:graphicFrameLocks noGrp="1"/>
          </p:cNvGraphicFramePr>
          <p:nvPr>
            <p:ph type="tbl" sz="quarter" idx="13"/>
            <p:extLst>
              <p:ext uri="{D42A27DB-BD31-4B8C-83A1-F6EECF244321}">
                <p14:modId xmlns:p14="http://schemas.microsoft.com/office/powerpoint/2010/main" val="401613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07051021"/>
                    </a:ext>
                  </a:extLst>
                </a:gridCol>
                <a:gridCol w="740664">
                  <a:extLst>
                    <a:ext uri="{9D8B030D-6E8A-4147-A177-3AD203B41FA5}">
                      <a16:colId xmlns:a16="http://schemas.microsoft.com/office/drawing/2014/main" val="2763562888"/>
                    </a:ext>
                  </a:extLst>
                </a:gridCol>
                <a:gridCol w="740664">
                  <a:extLst>
                    <a:ext uri="{9D8B030D-6E8A-4147-A177-3AD203B41FA5}">
                      <a16:colId xmlns:a16="http://schemas.microsoft.com/office/drawing/2014/main" val="200818620"/>
                    </a:ext>
                  </a:extLst>
                </a:gridCol>
                <a:gridCol w="740664">
                  <a:extLst>
                    <a:ext uri="{9D8B030D-6E8A-4147-A177-3AD203B41FA5}">
                      <a16:colId xmlns:a16="http://schemas.microsoft.com/office/drawing/2014/main" val="4042235645"/>
                    </a:ext>
                  </a:extLst>
                </a:gridCol>
                <a:gridCol w="740664">
                  <a:extLst>
                    <a:ext uri="{9D8B030D-6E8A-4147-A177-3AD203B41FA5}">
                      <a16:colId xmlns:a16="http://schemas.microsoft.com/office/drawing/2014/main" val="3731323939"/>
                    </a:ext>
                  </a:extLst>
                </a:gridCol>
                <a:gridCol w="740664">
                  <a:extLst>
                    <a:ext uri="{9D8B030D-6E8A-4147-A177-3AD203B41FA5}">
                      <a16:colId xmlns:a16="http://schemas.microsoft.com/office/drawing/2014/main" val="2294852018"/>
                    </a:ext>
                  </a:extLst>
                </a:gridCol>
                <a:gridCol w="740664">
                  <a:extLst>
                    <a:ext uri="{9D8B030D-6E8A-4147-A177-3AD203B41FA5}">
                      <a16:colId xmlns:a16="http://schemas.microsoft.com/office/drawing/2014/main" val="1117745391"/>
                    </a:ext>
                  </a:extLst>
                </a:gridCol>
                <a:gridCol w="740664">
                  <a:extLst>
                    <a:ext uri="{9D8B030D-6E8A-4147-A177-3AD203B41FA5}">
                      <a16:colId xmlns:a16="http://schemas.microsoft.com/office/drawing/2014/main" val="902148849"/>
                    </a:ext>
                  </a:extLst>
                </a:gridCol>
                <a:gridCol w="740664">
                  <a:extLst>
                    <a:ext uri="{9D8B030D-6E8A-4147-A177-3AD203B41FA5}">
                      <a16:colId xmlns:a16="http://schemas.microsoft.com/office/drawing/2014/main" val="1391581144"/>
                    </a:ext>
                  </a:extLst>
                </a:gridCol>
                <a:gridCol w="740664">
                  <a:extLst>
                    <a:ext uri="{9D8B030D-6E8A-4147-A177-3AD203B41FA5}">
                      <a16:colId xmlns:a16="http://schemas.microsoft.com/office/drawing/2014/main" val="5830850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3356069"/>
                  </a:ext>
                </a:extLst>
              </a:tr>
              <a:tr h="370840">
                <a:tc>
                  <a:txBody>
                    <a:bodyPr/>
                    <a:lstStyle/>
                    <a:p>
                      <a:r>
                        <a:rPr lang="en-US" sz="1000"/>
                        <a:t>Monday Studio</a:t>
                      </a:r>
                    </a:p>
                  </a:txBody>
                  <a:tcPr/>
                </a:tc>
                <a:tc>
                  <a:txBody>
                    <a:bodyPr/>
                    <a:lstStyle/>
                    <a:p>
                      <a:r>
                        <a:rPr lang="en-US" sz="1000"/>
                        <a:t>1177</a:t>
                      </a:r>
                    </a:p>
                  </a:txBody>
                  <a:tcPr/>
                </a:tc>
                <a:tc>
                  <a:txBody>
                    <a:bodyPr/>
                    <a:lstStyle/>
                    <a:p>
                      <a:r>
                        <a:rPr lang="en-US" sz="1000"/>
                        <a:t>27</a:t>
                      </a:r>
                    </a:p>
                  </a:txBody>
                  <a:tcPr/>
                </a:tc>
                <a:tc>
                  <a:txBody>
                    <a:bodyPr/>
                    <a:lstStyle/>
                    <a:p>
                      <a:r>
                        <a:rPr lang="en-US" sz="1000"/>
                        <a:t>28</a:t>
                      </a:r>
                    </a:p>
                  </a:txBody>
                  <a:tcPr/>
                </a:tc>
                <a:tc>
                  <a:txBody>
                    <a:bodyPr/>
                    <a:lstStyle/>
                    <a:p>
                      <a:r>
                        <a:rPr lang="en-US" sz="1000"/>
                        <a:t>122</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0.3961%</a:t>
                      </a:r>
                    </a:p>
                  </a:txBody>
                  <a:tcPr/>
                </a:tc>
                <a:tc>
                  <a:txBody>
                    <a:bodyPr/>
                    <a:lstStyle/>
                    <a:p>
                      <a:r>
                        <a:rPr lang="en-US" sz="1000"/>
                        <a:t>0.0%</a:t>
                      </a:r>
                    </a:p>
                  </a:txBody>
                  <a:tcPr/>
                </a:tc>
                <a:extLst>
                  <a:ext uri="{0D108BD9-81ED-4DB2-BD59-A6C34878D82A}">
                    <a16:rowId xmlns:a16="http://schemas.microsoft.com/office/drawing/2014/main" val="59827487"/>
                  </a:ext>
                </a:extLst>
              </a:tr>
            </a:tbl>
          </a:graphicData>
        </a:graphic>
      </p:graphicFrame>
      <p:sp>
        <p:nvSpPr>
          <p:cNvPr id="4" name="Text Placeholder 3">
            <a:extLst>
              <a:ext uri="{FF2B5EF4-FFF2-40B4-BE49-F238E27FC236}">
                <a16:creationId xmlns:a16="http://schemas.microsoft.com/office/drawing/2014/main" id="{2BE6B5A7-9746-4C37-9730-D3F76EC52B1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69762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5F175-D4CC-4578-8615-7B23C9BEE48E}"/>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027D8E21-409A-436D-857D-7D48C71BE985}"/>
              </a:ext>
            </a:extLst>
          </p:cNvPr>
          <p:cNvGraphicFramePr>
            <a:graphicFrameLocks noGrp="1"/>
          </p:cNvGraphicFramePr>
          <p:nvPr>
            <p:ph type="chart" sz="quarter" idx="13"/>
            <p:extLst>
              <p:ext uri="{D42A27DB-BD31-4B8C-83A1-F6EECF244321}">
                <p14:modId xmlns:p14="http://schemas.microsoft.com/office/powerpoint/2010/main" val="302630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512EAB-2DEE-46FD-838C-D88325FD80D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1DFB0C0-A6E9-41A7-86D9-5E3E7FB765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833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79129-1D02-4742-800F-E741AAAE911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3BC2F6C-AC86-4462-8282-9B5A596718D2}"/>
              </a:ext>
            </a:extLst>
          </p:cNvPr>
          <p:cNvGraphicFramePr>
            <a:graphicFrameLocks noGrp="1"/>
          </p:cNvGraphicFramePr>
          <p:nvPr>
            <p:ph type="chart" sz="quarter" idx="13"/>
            <p:extLst>
              <p:ext uri="{D42A27DB-BD31-4B8C-83A1-F6EECF244321}">
                <p14:modId xmlns:p14="http://schemas.microsoft.com/office/powerpoint/2010/main" val="1390508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0AE91F-4B8F-4C4B-8BE3-54EAEDDC33D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ABD5E6E-A20D-4ECC-9C6E-A209A9265E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1877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4608-302C-4F72-8B85-CFDA6EED0A53}"/>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BCC4FC81-18C9-4A45-AF10-6FB52259BFA3}"/>
              </a:ext>
            </a:extLst>
          </p:cNvPr>
          <p:cNvGraphicFramePr>
            <a:graphicFrameLocks noGrp="1"/>
          </p:cNvGraphicFramePr>
          <p:nvPr>
            <p:ph type="tbl" sz="quarter" idx="13"/>
            <p:extLst>
              <p:ext uri="{D42A27DB-BD31-4B8C-83A1-F6EECF244321}">
                <p14:modId xmlns:p14="http://schemas.microsoft.com/office/powerpoint/2010/main" val="3634794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9471855"/>
                    </a:ext>
                  </a:extLst>
                </a:gridCol>
                <a:gridCol w="658368">
                  <a:extLst>
                    <a:ext uri="{9D8B030D-6E8A-4147-A177-3AD203B41FA5}">
                      <a16:colId xmlns:a16="http://schemas.microsoft.com/office/drawing/2014/main" val="480720747"/>
                    </a:ext>
                  </a:extLst>
                </a:gridCol>
                <a:gridCol w="658368">
                  <a:extLst>
                    <a:ext uri="{9D8B030D-6E8A-4147-A177-3AD203B41FA5}">
                      <a16:colId xmlns:a16="http://schemas.microsoft.com/office/drawing/2014/main" val="1425698724"/>
                    </a:ext>
                  </a:extLst>
                </a:gridCol>
                <a:gridCol w="658368">
                  <a:extLst>
                    <a:ext uri="{9D8B030D-6E8A-4147-A177-3AD203B41FA5}">
                      <a16:colId xmlns:a16="http://schemas.microsoft.com/office/drawing/2014/main" val="1460901244"/>
                    </a:ext>
                  </a:extLst>
                </a:gridCol>
                <a:gridCol w="658368">
                  <a:extLst>
                    <a:ext uri="{9D8B030D-6E8A-4147-A177-3AD203B41FA5}">
                      <a16:colId xmlns:a16="http://schemas.microsoft.com/office/drawing/2014/main" val="2610826221"/>
                    </a:ext>
                  </a:extLst>
                </a:gridCol>
                <a:gridCol w="658368">
                  <a:extLst>
                    <a:ext uri="{9D8B030D-6E8A-4147-A177-3AD203B41FA5}">
                      <a16:colId xmlns:a16="http://schemas.microsoft.com/office/drawing/2014/main" val="273554805"/>
                    </a:ext>
                  </a:extLst>
                </a:gridCol>
                <a:gridCol w="658368">
                  <a:extLst>
                    <a:ext uri="{9D8B030D-6E8A-4147-A177-3AD203B41FA5}">
                      <a16:colId xmlns:a16="http://schemas.microsoft.com/office/drawing/2014/main" val="2135923778"/>
                    </a:ext>
                  </a:extLst>
                </a:gridCol>
                <a:gridCol w="658368">
                  <a:extLst>
                    <a:ext uri="{9D8B030D-6E8A-4147-A177-3AD203B41FA5}">
                      <a16:colId xmlns:a16="http://schemas.microsoft.com/office/drawing/2014/main" val="1929599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438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- 2018-03-31 06:38:03</a:t>
                      </a:r>
                      <a:r>
                        <a:rPr kumimoji="0" lang="en-US" sz="1000" b="0" i="0" u="none" strike="noStrike" kern="1200" cap="none" spc="0" normalizeH="0" baseline="0" noProof="0">
                          <a:ln>
                            <a:noFill/>
                          </a:ln>
                          <a:solidFill>
                            <a:prstClr val="black"/>
                          </a:solidFill>
                          <a:effectLst/>
                          <a:uLnTx/>
                          <a:uFillTx/>
                          <a:latin typeface="+mn-lt"/>
                          <a:ea typeface="+mn-ea"/>
                          <a:cs typeface="+mn-cs"/>
                        </a:rPr>
                        <a:t>
Join Tracy Estefane in a Power Yoga session for an invigorating full-body flow where you'll explore the yoga postures and discover what it feels like to have a relaxed state of mind.
You can check our live schedule on the MINDBODY app or give us a call to book your spot! #poweryoga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077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- 2018-03-30 06:52:31</a:t>
                      </a:r>
                      <a:r>
                        <a:rPr kumimoji="0" lang="en-US" sz="1000" b="0" i="0" u="none" strike="noStrike" kern="1200" cap="none" spc="0" normalizeH="0" baseline="0" noProof="0">
                          <a:ln>
                            <a:noFill/>
                          </a:ln>
                          <a:solidFill>
                            <a:prstClr val="black"/>
                          </a:solidFill>
                          <a:effectLst/>
                          <a:uLnTx/>
                          <a:uFillTx/>
                          <a:latin typeface="+mn-lt"/>
                          <a:ea typeface="+mn-ea"/>
                          <a:cs typeface="+mn-cs"/>
                        </a:rPr>
                        <a:t>
Enhance the benefits of Pilates by performing the workout on the Megaformer! Join Raghda's Megalates class by checking our live schedule on the MINDBODY app or sign up at the Studio.
We are open TODAY! #megalates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8783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- 2018-03-29 10:49:07</a:t>
                      </a:r>
                      <a:r>
                        <a:rPr kumimoji="0" lang="en-US" sz="1000" b="0" i="0" u="none" strike="noStrike" kern="1200" cap="none" spc="0" normalizeH="0" baseline="0" noProof="0">
                          <a:ln>
                            <a:noFill/>
                          </a:ln>
                          <a:solidFill>
                            <a:prstClr val="black"/>
                          </a:solidFill>
                          <a:effectLst/>
                          <a:uLnTx/>
                          <a:uFillTx/>
                          <a:latin typeface="+mn-lt"/>
                          <a:ea typeface="+mn-ea"/>
                          <a:cs typeface="+mn-cs"/>
                        </a:rPr>
                        <a:t>
Before getting on the Megaformer, you're going to want to get a pair of Tavi Noir grip socks. They provide just the grip you need to hold poses and maintin your balance during a Megaformer workout!
Pick your favorite color and buy them right here at the Studio! #gripsocks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9945292"/>
                  </a:ext>
                </a:extLst>
              </a:tr>
            </a:tbl>
          </a:graphicData>
        </a:graphic>
      </p:graphicFrame>
      <p:sp>
        <p:nvSpPr>
          <p:cNvPr id="4" name="Text Placeholder 3">
            <a:extLst>
              <a:ext uri="{FF2B5EF4-FFF2-40B4-BE49-F238E27FC236}">
                <a16:creationId xmlns:a16="http://schemas.microsoft.com/office/drawing/2014/main" id="{A58A19BE-6117-46FE-84FB-C9711D82DC0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01935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FDDD-B68F-4641-8673-45A16D99D8C0}"/>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02908EF9-703C-4B0D-9C46-89565271C616}"/>
              </a:ext>
            </a:extLst>
          </p:cNvPr>
          <p:cNvGraphicFramePr>
            <a:graphicFrameLocks noGrp="1"/>
          </p:cNvGraphicFramePr>
          <p:nvPr>
            <p:ph type="tbl" sz="quarter" idx="13"/>
            <p:extLst>
              <p:ext uri="{D42A27DB-BD31-4B8C-83A1-F6EECF244321}">
                <p14:modId xmlns:p14="http://schemas.microsoft.com/office/powerpoint/2010/main" val="3835916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2490129"/>
                    </a:ext>
                  </a:extLst>
                </a:gridCol>
                <a:gridCol w="658368">
                  <a:extLst>
                    <a:ext uri="{9D8B030D-6E8A-4147-A177-3AD203B41FA5}">
                      <a16:colId xmlns:a16="http://schemas.microsoft.com/office/drawing/2014/main" val="397784765"/>
                    </a:ext>
                  </a:extLst>
                </a:gridCol>
                <a:gridCol w="658368">
                  <a:extLst>
                    <a:ext uri="{9D8B030D-6E8A-4147-A177-3AD203B41FA5}">
                      <a16:colId xmlns:a16="http://schemas.microsoft.com/office/drawing/2014/main" val="3426482299"/>
                    </a:ext>
                  </a:extLst>
                </a:gridCol>
                <a:gridCol w="658368">
                  <a:extLst>
                    <a:ext uri="{9D8B030D-6E8A-4147-A177-3AD203B41FA5}">
                      <a16:colId xmlns:a16="http://schemas.microsoft.com/office/drawing/2014/main" val="3976254040"/>
                    </a:ext>
                  </a:extLst>
                </a:gridCol>
                <a:gridCol w="658368">
                  <a:extLst>
                    <a:ext uri="{9D8B030D-6E8A-4147-A177-3AD203B41FA5}">
                      <a16:colId xmlns:a16="http://schemas.microsoft.com/office/drawing/2014/main" val="3165878783"/>
                    </a:ext>
                  </a:extLst>
                </a:gridCol>
                <a:gridCol w="658368">
                  <a:extLst>
                    <a:ext uri="{9D8B030D-6E8A-4147-A177-3AD203B41FA5}">
                      <a16:colId xmlns:a16="http://schemas.microsoft.com/office/drawing/2014/main" val="1698215717"/>
                    </a:ext>
                  </a:extLst>
                </a:gridCol>
                <a:gridCol w="658368">
                  <a:extLst>
                    <a:ext uri="{9D8B030D-6E8A-4147-A177-3AD203B41FA5}">
                      <a16:colId xmlns:a16="http://schemas.microsoft.com/office/drawing/2014/main" val="1310956975"/>
                    </a:ext>
                  </a:extLst>
                </a:gridCol>
                <a:gridCol w="658368">
                  <a:extLst>
                    <a:ext uri="{9D8B030D-6E8A-4147-A177-3AD203B41FA5}">
                      <a16:colId xmlns:a16="http://schemas.microsoft.com/office/drawing/2014/main" val="2696376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032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- 2018-03-28 08:32:11</a:t>
                      </a:r>
                      <a:r>
                        <a:rPr kumimoji="0" lang="en-US" sz="1000" b="0" i="0" u="none" strike="noStrike" kern="1200" cap="none" spc="0" normalizeH="0" baseline="0" noProof="0">
                          <a:ln>
                            <a:noFill/>
                          </a:ln>
                          <a:solidFill>
                            <a:prstClr val="black"/>
                          </a:solidFill>
                          <a:effectLst/>
                          <a:uLnTx/>
                          <a:uFillTx/>
                          <a:latin typeface="+mn-lt"/>
                          <a:ea typeface="+mn-ea"/>
                          <a:cs typeface="+mn-cs"/>
                        </a:rPr>
                        <a:t>
With Summer just around the corner, it's time to get that body ready for bikini season! Join Mira's Abs Of Steel class every Friday at 12.00 PM for the ideal way to lose belly fat, as well as flatten, tone, and define every abdominal muscle. #absofsteel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674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- 2018-03-26 04:28:15</a:t>
                      </a:r>
                      <a:r>
                        <a:rPr kumimoji="0" lang="en-US" sz="1000" b="0" i="0" u="none" strike="noStrike" kern="1200" cap="none" spc="0" normalizeH="0" baseline="0" noProof="0">
                          <a:ln>
                            <a:noFill/>
                          </a:ln>
                          <a:solidFill>
                            <a:prstClr val="black"/>
                          </a:solidFill>
                          <a:effectLst/>
                          <a:uLnTx/>
                          <a:uFillTx/>
                          <a:latin typeface="+mn-lt"/>
                          <a:ea typeface="+mn-ea"/>
                          <a:cs typeface="+mn-cs"/>
                        </a:rPr>
                        <a:t>
Did you know? Exercising makes you happier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038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- 2018-03-25 07:42:48</a:t>
                      </a:r>
                      <a:r>
                        <a:rPr kumimoji="0" lang="en-US" sz="1000" b="0" i="0" u="none" strike="noStrike" kern="1200" cap="none" spc="0" normalizeH="0" baseline="0" noProof="0">
                          <a:ln>
                            <a:noFill/>
                          </a:ln>
                          <a:solidFill>
                            <a:prstClr val="black"/>
                          </a:solidFill>
                          <a:effectLst/>
                          <a:uLnTx/>
                          <a:uFillTx/>
                          <a:latin typeface="+mn-lt"/>
                          <a:ea typeface="+mn-ea"/>
                          <a:cs typeface="+mn-cs"/>
                        </a:rPr>
                        <a:t>
Don't miss out on Tracy Assaad Tamer's smooth and creamy Energy Banana Tarts that will start your engine, provide a noticeable energy boost after a depleting workout, and keep your hunger levels at bay.
You can find these flavourful vegan/raw tarts at our snack bar! #energybananatarts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63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- 2018-03-24 12:16:58</a:t>
                      </a:r>
                      <a:r>
                        <a:rPr kumimoji="0" lang="en-US" sz="1000" b="0" i="0" u="none" strike="noStrike" kern="1200" cap="none" spc="0" normalizeH="0" baseline="0" noProof="0">
                          <a:ln>
                            <a:noFill/>
                          </a:ln>
                          <a:solidFill>
                            <a:prstClr val="black"/>
                          </a:solidFill>
                          <a:effectLst/>
                          <a:uLnTx/>
                          <a:uFillTx/>
                          <a:latin typeface="+mn-lt"/>
                          <a:ea typeface="+mn-ea"/>
                          <a:cs typeface="+mn-cs"/>
                        </a:rPr>
                        <a:t>
Rosehip oil works wonders for your skin! It helps refine the appearance of fine lines and skin damaged by environmental stresses.
You can find this top anti-aging oil in our Lynn's Apothecary's corner at the Studio! #rosehipoil #lynnsapothecary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6055889"/>
                  </a:ext>
                </a:extLst>
              </a:tr>
            </a:tbl>
          </a:graphicData>
        </a:graphic>
      </p:graphicFrame>
      <p:sp>
        <p:nvSpPr>
          <p:cNvPr id="4" name="Text Placeholder 3">
            <a:extLst>
              <a:ext uri="{FF2B5EF4-FFF2-40B4-BE49-F238E27FC236}">
                <a16:creationId xmlns:a16="http://schemas.microsoft.com/office/drawing/2014/main" id="{2C0750B4-1DAE-4762-A643-13F8BFDFF42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80908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762A2-6353-47F8-8172-ACB07941DCA8}"/>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CD179653-914F-4445-B113-6C878836E716}"/>
              </a:ext>
            </a:extLst>
          </p:cNvPr>
          <p:cNvGraphicFramePr>
            <a:graphicFrameLocks noGrp="1"/>
          </p:cNvGraphicFramePr>
          <p:nvPr>
            <p:ph type="tbl" sz="quarter" idx="13"/>
            <p:extLst>
              <p:ext uri="{D42A27DB-BD31-4B8C-83A1-F6EECF244321}">
                <p14:modId xmlns:p14="http://schemas.microsoft.com/office/powerpoint/2010/main" val="2045622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2999437"/>
                    </a:ext>
                  </a:extLst>
                </a:gridCol>
                <a:gridCol w="658368">
                  <a:extLst>
                    <a:ext uri="{9D8B030D-6E8A-4147-A177-3AD203B41FA5}">
                      <a16:colId xmlns:a16="http://schemas.microsoft.com/office/drawing/2014/main" val="475891026"/>
                    </a:ext>
                  </a:extLst>
                </a:gridCol>
                <a:gridCol w="658368">
                  <a:extLst>
                    <a:ext uri="{9D8B030D-6E8A-4147-A177-3AD203B41FA5}">
                      <a16:colId xmlns:a16="http://schemas.microsoft.com/office/drawing/2014/main" val="2148656386"/>
                    </a:ext>
                  </a:extLst>
                </a:gridCol>
                <a:gridCol w="658368">
                  <a:extLst>
                    <a:ext uri="{9D8B030D-6E8A-4147-A177-3AD203B41FA5}">
                      <a16:colId xmlns:a16="http://schemas.microsoft.com/office/drawing/2014/main" val="2234400712"/>
                    </a:ext>
                  </a:extLst>
                </a:gridCol>
                <a:gridCol w="658368">
                  <a:extLst>
                    <a:ext uri="{9D8B030D-6E8A-4147-A177-3AD203B41FA5}">
                      <a16:colId xmlns:a16="http://schemas.microsoft.com/office/drawing/2014/main" val="3218071884"/>
                    </a:ext>
                  </a:extLst>
                </a:gridCol>
                <a:gridCol w="658368">
                  <a:extLst>
                    <a:ext uri="{9D8B030D-6E8A-4147-A177-3AD203B41FA5}">
                      <a16:colId xmlns:a16="http://schemas.microsoft.com/office/drawing/2014/main" val="4201174512"/>
                    </a:ext>
                  </a:extLst>
                </a:gridCol>
                <a:gridCol w="658368">
                  <a:extLst>
                    <a:ext uri="{9D8B030D-6E8A-4147-A177-3AD203B41FA5}">
                      <a16:colId xmlns:a16="http://schemas.microsoft.com/office/drawing/2014/main" val="2009060747"/>
                    </a:ext>
                  </a:extLst>
                </a:gridCol>
                <a:gridCol w="658368">
                  <a:extLst>
                    <a:ext uri="{9D8B030D-6E8A-4147-A177-3AD203B41FA5}">
                      <a16:colId xmlns:a16="http://schemas.microsoft.com/office/drawing/2014/main" val="3364832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518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- 2018-03-23 05:05:08</a:t>
                      </a:r>
                      <a:r>
                        <a:rPr kumimoji="0" lang="en-US" sz="1000" b="0" i="0" u="none" strike="noStrike" kern="1200" cap="none" spc="0" normalizeH="0" baseline="0" noProof="0">
                          <a:ln>
                            <a:noFill/>
                          </a:ln>
                          <a:solidFill>
                            <a:prstClr val="black"/>
                          </a:solidFill>
                          <a:effectLst/>
                          <a:uLnTx/>
                          <a:uFillTx/>
                          <a:latin typeface="+mn-lt"/>
                          <a:ea typeface="+mn-ea"/>
                          <a:cs typeface="+mn-cs"/>
                        </a:rPr>
                        <a:t>
Get "Whipped" into shape with Stephanie every Friday at 10.00 AM and Tuesday at 11.00 AM in a workout that consists of hardcore cardio activities using strength ropes! Get ready to sweat! #whipped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059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- 2018-03-22 13:42:41</a:t>
                      </a:r>
                      <a:r>
                        <a:rPr kumimoji="0" lang="en-US" sz="1000" b="0" i="0" u="none" strike="noStrike" kern="1200" cap="none" spc="0" normalizeH="0" baseline="0" noProof="0">
                          <a:ln>
                            <a:noFill/>
                          </a:ln>
                          <a:solidFill>
                            <a:prstClr val="black"/>
                          </a:solidFill>
                          <a:effectLst/>
                          <a:uLnTx/>
                          <a:uFillTx/>
                          <a:latin typeface="+mn-lt"/>
                          <a:ea typeface="+mn-ea"/>
                          <a:cs typeface="+mn-cs"/>
                        </a:rPr>
                        <a:t>
Thrive Protein Truffles freshly made by Tracy Assaad Tamer are a perfect combination of smooth caramel, crunchy almonds and chia seeds with a chocolate finish. These delicious vegan/raw truffles include ingredients that promote healthy skin &amp; nails, hormones, health, increased energy levels, mood booster and muscle recovery!
Have a bite of these delicious snacks before or after your workout! #thriveproteintruffles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319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- 2018-03-21 11:36:14</a:t>
                      </a:r>
                      <a:r>
                        <a:rPr kumimoji="0" lang="en-US" sz="1000" b="0" i="0" u="none" strike="noStrike" kern="1200" cap="none" spc="0" normalizeH="0" baseline="0" noProof="0">
                          <a:ln>
                            <a:noFill/>
                          </a:ln>
                          <a:solidFill>
                            <a:prstClr val="black"/>
                          </a:solidFill>
                          <a:effectLst/>
                          <a:uLnTx/>
                          <a:uFillTx/>
                          <a:latin typeface="+mn-lt"/>
                          <a:ea typeface="+mn-ea"/>
                          <a:cs typeface="+mn-cs"/>
                        </a:rPr>
                        <a:t>
Nothing like some Mother/Daughter bonding over a fun Freestyle Dance Class with Rasha! The best gift a mom could ask for is special quality time with her little one.
Happy Mother's Day! #freestyledance #momsandkids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6781816"/>
                  </a:ext>
                </a:extLst>
              </a:tr>
            </a:tbl>
          </a:graphicData>
        </a:graphic>
      </p:graphicFrame>
      <p:sp>
        <p:nvSpPr>
          <p:cNvPr id="4" name="Text Placeholder 3">
            <a:extLst>
              <a:ext uri="{FF2B5EF4-FFF2-40B4-BE49-F238E27FC236}">
                <a16:creationId xmlns:a16="http://schemas.microsoft.com/office/drawing/2014/main" id="{AFD1C37F-D645-4042-9B69-F2E2CD0E9EE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5664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8BDB5-AED9-42DE-9CDC-604AEF6E7C6A}"/>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BBB31DFF-2B9A-4D6D-A40F-1FA3041EDC51}"/>
              </a:ext>
            </a:extLst>
          </p:cNvPr>
          <p:cNvGraphicFramePr>
            <a:graphicFrameLocks noGrp="1"/>
          </p:cNvGraphicFramePr>
          <p:nvPr>
            <p:ph type="tbl" sz="quarter" idx="13"/>
            <p:extLst>
              <p:ext uri="{D42A27DB-BD31-4B8C-83A1-F6EECF244321}">
                <p14:modId xmlns:p14="http://schemas.microsoft.com/office/powerpoint/2010/main" val="447363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5782613"/>
                    </a:ext>
                  </a:extLst>
                </a:gridCol>
                <a:gridCol w="658368">
                  <a:extLst>
                    <a:ext uri="{9D8B030D-6E8A-4147-A177-3AD203B41FA5}">
                      <a16:colId xmlns:a16="http://schemas.microsoft.com/office/drawing/2014/main" val="2621544325"/>
                    </a:ext>
                  </a:extLst>
                </a:gridCol>
                <a:gridCol w="658368">
                  <a:extLst>
                    <a:ext uri="{9D8B030D-6E8A-4147-A177-3AD203B41FA5}">
                      <a16:colId xmlns:a16="http://schemas.microsoft.com/office/drawing/2014/main" val="873882441"/>
                    </a:ext>
                  </a:extLst>
                </a:gridCol>
                <a:gridCol w="658368">
                  <a:extLst>
                    <a:ext uri="{9D8B030D-6E8A-4147-A177-3AD203B41FA5}">
                      <a16:colId xmlns:a16="http://schemas.microsoft.com/office/drawing/2014/main" val="818350788"/>
                    </a:ext>
                  </a:extLst>
                </a:gridCol>
                <a:gridCol w="658368">
                  <a:extLst>
                    <a:ext uri="{9D8B030D-6E8A-4147-A177-3AD203B41FA5}">
                      <a16:colId xmlns:a16="http://schemas.microsoft.com/office/drawing/2014/main" val="2614692386"/>
                    </a:ext>
                  </a:extLst>
                </a:gridCol>
                <a:gridCol w="658368">
                  <a:extLst>
                    <a:ext uri="{9D8B030D-6E8A-4147-A177-3AD203B41FA5}">
                      <a16:colId xmlns:a16="http://schemas.microsoft.com/office/drawing/2014/main" val="4116905294"/>
                    </a:ext>
                  </a:extLst>
                </a:gridCol>
                <a:gridCol w="658368">
                  <a:extLst>
                    <a:ext uri="{9D8B030D-6E8A-4147-A177-3AD203B41FA5}">
                      <a16:colId xmlns:a16="http://schemas.microsoft.com/office/drawing/2014/main" val="1062357663"/>
                    </a:ext>
                  </a:extLst>
                </a:gridCol>
                <a:gridCol w="658368">
                  <a:extLst>
                    <a:ext uri="{9D8B030D-6E8A-4147-A177-3AD203B41FA5}">
                      <a16:colId xmlns:a16="http://schemas.microsoft.com/office/drawing/2014/main" val="22636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197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- 2018-03-21 04:24:27</a:t>
                      </a:r>
                      <a:r>
                        <a:rPr kumimoji="0" lang="en-US" sz="1000" b="0" i="0" u="none" strike="noStrike" kern="1200" cap="none" spc="0" normalizeH="0" baseline="0" noProof="0">
                          <a:ln>
                            <a:noFill/>
                          </a:ln>
                          <a:solidFill>
                            <a:prstClr val="black"/>
                          </a:solidFill>
                          <a:effectLst/>
                          <a:uLnTx/>
                          <a:uFillTx/>
                          <a:latin typeface="+mn-lt"/>
                          <a:ea typeface="+mn-ea"/>
                          <a:cs typeface="+mn-cs"/>
                        </a:rPr>
                        <a:t>
Mother’s Day Fitness Competition on Instagram 👩‍👧‍👦 To all mommies out there, follow the below steps and win a pass to Mira's Bubble Butt class along with an Express 30 class on the Megaformer:
1-Follow Mira @mirahoss &amp; the studio @mondayfitness
1-Take a picture with your little one representing fitness and  post it on your account between March 21-27
2-Tag Mira @mirahoss &amp; the studio @mondayfitness in the post
3-Add the hashtag #FITMOMwithMH
4-Tag 2 of your friends
🏅2 winners will be announced on Wednesday March 28. #traingrowglow
https://www.instagram.com/mondayfitness/
https://www.instagram.com/mirahoss/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675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- 2018-03-18 06:22:34</a:t>
                      </a:r>
                      <a:r>
                        <a:rPr kumimoji="0" lang="en-US" sz="1000" b="0" i="0" u="none" strike="noStrike" kern="1200" cap="none" spc="0" normalizeH="0" baseline="0" noProof="0">
                          <a:ln>
                            <a:noFill/>
                          </a:ln>
                          <a:solidFill>
                            <a:prstClr val="black"/>
                          </a:solidFill>
                          <a:effectLst/>
                          <a:uLnTx/>
                          <a:uFillTx/>
                          <a:latin typeface="+mn-lt"/>
                          <a:ea typeface="+mn-ea"/>
                          <a:cs typeface="+mn-cs"/>
                        </a:rPr>
                        <a:t>
What’s more important than the skin on your face! Protect your delicate skin with Lynn's Apothecary's Suntegrity natural moisturizing face sunscreen &amp; primer 30 SPF, also available in tints so it’s all you need to get going! Non-greasy and free from all those nasty toxins. We love it! We recommend using it on a daily basis to ensure bright, youthful skin.
You can find Suntegrity right here at the 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3122888"/>
                  </a:ext>
                </a:extLst>
              </a:tr>
            </a:tbl>
          </a:graphicData>
        </a:graphic>
      </p:graphicFrame>
      <p:sp>
        <p:nvSpPr>
          <p:cNvPr id="4" name="Text Placeholder 3">
            <a:extLst>
              <a:ext uri="{FF2B5EF4-FFF2-40B4-BE49-F238E27FC236}">
                <a16:creationId xmlns:a16="http://schemas.microsoft.com/office/drawing/2014/main" id="{C3E8628D-A360-417A-B483-F74482BAE90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28508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0D646-E4E6-4B82-82B6-F43970F1EB92}"/>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3DC6CDF1-1422-435E-BBE7-ACD1CBC19968}"/>
              </a:ext>
            </a:extLst>
          </p:cNvPr>
          <p:cNvGraphicFramePr>
            <a:graphicFrameLocks noGrp="1"/>
          </p:cNvGraphicFramePr>
          <p:nvPr>
            <p:ph type="tbl" sz="quarter" idx="13"/>
            <p:extLst>
              <p:ext uri="{D42A27DB-BD31-4B8C-83A1-F6EECF244321}">
                <p14:modId xmlns:p14="http://schemas.microsoft.com/office/powerpoint/2010/main" val="111462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8919612"/>
                    </a:ext>
                  </a:extLst>
                </a:gridCol>
                <a:gridCol w="658368">
                  <a:extLst>
                    <a:ext uri="{9D8B030D-6E8A-4147-A177-3AD203B41FA5}">
                      <a16:colId xmlns:a16="http://schemas.microsoft.com/office/drawing/2014/main" val="3370060689"/>
                    </a:ext>
                  </a:extLst>
                </a:gridCol>
                <a:gridCol w="658368">
                  <a:extLst>
                    <a:ext uri="{9D8B030D-6E8A-4147-A177-3AD203B41FA5}">
                      <a16:colId xmlns:a16="http://schemas.microsoft.com/office/drawing/2014/main" val="4242501840"/>
                    </a:ext>
                  </a:extLst>
                </a:gridCol>
                <a:gridCol w="658368">
                  <a:extLst>
                    <a:ext uri="{9D8B030D-6E8A-4147-A177-3AD203B41FA5}">
                      <a16:colId xmlns:a16="http://schemas.microsoft.com/office/drawing/2014/main" val="4230244195"/>
                    </a:ext>
                  </a:extLst>
                </a:gridCol>
                <a:gridCol w="658368">
                  <a:extLst>
                    <a:ext uri="{9D8B030D-6E8A-4147-A177-3AD203B41FA5}">
                      <a16:colId xmlns:a16="http://schemas.microsoft.com/office/drawing/2014/main" val="950676057"/>
                    </a:ext>
                  </a:extLst>
                </a:gridCol>
                <a:gridCol w="658368">
                  <a:extLst>
                    <a:ext uri="{9D8B030D-6E8A-4147-A177-3AD203B41FA5}">
                      <a16:colId xmlns:a16="http://schemas.microsoft.com/office/drawing/2014/main" val="3561376618"/>
                    </a:ext>
                  </a:extLst>
                </a:gridCol>
                <a:gridCol w="658368">
                  <a:extLst>
                    <a:ext uri="{9D8B030D-6E8A-4147-A177-3AD203B41FA5}">
                      <a16:colId xmlns:a16="http://schemas.microsoft.com/office/drawing/2014/main" val="398023118"/>
                    </a:ext>
                  </a:extLst>
                </a:gridCol>
                <a:gridCol w="658368">
                  <a:extLst>
                    <a:ext uri="{9D8B030D-6E8A-4147-A177-3AD203B41FA5}">
                      <a16:colId xmlns:a16="http://schemas.microsoft.com/office/drawing/2014/main" val="1910022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323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- 2018-03-16 10:38:31</a:t>
                      </a:r>
                      <a:r>
                        <a:rPr kumimoji="0" lang="en-US" sz="1000" b="0" i="0" u="none" strike="noStrike" kern="1200" cap="none" spc="0" normalizeH="0" baseline="0" noProof="0">
                          <a:ln>
                            <a:noFill/>
                          </a:ln>
                          <a:solidFill>
                            <a:prstClr val="black"/>
                          </a:solidFill>
                          <a:effectLst/>
                          <a:uLnTx/>
                          <a:uFillTx/>
                          <a:latin typeface="+mn-lt"/>
                          <a:ea typeface="+mn-ea"/>
                          <a:cs typeface="+mn-cs"/>
                        </a:rPr>
                        <a:t>
Tone your entire body by joining Elias in a challenging TRX session. A super effective workout! Book your spots now by checking our live schedule on the MINDBODY app! #trx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66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- 2018-03-15 10:57:43</a:t>
                      </a:r>
                      <a:r>
                        <a:rPr kumimoji="0" lang="en-US" sz="1000" b="0" i="0" u="none" strike="noStrike" kern="1200" cap="none" spc="0" normalizeH="0" baseline="0" noProof="0">
                          <a:ln>
                            <a:noFill/>
                          </a:ln>
                          <a:solidFill>
                            <a:prstClr val="black"/>
                          </a:solidFill>
                          <a:effectLst/>
                          <a:uLnTx/>
                          <a:uFillTx/>
                          <a:latin typeface="+mn-lt"/>
                          <a:ea typeface="+mn-ea"/>
                          <a:cs typeface="+mn-cs"/>
                        </a:rPr>
                        <a:t>
Hard work always pays off 💪#nopainnogain #ourmotto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381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- 2018-03-14 07:54:04</a:t>
                      </a:r>
                      <a:r>
                        <a:rPr kumimoji="0" lang="en-US" sz="1000" b="0" i="0" u="none" strike="noStrike" kern="1200" cap="none" spc="0" normalizeH="0" baseline="0" noProof="0">
                          <a:ln>
                            <a:noFill/>
                          </a:ln>
                          <a:solidFill>
                            <a:prstClr val="black"/>
                          </a:solidFill>
                          <a:effectLst/>
                          <a:uLnTx/>
                          <a:uFillTx/>
                          <a:latin typeface="+mn-lt"/>
                          <a:ea typeface="+mn-ea"/>
                          <a:cs typeface="+mn-cs"/>
                        </a:rPr>
                        <a:t>
A leaner physique, flatter abs, toned legs and arms is what you can expect out of Moe's Bootcamp class - there is no messing around! This strength-training and cardio workout will definitely put you on the right path. Are you ready for your ultimate body? Sign up at the Studio or on the MINDBODY app! #bootcamp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904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- 2018-03-12 10:49:07</a:t>
                      </a:r>
                      <a:r>
                        <a:rPr kumimoji="0" lang="en-US" sz="1000" b="0" i="0" u="none" strike="noStrike" kern="1200" cap="none" spc="0" normalizeH="0" baseline="0" noProof="0">
                          <a:ln>
                            <a:noFill/>
                          </a:ln>
                          <a:solidFill>
                            <a:prstClr val="black"/>
                          </a:solidFill>
                          <a:effectLst/>
                          <a:uLnTx/>
                          <a:uFillTx/>
                          <a:latin typeface="+mn-lt"/>
                          <a:ea typeface="+mn-ea"/>
                          <a:cs typeface="+mn-cs"/>
                        </a:rPr>
                        <a:t>
Varley's women active-wear combines performance and style. Their timeless pieces are perfect for the modern woman whose routine has a changeable nature which demands high-performance active-wear with a high-fashion aesthetic.
Varley collection will be available at the Studio starting tomorrow! #varley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0268512"/>
                  </a:ext>
                </a:extLst>
              </a:tr>
            </a:tbl>
          </a:graphicData>
        </a:graphic>
      </p:graphicFrame>
      <p:sp>
        <p:nvSpPr>
          <p:cNvPr id="4" name="Text Placeholder 3">
            <a:extLst>
              <a:ext uri="{FF2B5EF4-FFF2-40B4-BE49-F238E27FC236}">
                <a16:creationId xmlns:a16="http://schemas.microsoft.com/office/drawing/2014/main" id="{0C24B905-A8C9-49E6-824A-9979E827511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75415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D07CE-A52F-45B7-9AB0-762B0AF6755F}"/>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77F499F8-BE95-4B92-A037-1372FF626498}"/>
              </a:ext>
            </a:extLst>
          </p:cNvPr>
          <p:cNvGraphicFramePr>
            <a:graphicFrameLocks noGrp="1"/>
          </p:cNvGraphicFramePr>
          <p:nvPr>
            <p:ph type="tbl" sz="quarter" idx="13"/>
            <p:extLst>
              <p:ext uri="{D42A27DB-BD31-4B8C-83A1-F6EECF244321}">
                <p14:modId xmlns:p14="http://schemas.microsoft.com/office/powerpoint/2010/main" val="3167084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7649567"/>
                    </a:ext>
                  </a:extLst>
                </a:gridCol>
                <a:gridCol w="658368">
                  <a:extLst>
                    <a:ext uri="{9D8B030D-6E8A-4147-A177-3AD203B41FA5}">
                      <a16:colId xmlns:a16="http://schemas.microsoft.com/office/drawing/2014/main" val="1679535139"/>
                    </a:ext>
                  </a:extLst>
                </a:gridCol>
                <a:gridCol w="658368">
                  <a:extLst>
                    <a:ext uri="{9D8B030D-6E8A-4147-A177-3AD203B41FA5}">
                      <a16:colId xmlns:a16="http://schemas.microsoft.com/office/drawing/2014/main" val="979208580"/>
                    </a:ext>
                  </a:extLst>
                </a:gridCol>
                <a:gridCol w="658368">
                  <a:extLst>
                    <a:ext uri="{9D8B030D-6E8A-4147-A177-3AD203B41FA5}">
                      <a16:colId xmlns:a16="http://schemas.microsoft.com/office/drawing/2014/main" val="2266708668"/>
                    </a:ext>
                  </a:extLst>
                </a:gridCol>
                <a:gridCol w="658368">
                  <a:extLst>
                    <a:ext uri="{9D8B030D-6E8A-4147-A177-3AD203B41FA5}">
                      <a16:colId xmlns:a16="http://schemas.microsoft.com/office/drawing/2014/main" val="1711487366"/>
                    </a:ext>
                  </a:extLst>
                </a:gridCol>
                <a:gridCol w="658368">
                  <a:extLst>
                    <a:ext uri="{9D8B030D-6E8A-4147-A177-3AD203B41FA5}">
                      <a16:colId xmlns:a16="http://schemas.microsoft.com/office/drawing/2014/main" val="1648371406"/>
                    </a:ext>
                  </a:extLst>
                </a:gridCol>
                <a:gridCol w="658368">
                  <a:extLst>
                    <a:ext uri="{9D8B030D-6E8A-4147-A177-3AD203B41FA5}">
                      <a16:colId xmlns:a16="http://schemas.microsoft.com/office/drawing/2014/main" val="3075688722"/>
                    </a:ext>
                  </a:extLst>
                </a:gridCol>
                <a:gridCol w="658368">
                  <a:extLst>
                    <a:ext uri="{9D8B030D-6E8A-4147-A177-3AD203B41FA5}">
                      <a16:colId xmlns:a16="http://schemas.microsoft.com/office/drawing/2014/main" val="3442677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981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- 2018-03-12 10:25:25</a:t>
                      </a:r>
                      <a:r>
                        <a:rPr kumimoji="0" lang="en-US" sz="1000" b="0" i="0" u="none" strike="noStrike" kern="1200" cap="none" spc="0" normalizeH="0" baseline="0" noProof="0">
                          <a:ln>
                            <a:noFill/>
                          </a:ln>
                          <a:solidFill>
                            <a:prstClr val="black"/>
                          </a:solidFill>
                          <a:effectLst/>
                          <a:uLnTx/>
                          <a:uFillTx/>
                          <a:latin typeface="+mn-lt"/>
                          <a:ea typeface="+mn-ea"/>
                          <a:cs typeface="+mn-cs"/>
                        </a:rPr>
                        <a:t>
Meet Zeina Matar, our client of the month, who went from not exercising at all to working out every day! Her fitness levels have improved drastically and she makes sure not to miss a single workout on the Megaformer. This new lifestyle changed her in a very positive way. Get inspired to make a positive change in your lifestyle!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3207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- 2018-03-11 11:10:23</a:t>
                      </a:r>
                      <a:r>
                        <a:rPr kumimoji="0" lang="en-US" sz="1000" b="0" i="0" u="none" strike="noStrike" kern="1200" cap="none" spc="0" normalizeH="0" baseline="0" noProof="0">
                          <a:ln>
                            <a:noFill/>
                          </a:ln>
                          <a:solidFill>
                            <a:prstClr val="black"/>
                          </a:solidFill>
                          <a:effectLst/>
                          <a:uLnTx/>
                          <a:uFillTx/>
                          <a:latin typeface="+mn-lt"/>
                          <a:ea typeface="+mn-ea"/>
                          <a:cs typeface="+mn-cs"/>
                        </a:rPr>
                        <a:t>
Join us at the studio every Monday this March for a FREE polish by Lexy, a proud lebanese brand. Choose from a wide variety of colors and enjoy that quick dry service before or after your class!  March 12 &amp; 19 5-8pm March 26 10-1pm #traingrowglow #lexy #nailpolish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068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- 2018-03-10 12:35:19</a:t>
                      </a:r>
                      <a:r>
                        <a:rPr kumimoji="0" lang="en-US" sz="1000" b="0" i="0" u="none" strike="noStrike" kern="1200" cap="none" spc="0" normalizeH="0" baseline="0" noProof="0">
                          <a:ln>
                            <a:noFill/>
                          </a:ln>
                          <a:solidFill>
                            <a:prstClr val="black"/>
                          </a:solidFill>
                          <a:effectLst/>
                          <a:uLnTx/>
                          <a:uFillTx/>
                          <a:latin typeface="+mn-lt"/>
                          <a:ea typeface="+mn-ea"/>
                          <a:cs typeface="+mn-cs"/>
                        </a:rPr>
                        <a:t>
Get a grip on your phone with a Popsocket for extra convenience!
Pop it whenever needed, never drop your phone, take better selfies and prop up your phone.
Get this useful phone/tablet accessory right here at the Studio! #popsocket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4312583"/>
                  </a:ext>
                </a:extLst>
              </a:tr>
            </a:tbl>
          </a:graphicData>
        </a:graphic>
      </p:graphicFrame>
      <p:sp>
        <p:nvSpPr>
          <p:cNvPr id="4" name="Text Placeholder 3">
            <a:extLst>
              <a:ext uri="{FF2B5EF4-FFF2-40B4-BE49-F238E27FC236}">
                <a16:creationId xmlns:a16="http://schemas.microsoft.com/office/drawing/2014/main" id="{F42CD911-FC3E-44FF-9663-D77BC1AE6E3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87414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3EB9E-FE70-4449-84F0-4407DE3C6826}"/>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B564E575-6988-4337-8C03-C418AAFD23FC}"/>
              </a:ext>
            </a:extLst>
          </p:cNvPr>
          <p:cNvGraphicFramePr>
            <a:graphicFrameLocks noGrp="1"/>
          </p:cNvGraphicFramePr>
          <p:nvPr>
            <p:ph type="tbl" sz="quarter" idx="13"/>
            <p:extLst>
              <p:ext uri="{D42A27DB-BD31-4B8C-83A1-F6EECF244321}">
                <p14:modId xmlns:p14="http://schemas.microsoft.com/office/powerpoint/2010/main" val="2564601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8211913"/>
                    </a:ext>
                  </a:extLst>
                </a:gridCol>
                <a:gridCol w="658368">
                  <a:extLst>
                    <a:ext uri="{9D8B030D-6E8A-4147-A177-3AD203B41FA5}">
                      <a16:colId xmlns:a16="http://schemas.microsoft.com/office/drawing/2014/main" val="3710731053"/>
                    </a:ext>
                  </a:extLst>
                </a:gridCol>
                <a:gridCol w="658368">
                  <a:extLst>
                    <a:ext uri="{9D8B030D-6E8A-4147-A177-3AD203B41FA5}">
                      <a16:colId xmlns:a16="http://schemas.microsoft.com/office/drawing/2014/main" val="3232765297"/>
                    </a:ext>
                  </a:extLst>
                </a:gridCol>
                <a:gridCol w="658368">
                  <a:extLst>
                    <a:ext uri="{9D8B030D-6E8A-4147-A177-3AD203B41FA5}">
                      <a16:colId xmlns:a16="http://schemas.microsoft.com/office/drawing/2014/main" val="3890974469"/>
                    </a:ext>
                  </a:extLst>
                </a:gridCol>
                <a:gridCol w="658368">
                  <a:extLst>
                    <a:ext uri="{9D8B030D-6E8A-4147-A177-3AD203B41FA5}">
                      <a16:colId xmlns:a16="http://schemas.microsoft.com/office/drawing/2014/main" val="1907322161"/>
                    </a:ext>
                  </a:extLst>
                </a:gridCol>
                <a:gridCol w="658368">
                  <a:extLst>
                    <a:ext uri="{9D8B030D-6E8A-4147-A177-3AD203B41FA5}">
                      <a16:colId xmlns:a16="http://schemas.microsoft.com/office/drawing/2014/main" val="3375414080"/>
                    </a:ext>
                  </a:extLst>
                </a:gridCol>
                <a:gridCol w="658368">
                  <a:extLst>
                    <a:ext uri="{9D8B030D-6E8A-4147-A177-3AD203B41FA5}">
                      <a16:colId xmlns:a16="http://schemas.microsoft.com/office/drawing/2014/main" val="3165531381"/>
                    </a:ext>
                  </a:extLst>
                </a:gridCol>
                <a:gridCol w="658368">
                  <a:extLst>
                    <a:ext uri="{9D8B030D-6E8A-4147-A177-3AD203B41FA5}">
                      <a16:colId xmlns:a16="http://schemas.microsoft.com/office/drawing/2014/main" val="2473973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893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- 2018-03-09 11:38:04</a:t>
                      </a:r>
                      <a:r>
                        <a:rPr kumimoji="0" lang="en-US" sz="1000" b="0" i="0" u="none" strike="noStrike" kern="1200" cap="none" spc="0" normalizeH="0" baseline="0" noProof="0">
                          <a:ln>
                            <a:noFill/>
                          </a:ln>
                          <a:solidFill>
                            <a:prstClr val="black"/>
                          </a:solidFill>
                          <a:effectLst/>
                          <a:uLnTx/>
                          <a:uFillTx/>
                          <a:latin typeface="+mn-lt"/>
                          <a:ea typeface="+mn-ea"/>
                          <a:cs typeface="+mn-cs"/>
                        </a:rPr>
                        <a:t>
In a Tabata class, your body becomes a calorie-burning/fat-torching machine while increasing your maximum aerobic and anaerobic capacity! Check our live schedule on the MINDBODY app and join Mansour AL Asmar for a sweat-pouring workout. #tabata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108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- 2018-03-08 08:04:16</a:t>
                      </a:r>
                      <a:r>
                        <a:rPr kumimoji="0" lang="en-US" sz="1000" b="0" i="0" u="none" strike="noStrike" kern="1200" cap="none" spc="0" normalizeH="0" baseline="0" noProof="0">
                          <a:ln>
                            <a:noFill/>
                          </a:ln>
                          <a:solidFill>
                            <a:prstClr val="black"/>
                          </a:solidFill>
                          <a:effectLst/>
                          <a:uLnTx/>
                          <a:uFillTx/>
                          <a:latin typeface="+mn-lt"/>
                          <a:ea typeface="+mn-ea"/>
                          <a:cs typeface="+mn-cs"/>
                        </a:rPr>
                        <a:t>
Honoring International Women's Day with our STRONG women from the Monday Team!
Here's to never giving up 💪🏻 #wecandoit #strong #womensday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305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- 2018-03-07 15:14:18</a:t>
                      </a:r>
                      <a:r>
                        <a:rPr kumimoji="0" lang="en-US" sz="1000" b="0" i="0" u="none" strike="noStrike" kern="1200" cap="none" spc="0" normalizeH="0" baseline="0" noProof="0">
                          <a:ln>
                            <a:noFill/>
                          </a:ln>
                          <a:solidFill>
                            <a:prstClr val="black"/>
                          </a:solidFill>
                          <a:effectLst/>
                          <a:uLnTx/>
                          <a:uFillTx/>
                          <a:latin typeface="+mn-lt"/>
                          <a:ea typeface="+mn-ea"/>
                          <a:cs typeface="+mn-cs"/>
                        </a:rPr>
                        <a:t>
Let's welcome back Moe at the Studio and congratulate him for winning a medal at the Spartan race! Book your Core Lab, Bootcamp, or PT session with the beast by checking our live schedule on the MINDBODY app or calling us on +961 1 792 469. #spartanraceathlete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9504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- 2018-03-06 07:30:46</a:t>
                      </a:r>
                      <a:r>
                        <a:rPr kumimoji="0" lang="en-US" sz="1000" b="0" i="0" u="none" strike="noStrike" kern="1200" cap="none" spc="0" normalizeH="0" baseline="0" noProof="0">
                          <a:ln>
                            <a:noFill/>
                          </a:ln>
                          <a:solidFill>
                            <a:prstClr val="black"/>
                          </a:solidFill>
                          <a:effectLst/>
                          <a:uLnTx/>
                          <a:uFillTx/>
                          <a:latin typeface="+mn-lt"/>
                          <a:ea typeface="+mn-ea"/>
                          <a:cs typeface="+mn-cs"/>
                        </a:rPr>
                        <a:t>
Grab your ‘Gimme green’ from our juicebar! Freshly prepared and packed with nutritious greens to fight off free radicals and balance those nasty toxins out there. Ask for a Spirulina booster to up your protein intake especially after a sweaty workout! #gimmegreen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2401405"/>
                  </a:ext>
                </a:extLst>
              </a:tr>
            </a:tbl>
          </a:graphicData>
        </a:graphic>
      </p:graphicFrame>
      <p:sp>
        <p:nvSpPr>
          <p:cNvPr id="4" name="Text Placeholder 3">
            <a:extLst>
              <a:ext uri="{FF2B5EF4-FFF2-40B4-BE49-F238E27FC236}">
                <a16:creationId xmlns:a16="http://schemas.microsoft.com/office/drawing/2014/main" id="{AB4EC68B-BAB0-444B-BE4B-D558DB12370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59084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F9D82-45FD-4B8F-9517-FEB9E0728D83}"/>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71CEFBBE-4BC7-4553-B614-9A27A7866FE3}"/>
              </a:ext>
            </a:extLst>
          </p:cNvPr>
          <p:cNvGraphicFramePr>
            <a:graphicFrameLocks noGrp="1"/>
          </p:cNvGraphicFramePr>
          <p:nvPr>
            <p:ph type="tbl" sz="quarter" idx="13"/>
            <p:extLst>
              <p:ext uri="{D42A27DB-BD31-4B8C-83A1-F6EECF244321}">
                <p14:modId xmlns:p14="http://schemas.microsoft.com/office/powerpoint/2010/main" val="4269757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7209897"/>
                    </a:ext>
                  </a:extLst>
                </a:gridCol>
                <a:gridCol w="658368">
                  <a:extLst>
                    <a:ext uri="{9D8B030D-6E8A-4147-A177-3AD203B41FA5}">
                      <a16:colId xmlns:a16="http://schemas.microsoft.com/office/drawing/2014/main" val="505702232"/>
                    </a:ext>
                  </a:extLst>
                </a:gridCol>
                <a:gridCol w="658368">
                  <a:extLst>
                    <a:ext uri="{9D8B030D-6E8A-4147-A177-3AD203B41FA5}">
                      <a16:colId xmlns:a16="http://schemas.microsoft.com/office/drawing/2014/main" val="1043219109"/>
                    </a:ext>
                  </a:extLst>
                </a:gridCol>
                <a:gridCol w="658368">
                  <a:extLst>
                    <a:ext uri="{9D8B030D-6E8A-4147-A177-3AD203B41FA5}">
                      <a16:colId xmlns:a16="http://schemas.microsoft.com/office/drawing/2014/main" val="2068707021"/>
                    </a:ext>
                  </a:extLst>
                </a:gridCol>
                <a:gridCol w="658368">
                  <a:extLst>
                    <a:ext uri="{9D8B030D-6E8A-4147-A177-3AD203B41FA5}">
                      <a16:colId xmlns:a16="http://schemas.microsoft.com/office/drawing/2014/main" val="68967665"/>
                    </a:ext>
                  </a:extLst>
                </a:gridCol>
                <a:gridCol w="658368">
                  <a:extLst>
                    <a:ext uri="{9D8B030D-6E8A-4147-A177-3AD203B41FA5}">
                      <a16:colId xmlns:a16="http://schemas.microsoft.com/office/drawing/2014/main" val="3374080480"/>
                    </a:ext>
                  </a:extLst>
                </a:gridCol>
                <a:gridCol w="658368">
                  <a:extLst>
                    <a:ext uri="{9D8B030D-6E8A-4147-A177-3AD203B41FA5}">
                      <a16:colId xmlns:a16="http://schemas.microsoft.com/office/drawing/2014/main" val="1022456475"/>
                    </a:ext>
                  </a:extLst>
                </a:gridCol>
                <a:gridCol w="658368">
                  <a:extLst>
                    <a:ext uri="{9D8B030D-6E8A-4147-A177-3AD203B41FA5}">
                      <a16:colId xmlns:a16="http://schemas.microsoft.com/office/drawing/2014/main" val="1667506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84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- 2018-03-05 14:47:55</a:t>
                      </a:r>
                      <a:r>
                        <a:rPr kumimoji="0" lang="en-US" sz="1000" b="0" i="0" u="none" strike="noStrike" kern="1200" cap="none" spc="0" normalizeH="0" baseline="0" noProof="0">
                          <a:ln>
                            <a:noFill/>
                          </a:ln>
                          <a:solidFill>
                            <a:prstClr val="black"/>
                          </a:solidFill>
                          <a:effectLst/>
                          <a:uLnTx/>
                          <a:uFillTx/>
                          <a:latin typeface="+mn-lt"/>
                          <a:ea typeface="+mn-ea"/>
                          <a:cs typeface="+mn-cs"/>
                        </a:rPr>
                        <a:t>
Get fit and let out your frustrations by signing up for Thaiboxing personal training sessions with Mohammad Fneish, a Muay Thai university world cup, Arab World cup, and Lebanon cup champion! Challenge yourself and get ready for a satisfaction-guaranteed experience.
Call us on +961 1 792 469 to book your session 👊🏻 #thaiboxing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054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 Studio - 2018-03-04 13:06:11</a:t>
                      </a:r>
                      <a:r>
                        <a:rPr kumimoji="0" lang="en-US" sz="1000" b="0" i="0" u="none" strike="noStrike" kern="1200" cap="none" spc="0" normalizeH="0" baseline="0" noProof="0">
                          <a:ln>
                            <a:noFill/>
                          </a:ln>
                          <a:solidFill>
                            <a:prstClr val="black"/>
                          </a:solidFill>
                          <a:effectLst/>
                          <a:uLnTx/>
                          <a:uFillTx/>
                          <a:latin typeface="+mn-lt"/>
                          <a:ea typeface="+mn-ea"/>
                          <a:cs typeface="+mn-cs"/>
                        </a:rPr>
                        <a:t>
These Nut Butter jars of goodness from J Jar Homemade are truly delicious and a perfectly tasty snack after your meal! Each jar has accurate nutritional facts printed on it.
You can buy them right here at the Studio. #jjar #nutbutters #homemade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1277345"/>
                  </a:ext>
                </a:extLst>
              </a:tr>
            </a:tbl>
          </a:graphicData>
        </a:graphic>
      </p:graphicFrame>
      <p:sp>
        <p:nvSpPr>
          <p:cNvPr id="4" name="Text Placeholder 3">
            <a:extLst>
              <a:ext uri="{FF2B5EF4-FFF2-40B4-BE49-F238E27FC236}">
                <a16:creationId xmlns:a16="http://schemas.microsoft.com/office/drawing/2014/main" id="{96CDD2DC-320A-47F8-86E6-DCE7BDE4263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00329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03588-7A51-4324-8292-4870088C8814}"/>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14F359E6-5BD9-4180-B2A8-9B7A8EE34BCF}"/>
              </a:ext>
            </a:extLst>
          </p:cNvPr>
          <p:cNvGraphicFramePr>
            <a:graphicFrameLocks noGrp="1"/>
          </p:cNvGraphicFramePr>
          <p:nvPr>
            <p:ph type="chart" sz="quarter" idx="13"/>
            <p:extLst>
              <p:ext uri="{D42A27DB-BD31-4B8C-83A1-F6EECF244321}">
                <p14:modId xmlns:p14="http://schemas.microsoft.com/office/powerpoint/2010/main" val="4216373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99C5E-0353-4CD0-8443-206E8259385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8A4EEF2-5273-4CDB-BF02-FAC31EEB9F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1143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1F2CA-9A5F-432C-8333-E3B3F4543D4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7990883-AD83-462D-A149-42248BA6405D}"/>
              </a:ext>
            </a:extLst>
          </p:cNvPr>
          <p:cNvGraphicFramePr>
            <a:graphicFrameLocks noGrp="1"/>
          </p:cNvGraphicFramePr>
          <p:nvPr>
            <p:ph type="chart" sz="quarter" idx="13"/>
            <p:extLst>
              <p:ext uri="{D42A27DB-BD31-4B8C-83A1-F6EECF244321}">
                <p14:modId xmlns:p14="http://schemas.microsoft.com/office/powerpoint/2010/main" val="3809631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BE6A47-8596-484C-B818-034DC0AE5B1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BFED610-9102-438A-97E0-1DF180878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2903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7B04-FCC1-4B45-96E3-27EEEC0E503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92E95C3-ACCD-4578-92E1-B5ABB4C71C05}"/>
              </a:ext>
            </a:extLst>
          </p:cNvPr>
          <p:cNvGraphicFramePr>
            <a:graphicFrameLocks noGrp="1"/>
          </p:cNvGraphicFramePr>
          <p:nvPr>
            <p:ph type="chart" sz="quarter" idx="13"/>
            <p:extLst>
              <p:ext uri="{D42A27DB-BD31-4B8C-83A1-F6EECF244321}">
                <p14:modId xmlns:p14="http://schemas.microsoft.com/office/powerpoint/2010/main" val="1190218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8A0E98-2268-44C3-83B1-7B77D7165D3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E590EFC-8BA4-4DD6-9B7C-BB71871F6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68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764ED-E2C4-49A2-B7A2-F3268A098C8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F7E820DF-832B-4981-B626-3915403FAB44}"/>
              </a:ext>
            </a:extLst>
          </p:cNvPr>
          <p:cNvGraphicFramePr>
            <a:graphicFrameLocks noGrp="1"/>
          </p:cNvGraphicFramePr>
          <p:nvPr>
            <p:ph type="chart" sz="quarter" idx="13"/>
            <p:extLst>
              <p:ext uri="{D42A27DB-BD31-4B8C-83A1-F6EECF244321}">
                <p14:modId xmlns:p14="http://schemas.microsoft.com/office/powerpoint/2010/main" val="1881632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972CC4-2263-4922-BC3D-4409FB2207A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5611225-797F-4209-A1B3-B3B6304D7F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861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69FB4-3096-475D-B30E-08794F12B0EF}"/>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EE839BF3-33A9-48B9-9B1D-9BAE0A289427}"/>
              </a:ext>
            </a:extLst>
          </p:cNvPr>
          <p:cNvGraphicFramePr>
            <a:graphicFrameLocks noGrp="1"/>
          </p:cNvGraphicFramePr>
          <p:nvPr>
            <p:ph type="chart" sz="quarter" idx="13"/>
            <p:extLst>
              <p:ext uri="{D42A27DB-BD31-4B8C-83A1-F6EECF244321}">
                <p14:modId xmlns:p14="http://schemas.microsoft.com/office/powerpoint/2010/main" val="3969682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02F4BA-3A13-46CF-9B30-BAD4F71D8D5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C30042A-178D-402D-8DAA-0C2F357C4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5980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3889-7F37-4B87-8793-03A32B05A874}"/>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2C0303C6-9E0B-4074-A4A3-0BF9DB89815E}"/>
              </a:ext>
            </a:extLst>
          </p:cNvPr>
          <p:cNvGraphicFramePr>
            <a:graphicFrameLocks noGrp="1"/>
          </p:cNvGraphicFramePr>
          <p:nvPr>
            <p:ph type="chart" sz="quarter" idx="13"/>
            <p:extLst>
              <p:ext uri="{D42A27DB-BD31-4B8C-83A1-F6EECF244321}">
                <p14:modId xmlns:p14="http://schemas.microsoft.com/office/powerpoint/2010/main" val="2032397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0628C2-24EE-4DA0-99A8-328DB103895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69BFAD0-5614-4B63-9AEC-CC3CEC9557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6162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BCC35-5731-491A-91EC-20B01F5E7569}"/>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8BF7A910-9530-4DEE-8BB7-E5266D05805F}"/>
              </a:ext>
            </a:extLst>
          </p:cNvPr>
          <p:cNvGraphicFramePr>
            <a:graphicFrameLocks noGrp="1"/>
          </p:cNvGraphicFramePr>
          <p:nvPr>
            <p:ph type="chart" sz="quarter" idx="13"/>
            <p:extLst>
              <p:ext uri="{D42A27DB-BD31-4B8C-83A1-F6EECF244321}">
                <p14:modId xmlns:p14="http://schemas.microsoft.com/office/powerpoint/2010/main" val="1382568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D22DBE-D636-4A43-BDE4-B02E96BF20C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BAEFE21-1A58-455C-98B9-9B194F272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6301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8E0C0-2BEA-4C5B-B0F1-36D4119735C4}"/>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7A6F4A41-9A9E-434A-81EB-2A21C2B7B809}"/>
              </a:ext>
            </a:extLst>
          </p:cNvPr>
          <p:cNvGraphicFramePr>
            <a:graphicFrameLocks noGrp="1"/>
          </p:cNvGraphicFramePr>
          <p:nvPr>
            <p:ph type="tbl" sz="quarter" idx="13"/>
            <p:extLst>
              <p:ext uri="{D42A27DB-BD31-4B8C-83A1-F6EECF244321}">
                <p14:modId xmlns:p14="http://schemas.microsoft.com/office/powerpoint/2010/main" val="414418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00860079"/>
                    </a:ext>
                  </a:extLst>
                </a:gridCol>
                <a:gridCol w="1645920">
                  <a:extLst>
                    <a:ext uri="{9D8B030D-6E8A-4147-A177-3AD203B41FA5}">
                      <a16:colId xmlns:a16="http://schemas.microsoft.com/office/drawing/2014/main" val="2640114261"/>
                    </a:ext>
                  </a:extLst>
                </a:gridCol>
                <a:gridCol w="1645920">
                  <a:extLst>
                    <a:ext uri="{9D8B030D-6E8A-4147-A177-3AD203B41FA5}">
                      <a16:colId xmlns:a16="http://schemas.microsoft.com/office/drawing/2014/main" val="1541446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1571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extLst>
                  <a:ext uri="{0D108BD9-81ED-4DB2-BD59-A6C34878D82A}">
                    <a16:rowId xmlns:a16="http://schemas.microsoft.com/office/drawing/2014/main" val="170614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7501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79219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00822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59972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171073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482779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6940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98073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1361500663"/>
                  </a:ext>
                </a:extLst>
              </a:tr>
            </a:tbl>
          </a:graphicData>
        </a:graphic>
      </p:graphicFrame>
      <p:sp>
        <p:nvSpPr>
          <p:cNvPr id="4" name="Text Placeholder 3">
            <a:extLst>
              <a:ext uri="{FF2B5EF4-FFF2-40B4-BE49-F238E27FC236}">
                <a16:creationId xmlns:a16="http://schemas.microsoft.com/office/drawing/2014/main" id="{58DF6917-04E9-4527-9EAC-1BB20EDF0CA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35269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F9B4A-CEA5-46EC-86D1-DBAD7FD9FC74}"/>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3457189C-9459-41BB-9DEE-CE2600E90173}"/>
              </a:ext>
            </a:extLst>
          </p:cNvPr>
          <p:cNvGraphicFramePr>
            <a:graphicFrameLocks noGrp="1"/>
          </p:cNvGraphicFramePr>
          <p:nvPr>
            <p:ph type="tbl" sz="quarter" idx="13"/>
            <p:extLst>
              <p:ext uri="{D42A27DB-BD31-4B8C-83A1-F6EECF244321}">
                <p14:modId xmlns:p14="http://schemas.microsoft.com/office/powerpoint/2010/main" val="1335484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55837385"/>
                    </a:ext>
                  </a:extLst>
                </a:gridCol>
                <a:gridCol w="1645920">
                  <a:extLst>
                    <a:ext uri="{9D8B030D-6E8A-4147-A177-3AD203B41FA5}">
                      <a16:colId xmlns:a16="http://schemas.microsoft.com/office/drawing/2014/main" val="2087513702"/>
                    </a:ext>
                  </a:extLst>
                </a:gridCol>
                <a:gridCol w="1645920">
                  <a:extLst>
                    <a:ext uri="{9D8B030D-6E8A-4147-A177-3AD203B41FA5}">
                      <a16:colId xmlns:a16="http://schemas.microsoft.com/office/drawing/2014/main" val="97045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8184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25474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485603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91777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36858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 Hammud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380428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371450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51732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81060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01246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4107701928"/>
                  </a:ext>
                </a:extLst>
              </a:tr>
            </a:tbl>
          </a:graphicData>
        </a:graphic>
      </p:graphicFrame>
      <p:sp>
        <p:nvSpPr>
          <p:cNvPr id="4" name="Text Placeholder 3">
            <a:extLst>
              <a:ext uri="{FF2B5EF4-FFF2-40B4-BE49-F238E27FC236}">
                <a16:creationId xmlns:a16="http://schemas.microsoft.com/office/drawing/2014/main" id="{15E17CFD-B89F-4A72-8E31-18909527877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22752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2247F-99DB-4EDE-8A4F-94C305144F16}"/>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E0D02ACB-67FD-4FE5-BDBC-2E7944EF871D}"/>
              </a:ext>
            </a:extLst>
          </p:cNvPr>
          <p:cNvGraphicFramePr>
            <a:graphicFrameLocks noGrp="1"/>
          </p:cNvGraphicFramePr>
          <p:nvPr>
            <p:ph type="tbl" sz="quarter" idx="13"/>
            <p:extLst>
              <p:ext uri="{D42A27DB-BD31-4B8C-83A1-F6EECF244321}">
                <p14:modId xmlns:p14="http://schemas.microsoft.com/office/powerpoint/2010/main" val="4093239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6835317"/>
                    </a:ext>
                  </a:extLst>
                </a:gridCol>
                <a:gridCol w="1645920">
                  <a:extLst>
                    <a:ext uri="{9D8B030D-6E8A-4147-A177-3AD203B41FA5}">
                      <a16:colId xmlns:a16="http://schemas.microsoft.com/office/drawing/2014/main" val="4175996654"/>
                    </a:ext>
                  </a:extLst>
                </a:gridCol>
                <a:gridCol w="1645920">
                  <a:extLst>
                    <a:ext uri="{9D8B030D-6E8A-4147-A177-3AD203B41FA5}">
                      <a16:colId xmlns:a16="http://schemas.microsoft.com/office/drawing/2014/main" val="1232956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255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Bsalim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85386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75654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098560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06545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213056148"/>
                  </a:ext>
                </a:extLst>
              </a:tr>
            </a:tbl>
          </a:graphicData>
        </a:graphic>
      </p:graphicFrame>
      <p:sp>
        <p:nvSpPr>
          <p:cNvPr id="4" name="Text Placeholder 3">
            <a:extLst>
              <a:ext uri="{FF2B5EF4-FFF2-40B4-BE49-F238E27FC236}">
                <a16:creationId xmlns:a16="http://schemas.microsoft.com/office/drawing/2014/main" id="{F5040E0E-DD18-4A32-8FF6-EE2FFF7C236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15545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9CFB-65D1-4976-9A18-A21F0C63E341}"/>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52A04BEF-29B9-467F-9450-2F04B8EBBBEA}"/>
              </a:ext>
            </a:extLst>
          </p:cNvPr>
          <p:cNvGraphicFramePr>
            <a:graphicFrameLocks noGrp="1"/>
          </p:cNvGraphicFramePr>
          <p:nvPr>
            <p:ph type="chart" sz="quarter" idx="13"/>
            <p:extLst>
              <p:ext uri="{D42A27DB-BD31-4B8C-83A1-F6EECF244321}">
                <p14:modId xmlns:p14="http://schemas.microsoft.com/office/powerpoint/2010/main" val="3418421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6E382C-CCC6-4BCF-A70D-CCAC8F4913B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5FC7B7E-8FEF-463B-940C-02651AE678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3986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054F-BD6B-4EEB-AFD6-E07E275D3338}"/>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4C556EC3-9A62-40E6-AE2B-EF0566310F8A}"/>
              </a:ext>
            </a:extLst>
          </p:cNvPr>
          <p:cNvGraphicFramePr>
            <a:graphicFrameLocks noGrp="1"/>
          </p:cNvGraphicFramePr>
          <p:nvPr>
            <p:ph type="chart" sz="quarter" idx="13"/>
            <p:extLst>
              <p:ext uri="{D42A27DB-BD31-4B8C-83A1-F6EECF244321}">
                <p14:modId xmlns:p14="http://schemas.microsoft.com/office/powerpoint/2010/main" val="1213714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E5BF0-65CD-4A55-A388-B22F4A254C4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1C33C8D-A8F9-46DE-AC03-E54D93B2C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7236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B7792-86CB-499B-93E4-A891666E37E9}"/>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25383B5D-E4B8-4825-8893-408CB0752952}"/>
              </a:ext>
            </a:extLst>
          </p:cNvPr>
          <p:cNvGraphicFramePr>
            <a:graphicFrameLocks noGrp="1"/>
          </p:cNvGraphicFramePr>
          <p:nvPr>
            <p:ph type="chart" sz="quarter" idx="13"/>
            <p:extLst>
              <p:ext uri="{D42A27DB-BD31-4B8C-83A1-F6EECF244321}">
                <p14:modId xmlns:p14="http://schemas.microsoft.com/office/powerpoint/2010/main" val="920434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7A389B-B942-4AF0-B1C7-D67514046CC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817ADA8-F678-45D7-BB3B-534BDD8289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3352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62D33-2907-4BC4-94AC-F10739FEB4D5}"/>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4CE7A2E6-1007-40E5-A5BE-7E75D73FAE27}"/>
              </a:ext>
            </a:extLst>
          </p:cNvPr>
          <p:cNvGraphicFramePr>
            <a:graphicFrameLocks noGrp="1"/>
          </p:cNvGraphicFramePr>
          <p:nvPr>
            <p:ph type="chart" sz="quarter" idx="13"/>
            <p:extLst>
              <p:ext uri="{D42A27DB-BD31-4B8C-83A1-F6EECF244321}">
                <p14:modId xmlns:p14="http://schemas.microsoft.com/office/powerpoint/2010/main" val="2536070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F3B22E-E0DE-45AD-BF3A-A371EB0B42D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5493CE2-4DDC-4BD7-9643-E02992236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4833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A739D-C66B-470E-B1D4-C7A9FDBBF5C9}"/>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F7D7FB54-D892-4116-8BD1-5ED1DDC397BE}"/>
              </a:ext>
            </a:extLst>
          </p:cNvPr>
          <p:cNvGraphicFramePr>
            <a:graphicFrameLocks noGrp="1"/>
          </p:cNvGraphicFramePr>
          <p:nvPr>
            <p:ph type="chart" sz="quarter" idx="13"/>
            <p:extLst>
              <p:ext uri="{D42A27DB-BD31-4B8C-83A1-F6EECF244321}">
                <p14:modId xmlns:p14="http://schemas.microsoft.com/office/powerpoint/2010/main" val="1501728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703ED-A5F5-4658-9694-96EC0FF4BEC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D752A0A-835A-487E-8A1D-CF7236651D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0733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01E58-B0FE-4DF1-B6F5-E9FC7F5E2D86}"/>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4577B7AA-D727-428C-BEFF-340505DF187E}"/>
              </a:ext>
            </a:extLst>
          </p:cNvPr>
          <p:cNvGraphicFramePr>
            <a:graphicFrameLocks noGrp="1"/>
          </p:cNvGraphicFramePr>
          <p:nvPr>
            <p:ph type="tbl" sz="quarter" idx="13"/>
            <p:extLst>
              <p:ext uri="{D42A27DB-BD31-4B8C-83A1-F6EECF244321}">
                <p14:modId xmlns:p14="http://schemas.microsoft.com/office/powerpoint/2010/main" val="2066508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8698407"/>
                    </a:ext>
                  </a:extLst>
                </a:gridCol>
                <a:gridCol w="1234440">
                  <a:extLst>
                    <a:ext uri="{9D8B030D-6E8A-4147-A177-3AD203B41FA5}">
                      <a16:colId xmlns:a16="http://schemas.microsoft.com/office/drawing/2014/main" val="2551676762"/>
                    </a:ext>
                  </a:extLst>
                </a:gridCol>
                <a:gridCol w="822960">
                  <a:extLst>
                    <a:ext uri="{9D8B030D-6E8A-4147-A177-3AD203B41FA5}">
                      <a16:colId xmlns:a16="http://schemas.microsoft.com/office/drawing/2014/main" val="3801654668"/>
                    </a:ext>
                  </a:extLst>
                </a:gridCol>
                <a:gridCol w="822960">
                  <a:extLst>
                    <a:ext uri="{9D8B030D-6E8A-4147-A177-3AD203B41FA5}">
                      <a16:colId xmlns:a16="http://schemas.microsoft.com/office/drawing/2014/main" val="944365041"/>
                    </a:ext>
                  </a:extLst>
                </a:gridCol>
                <a:gridCol w="822960">
                  <a:extLst>
                    <a:ext uri="{9D8B030D-6E8A-4147-A177-3AD203B41FA5}">
                      <a16:colId xmlns:a16="http://schemas.microsoft.com/office/drawing/2014/main" val="3973158537"/>
                    </a:ext>
                  </a:extLst>
                </a:gridCol>
                <a:gridCol w="822960">
                  <a:extLst>
                    <a:ext uri="{9D8B030D-6E8A-4147-A177-3AD203B41FA5}">
                      <a16:colId xmlns:a16="http://schemas.microsoft.com/office/drawing/2014/main" val="671836299"/>
                    </a:ext>
                  </a:extLst>
                </a:gridCol>
                <a:gridCol w="822960">
                  <a:extLst>
                    <a:ext uri="{9D8B030D-6E8A-4147-A177-3AD203B41FA5}">
                      <a16:colId xmlns:a16="http://schemas.microsoft.com/office/drawing/2014/main" val="2283410232"/>
                    </a:ext>
                  </a:extLst>
                </a:gridCol>
                <a:gridCol w="822960">
                  <a:extLst>
                    <a:ext uri="{9D8B030D-6E8A-4147-A177-3AD203B41FA5}">
                      <a16:colId xmlns:a16="http://schemas.microsoft.com/office/drawing/2014/main" val="1552124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81162221"/>
                  </a:ext>
                </a:extLst>
              </a:tr>
              <a:tr h="370840">
                <a:tc>
                  <a:txBody>
                    <a:bodyPr/>
                    <a:lstStyle/>
                    <a:p>
                      <a:r>
                        <a:rPr lang="en-US" sz="1000"/>
                        <a:t>Monday Studio</a:t>
                      </a:r>
                    </a:p>
                  </a:txBody>
                  <a:tcPr/>
                </a:tc>
                <a:tc>
                  <a:txBody>
                    <a:bodyPr/>
                    <a:lstStyle/>
                    <a:p>
                      <a:r>
                        <a:rPr lang="en-US" sz="1000"/>
                        <a:t>1177</a:t>
                      </a:r>
                    </a:p>
                  </a:txBody>
                  <a:tcPr/>
                </a:tc>
                <a:tc>
                  <a:txBody>
                    <a:bodyPr/>
                    <a:lstStyle/>
                    <a:p>
                      <a:r>
                        <a:rPr lang="en-US" sz="1000"/>
                        <a:t>0</a:t>
                      </a:r>
                    </a:p>
                  </a:txBody>
                  <a:tcPr/>
                </a:tc>
                <a:tc>
                  <a:txBody>
                    <a:bodyPr/>
                    <a:lstStyle/>
                    <a:p>
                      <a:r>
                        <a:rPr lang="en-US" sz="1000"/>
                        <a:t>0.0%</a:t>
                      </a:r>
                    </a:p>
                  </a:txBody>
                  <a:tcPr/>
                </a:tc>
                <a:tc>
                  <a:txBody>
                    <a:bodyPr/>
                    <a:lstStyle/>
                    <a:p>
                      <a:r>
                        <a:rPr lang="en-US" sz="1000"/>
                        <a:t>4</a:t>
                      </a:r>
                    </a:p>
                  </a:txBody>
                  <a:tcPr/>
                </a:tc>
                <a:tc>
                  <a:txBody>
                    <a:bodyPr/>
                    <a:lstStyle/>
                    <a:p>
                      <a:r>
                        <a:rPr lang="en-US" sz="1000"/>
                        <a:t>0.3%</a:t>
                      </a:r>
                    </a:p>
                  </a:txBody>
                  <a:tcPr/>
                </a:tc>
                <a:tc>
                  <a:txBody>
                    <a:bodyPr/>
                    <a:lstStyle/>
                    <a:p>
                      <a:r>
                        <a:rPr lang="en-US" sz="1000"/>
                        <a:t>27</a:t>
                      </a:r>
                    </a:p>
                  </a:txBody>
                  <a:tcPr/>
                </a:tc>
                <a:tc>
                  <a:txBody>
                    <a:bodyPr/>
                    <a:lstStyle/>
                    <a:p>
                      <a:r>
                        <a:rPr lang="en-US" sz="1000"/>
                        <a:t>2.3%</a:t>
                      </a:r>
                    </a:p>
                  </a:txBody>
                  <a:tcPr/>
                </a:tc>
                <a:extLst>
                  <a:ext uri="{0D108BD9-81ED-4DB2-BD59-A6C34878D82A}">
                    <a16:rowId xmlns:a16="http://schemas.microsoft.com/office/drawing/2014/main" val="187312501"/>
                  </a:ext>
                </a:extLst>
              </a:tr>
            </a:tbl>
          </a:graphicData>
        </a:graphic>
      </p:graphicFrame>
      <p:sp>
        <p:nvSpPr>
          <p:cNvPr id="4" name="Text Placeholder 3">
            <a:extLst>
              <a:ext uri="{FF2B5EF4-FFF2-40B4-BE49-F238E27FC236}">
                <a16:creationId xmlns:a16="http://schemas.microsoft.com/office/drawing/2014/main" id="{63E6ACFB-557E-4C3F-B329-589EDE0AAF0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069806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869</Words>
  <Application>Microsoft Office PowerPoint</Application>
  <PresentationFormat>On-screen Show (4:3)</PresentationFormat>
  <Paragraphs>454</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My Dashboard</vt:lpstr>
      <vt:lpstr>Facebook Key Metrics Table</vt:lpstr>
      <vt:lpstr>Facebook Fans Change Rate</vt:lpstr>
      <vt:lpstr>Facebook Fans Total</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 - 1 of 3</vt:lpstr>
      <vt:lpstr>Facebook Fans By City Table - 2 of 3</vt:lpstr>
      <vt:lpstr>Facebook Fans By City Table - 3 of 3</vt:lpstr>
      <vt:lpstr>Facebook Fans Lost</vt:lpstr>
      <vt:lpstr>Facebook Engaged Users</vt:lpstr>
      <vt:lpstr>Facebook Reach</vt:lpstr>
      <vt:lpstr>Facebook Hide Clicks</vt:lpstr>
      <vt:lpstr>Facebook Page Unlike Clicks</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2018-04-04T11:01:58Z</dcterms:created>
  <dcterms:modified xsi:type="dcterms:W3CDTF">2018-04-04T11:02:54Z</dcterms:modified>
</cp:coreProperties>
</file>