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2962</c:v>
                </c:pt>
                <c:pt idx="1">
                  <c:v>2964</c:v>
                </c:pt>
                <c:pt idx="2">
                  <c:v>2966</c:v>
                </c:pt>
                <c:pt idx="3">
                  <c:v>2971</c:v>
                </c:pt>
                <c:pt idx="4">
                  <c:v>2977</c:v>
                </c:pt>
                <c:pt idx="5">
                  <c:v>2981</c:v>
                </c:pt>
                <c:pt idx="6">
                  <c:v>2986</c:v>
                </c:pt>
                <c:pt idx="7">
                  <c:v>2988</c:v>
                </c:pt>
                <c:pt idx="8">
                  <c:v>2986</c:v>
                </c:pt>
                <c:pt idx="9">
                  <c:v>2989</c:v>
                </c:pt>
                <c:pt idx="10">
                  <c:v>2990</c:v>
                </c:pt>
                <c:pt idx="11">
                  <c:v>2993</c:v>
                </c:pt>
                <c:pt idx="12">
                  <c:v>2992</c:v>
                </c:pt>
                <c:pt idx="13">
                  <c:v>2994</c:v>
                </c:pt>
                <c:pt idx="14">
                  <c:v>2994</c:v>
                </c:pt>
                <c:pt idx="15">
                  <c:v>3002</c:v>
                </c:pt>
                <c:pt idx="16">
                  <c:v>3008</c:v>
                </c:pt>
                <c:pt idx="17">
                  <c:v>3008</c:v>
                </c:pt>
                <c:pt idx="18">
                  <c:v>3009</c:v>
                </c:pt>
                <c:pt idx="19">
                  <c:v>3020</c:v>
                </c:pt>
                <c:pt idx="20">
                  <c:v>3044</c:v>
                </c:pt>
                <c:pt idx="21">
                  <c:v>3043</c:v>
                </c:pt>
                <c:pt idx="22">
                  <c:v>3047</c:v>
                </c:pt>
                <c:pt idx="23">
                  <c:v>3048</c:v>
                </c:pt>
                <c:pt idx="24">
                  <c:v>3050</c:v>
                </c:pt>
                <c:pt idx="25">
                  <c:v>3050</c:v>
                </c:pt>
                <c:pt idx="26">
                  <c:v>3053</c:v>
                </c:pt>
                <c:pt idx="27">
                  <c:v>3054</c:v>
                </c:pt>
                <c:pt idx="28">
                  <c:v>3061</c:v>
                </c:pt>
                <c:pt idx="29">
                  <c:v>3065</c:v>
                </c:pt>
              </c:numCache>
            </c:numRef>
          </c:val>
          <c:smooth val="0"/>
          <c:extLst>
            <c:ext xmlns:c16="http://schemas.microsoft.com/office/drawing/2014/chart" uri="{C3380CC4-5D6E-409C-BE32-E72D297353CC}">
              <c16:uniqueId val="{00000000-20C0-4825-A7E4-EBAC6C2CD0CF}"/>
            </c:ext>
          </c:extLst>
        </c:ser>
        <c:dLbls>
          <c:showLegendKey val="0"/>
          <c:showVal val="0"/>
          <c:showCatName val="0"/>
          <c:showSerName val="0"/>
          <c:showPercent val="0"/>
          <c:showBubbleSize val="0"/>
        </c:dLbls>
        <c:smooth val="0"/>
        <c:axId val="323618320"/>
        <c:axId val="323618648"/>
      </c:lineChart>
      <c:dateAx>
        <c:axId val="323618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18648"/>
        <c:crosses val="autoZero"/>
        <c:auto val="1"/>
        <c:lblOffset val="100"/>
        <c:baseTimeUnit val="days"/>
      </c:dateAx>
      <c:valAx>
        <c:axId val="32361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61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6.7567567567568002E-2</c:v>
                </c:pt>
                <c:pt idx="1">
                  <c:v>6.7521944632005004E-2</c:v>
                </c:pt>
                <c:pt idx="2">
                  <c:v>6.7476383265857004E-2</c:v>
                </c:pt>
                <c:pt idx="3">
                  <c:v>0.16857720836143</c:v>
                </c:pt>
                <c:pt idx="4">
                  <c:v>0.20195220464489999</c:v>
                </c:pt>
                <c:pt idx="5">
                  <c:v>0.13436345314074999</c:v>
                </c:pt>
                <c:pt idx="6">
                  <c:v>0.16772895001676999</c:v>
                </c:pt>
                <c:pt idx="7">
                  <c:v>6.6979236436705003E-2</c:v>
                </c:pt>
                <c:pt idx="8">
                  <c:v>-6.6934404283801999E-2</c:v>
                </c:pt>
                <c:pt idx="9">
                  <c:v>0.10046885465506</c:v>
                </c:pt>
                <c:pt idx="10">
                  <c:v>3.3456005352960998E-2</c:v>
                </c:pt>
                <c:pt idx="11">
                  <c:v>0.10033444816054</c:v>
                </c:pt>
                <c:pt idx="12">
                  <c:v>-3.3411293017040003E-2</c:v>
                </c:pt>
                <c:pt idx="13">
                  <c:v>6.6844919786095996E-2</c:v>
                </c:pt>
                <c:pt idx="14">
                  <c:v>0</c:v>
                </c:pt>
                <c:pt idx="15">
                  <c:v>0.26720106880428002</c:v>
                </c:pt>
                <c:pt idx="16">
                  <c:v>0.19986675549634</c:v>
                </c:pt>
                <c:pt idx="17">
                  <c:v>0</c:v>
                </c:pt>
                <c:pt idx="18">
                  <c:v>3.3244680851064003E-2</c:v>
                </c:pt>
                <c:pt idx="19">
                  <c:v>0.36556995679628002</c:v>
                </c:pt>
                <c:pt idx="20">
                  <c:v>0.79470198675496995</c:v>
                </c:pt>
                <c:pt idx="21">
                  <c:v>-3.2851511169514E-2</c:v>
                </c:pt>
                <c:pt idx="22">
                  <c:v>0.13144922773578999</c:v>
                </c:pt>
                <c:pt idx="23">
                  <c:v>3.2819166393173997E-2</c:v>
                </c:pt>
                <c:pt idx="24">
                  <c:v>6.5616797900261994E-2</c:v>
                </c:pt>
                <c:pt idx="25">
                  <c:v>0</c:v>
                </c:pt>
                <c:pt idx="26">
                  <c:v>9.8360655737704999E-2</c:v>
                </c:pt>
                <c:pt idx="27">
                  <c:v>3.2754667540124002E-2</c:v>
                </c:pt>
                <c:pt idx="28">
                  <c:v>0.22920759659463</c:v>
                </c:pt>
                <c:pt idx="29">
                  <c:v>0.13067624959164001</c:v>
                </c:pt>
              </c:numCache>
            </c:numRef>
          </c:val>
          <c:smooth val="0"/>
          <c:extLst>
            <c:ext xmlns:c16="http://schemas.microsoft.com/office/drawing/2014/chart" uri="{C3380CC4-5D6E-409C-BE32-E72D297353CC}">
              <c16:uniqueId val="{00000000-092E-4EBD-8334-E08DD0E06766}"/>
            </c:ext>
          </c:extLst>
        </c:ser>
        <c:dLbls>
          <c:showLegendKey val="0"/>
          <c:showVal val="0"/>
          <c:showCatName val="0"/>
          <c:showSerName val="0"/>
          <c:showPercent val="0"/>
          <c:showBubbleSize val="0"/>
        </c:dLbls>
        <c:smooth val="0"/>
        <c:axId val="244065856"/>
        <c:axId val="244066184"/>
      </c:lineChart>
      <c:dateAx>
        <c:axId val="244065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066184"/>
        <c:crosses val="autoZero"/>
        <c:auto val="1"/>
        <c:lblOffset val="100"/>
        <c:baseTimeUnit val="days"/>
      </c:dateAx>
      <c:valAx>
        <c:axId val="244066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065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6.0114999999999998</c:v>
                </c:pt>
                <c:pt idx="1">
                  <c:v>0</c:v>
                </c:pt>
                <c:pt idx="2">
                  <c:v>0</c:v>
                </c:pt>
                <c:pt idx="3">
                  <c:v>0</c:v>
                </c:pt>
                <c:pt idx="4">
                  <c:v>0</c:v>
                </c:pt>
                <c:pt idx="5">
                  <c:v>0</c:v>
                </c:pt>
                <c:pt idx="6">
                  <c:v>2.782</c:v>
                </c:pt>
                <c:pt idx="7">
                  <c:v>3.7496</c:v>
                </c:pt>
                <c:pt idx="8">
                  <c:v>0</c:v>
                </c:pt>
                <c:pt idx="9">
                  <c:v>4.5857999999999999</c:v>
                </c:pt>
                <c:pt idx="10">
                  <c:v>0</c:v>
                </c:pt>
                <c:pt idx="11">
                  <c:v>5.2816000000000001</c:v>
                </c:pt>
                <c:pt idx="12">
                  <c:v>0</c:v>
                </c:pt>
                <c:pt idx="13">
                  <c:v>0</c:v>
                </c:pt>
                <c:pt idx="14">
                  <c:v>0</c:v>
                </c:pt>
                <c:pt idx="15">
                  <c:v>0</c:v>
                </c:pt>
                <c:pt idx="16">
                  <c:v>0</c:v>
                </c:pt>
                <c:pt idx="17">
                  <c:v>0</c:v>
                </c:pt>
                <c:pt idx="18">
                  <c:v>3.8889999999999998</c:v>
                </c:pt>
                <c:pt idx="19">
                  <c:v>7.5633999999999997</c:v>
                </c:pt>
                <c:pt idx="20">
                  <c:v>4.1557000000000004</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07BC-4867-A76D-1DF96C856E9B}"/>
            </c:ext>
          </c:extLst>
        </c:ser>
        <c:dLbls>
          <c:showLegendKey val="0"/>
          <c:showVal val="0"/>
          <c:showCatName val="0"/>
          <c:showSerName val="0"/>
          <c:showPercent val="0"/>
          <c:showBubbleSize val="0"/>
        </c:dLbls>
        <c:smooth val="0"/>
        <c:axId val="334243320"/>
        <c:axId val="334239712"/>
      </c:lineChart>
      <c:dateAx>
        <c:axId val="334243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39712"/>
        <c:crosses val="autoZero"/>
        <c:auto val="1"/>
        <c:lblOffset val="100"/>
        <c:baseTimeUnit val="days"/>
      </c:dateAx>
      <c:valAx>
        <c:axId val="33423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24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lightboxintl (Lightbox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178</c:v>
                </c:pt>
                <c:pt idx="1">
                  <c:v>0</c:v>
                </c:pt>
                <c:pt idx="2">
                  <c:v>0</c:v>
                </c:pt>
                <c:pt idx="3">
                  <c:v>0</c:v>
                </c:pt>
                <c:pt idx="4">
                  <c:v>0</c:v>
                </c:pt>
                <c:pt idx="5">
                  <c:v>0</c:v>
                </c:pt>
                <c:pt idx="6">
                  <c:v>83</c:v>
                </c:pt>
                <c:pt idx="7">
                  <c:v>112</c:v>
                </c:pt>
                <c:pt idx="8">
                  <c:v>0</c:v>
                </c:pt>
                <c:pt idx="9">
                  <c:v>137</c:v>
                </c:pt>
                <c:pt idx="10">
                  <c:v>0</c:v>
                </c:pt>
                <c:pt idx="11">
                  <c:v>158</c:v>
                </c:pt>
                <c:pt idx="12">
                  <c:v>0</c:v>
                </c:pt>
                <c:pt idx="13">
                  <c:v>0</c:v>
                </c:pt>
                <c:pt idx="14">
                  <c:v>0</c:v>
                </c:pt>
                <c:pt idx="15">
                  <c:v>0</c:v>
                </c:pt>
                <c:pt idx="16">
                  <c:v>0</c:v>
                </c:pt>
                <c:pt idx="17">
                  <c:v>0</c:v>
                </c:pt>
                <c:pt idx="18">
                  <c:v>117</c:v>
                </c:pt>
                <c:pt idx="19">
                  <c:v>228</c:v>
                </c:pt>
                <c:pt idx="20">
                  <c:v>126</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6A1-49DA-8099-E92C2CCF726F}"/>
            </c:ext>
          </c:extLst>
        </c:ser>
        <c:dLbls>
          <c:showLegendKey val="0"/>
          <c:showVal val="0"/>
          <c:showCatName val="0"/>
          <c:showSerName val="0"/>
          <c:showPercent val="0"/>
          <c:showBubbleSize val="0"/>
        </c:dLbls>
        <c:smooth val="0"/>
        <c:axId val="335871248"/>
        <c:axId val="335871904"/>
      </c:lineChart>
      <c:dateAx>
        <c:axId val="335871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71904"/>
        <c:crosses val="autoZero"/>
        <c:auto val="1"/>
        <c:lblOffset val="100"/>
        <c:baseTimeUnit val="days"/>
      </c:dateAx>
      <c:valAx>
        <c:axId val="33587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87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11331-1BFE-4638-93A2-C1D6709A830E}"/>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D62F7B88-60D7-4BA7-B181-0CCFA49BA958}"/>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39837276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A14E7-960C-4184-BAF6-D6ABB8E0A41B}"/>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5FE3F14F-8BDD-48A5-94DB-CB84159230B9}"/>
              </a:ext>
            </a:extLst>
          </p:cNvPr>
          <p:cNvGraphicFramePr>
            <a:graphicFrameLocks noGrp="1"/>
          </p:cNvGraphicFramePr>
          <p:nvPr>
            <p:ph type="tbl" sz="quarter" idx="13"/>
            <p:extLst>
              <p:ext uri="{D42A27DB-BD31-4B8C-83A1-F6EECF244321}">
                <p14:modId xmlns:p14="http://schemas.microsoft.com/office/powerpoint/2010/main" val="3903125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76225059"/>
                    </a:ext>
                  </a:extLst>
                </a:gridCol>
                <a:gridCol w="699516">
                  <a:extLst>
                    <a:ext uri="{9D8B030D-6E8A-4147-A177-3AD203B41FA5}">
                      <a16:colId xmlns:a16="http://schemas.microsoft.com/office/drawing/2014/main" val="3728374038"/>
                    </a:ext>
                  </a:extLst>
                </a:gridCol>
                <a:gridCol w="699516">
                  <a:extLst>
                    <a:ext uri="{9D8B030D-6E8A-4147-A177-3AD203B41FA5}">
                      <a16:colId xmlns:a16="http://schemas.microsoft.com/office/drawing/2014/main" val="760283754"/>
                    </a:ext>
                  </a:extLst>
                </a:gridCol>
                <a:gridCol w="658368">
                  <a:extLst>
                    <a:ext uri="{9D8B030D-6E8A-4147-A177-3AD203B41FA5}">
                      <a16:colId xmlns:a16="http://schemas.microsoft.com/office/drawing/2014/main" val="3383837402"/>
                    </a:ext>
                  </a:extLst>
                </a:gridCol>
                <a:gridCol w="658368">
                  <a:extLst>
                    <a:ext uri="{9D8B030D-6E8A-4147-A177-3AD203B41FA5}">
                      <a16:colId xmlns:a16="http://schemas.microsoft.com/office/drawing/2014/main" val="626715745"/>
                    </a:ext>
                  </a:extLst>
                </a:gridCol>
                <a:gridCol w="658368">
                  <a:extLst>
                    <a:ext uri="{9D8B030D-6E8A-4147-A177-3AD203B41FA5}">
                      <a16:colId xmlns:a16="http://schemas.microsoft.com/office/drawing/2014/main" val="3131885691"/>
                    </a:ext>
                  </a:extLst>
                </a:gridCol>
                <a:gridCol w="699516">
                  <a:extLst>
                    <a:ext uri="{9D8B030D-6E8A-4147-A177-3AD203B41FA5}">
                      <a16:colId xmlns:a16="http://schemas.microsoft.com/office/drawing/2014/main" val="2783795827"/>
                    </a:ext>
                  </a:extLst>
                </a:gridCol>
                <a:gridCol w="699516">
                  <a:extLst>
                    <a:ext uri="{9D8B030D-6E8A-4147-A177-3AD203B41FA5}">
                      <a16:colId xmlns:a16="http://schemas.microsoft.com/office/drawing/2014/main" val="3714797545"/>
                    </a:ext>
                  </a:extLst>
                </a:gridCol>
                <a:gridCol w="699516">
                  <a:extLst>
                    <a:ext uri="{9D8B030D-6E8A-4147-A177-3AD203B41FA5}">
                      <a16:colId xmlns:a16="http://schemas.microsoft.com/office/drawing/2014/main" val="326278198"/>
                    </a:ext>
                  </a:extLst>
                </a:gridCol>
                <a:gridCol w="658368">
                  <a:extLst>
                    <a:ext uri="{9D8B030D-6E8A-4147-A177-3AD203B41FA5}">
                      <a16:colId xmlns:a16="http://schemas.microsoft.com/office/drawing/2014/main" val="18008400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99943967"/>
                  </a:ext>
                </a:extLst>
              </a:tr>
              <a:tr h="370840">
                <a:tc>
                  <a:txBody>
                    <a:bodyPr/>
                    <a:lstStyle/>
                    <a:p>
                      <a:r>
                        <a:rPr lang="en-US" sz="1000"/>
                        <a:t>lightboxintl (Lightbox Intl.)</a:t>
                      </a:r>
                    </a:p>
                  </a:txBody>
                  <a:tcPr/>
                </a:tc>
                <a:tc>
                  <a:txBody>
                    <a:bodyPr/>
                    <a:lstStyle/>
                    <a:p>
                      <a:r>
                        <a:rPr lang="en-US" sz="1000"/>
                        <a:t>3065</a:t>
                      </a:r>
                    </a:p>
                  </a:txBody>
                  <a:tcPr/>
                </a:tc>
                <a:tc>
                  <a:txBody>
                    <a:bodyPr/>
                    <a:lstStyle/>
                    <a:p>
                      <a:r>
                        <a:rPr lang="en-US" sz="1000"/>
                        <a:t>105</a:t>
                      </a:r>
                    </a:p>
                  </a:txBody>
                  <a:tcPr/>
                </a:tc>
                <a:tc>
                  <a:txBody>
                    <a:bodyPr/>
                    <a:lstStyle/>
                    <a:p>
                      <a:r>
                        <a:rPr lang="en-US" sz="1000"/>
                        <a:t>6</a:t>
                      </a:r>
                    </a:p>
                  </a:txBody>
                  <a:tcPr/>
                </a:tc>
                <a:tc>
                  <a:txBody>
                    <a:bodyPr/>
                    <a:lstStyle/>
                    <a:p>
                      <a:r>
                        <a:rPr lang="en-US" sz="1000"/>
                        <a:t>1</a:t>
                      </a:r>
                    </a:p>
                  </a:txBody>
                  <a:tcPr/>
                </a:tc>
                <a:tc>
                  <a:txBody>
                    <a:bodyPr/>
                    <a:lstStyle/>
                    <a:p>
                      <a:r>
                        <a:rPr lang="en-US" sz="1000"/>
                        <a:t>1</a:t>
                      </a:r>
                    </a:p>
                  </a:txBody>
                  <a:tcPr/>
                </a:tc>
                <a:tc>
                  <a:txBody>
                    <a:bodyPr/>
                    <a:lstStyle/>
                    <a:p>
                      <a:r>
                        <a:rPr lang="en-US" sz="1000"/>
                        <a:t>8</a:t>
                      </a:r>
                    </a:p>
                  </a:txBody>
                  <a:tcPr/>
                </a:tc>
                <a:tc>
                  <a:txBody>
                    <a:bodyPr/>
                    <a:lstStyle/>
                    <a:p>
                      <a:r>
                        <a:rPr lang="en-US" sz="1000"/>
                        <a:t>1127</a:t>
                      </a:r>
                    </a:p>
                  </a:txBody>
                  <a:tcPr/>
                </a:tc>
                <a:tc>
                  <a:txBody>
                    <a:bodyPr/>
                    <a:lstStyle/>
                    <a:p>
                      <a:r>
                        <a:rPr lang="en-US" sz="1000"/>
                        <a:t>12</a:t>
                      </a:r>
                    </a:p>
                  </a:txBody>
                  <a:tcPr/>
                </a:tc>
                <a:tc>
                  <a:txBody>
                    <a:bodyPr/>
                    <a:lstStyle/>
                    <a:p>
                      <a:r>
                        <a:rPr lang="en-US" sz="1000"/>
                        <a:t>4.7269%</a:t>
                      </a:r>
                    </a:p>
                  </a:txBody>
                  <a:tcPr/>
                </a:tc>
                <a:extLst>
                  <a:ext uri="{0D108BD9-81ED-4DB2-BD59-A6C34878D82A}">
                    <a16:rowId xmlns:a16="http://schemas.microsoft.com/office/drawing/2014/main" val="2125555708"/>
                  </a:ext>
                </a:extLst>
              </a:tr>
            </a:tbl>
          </a:graphicData>
        </a:graphic>
      </p:graphicFrame>
      <p:sp>
        <p:nvSpPr>
          <p:cNvPr id="4" name="Text Placeholder 3">
            <a:extLst>
              <a:ext uri="{FF2B5EF4-FFF2-40B4-BE49-F238E27FC236}">
                <a16:creationId xmlns:a16="http://schemas.microsoft.com/office/drawing/2014/main" id="{933B0456-2735-44D4-8050-72F768881AD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223534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3A901-02EE-443A-9638-C5ABFAAD5375}"/>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5501457-E584-4146-BDB4-20EB27EC7ACF}"/>
              </a:ext>
            </a:extLst>
          </p:cNvPr>
          <p:cNvGraphicFramePr>
            <a:graphicFrameLocks noGrp="1"/>
          </p:cNvGraphicFramePr>
          <p:nvPr>
            <p:ph type="chart" sz="quarter" idx="13"/>
            <p:extLst>
              <p:ext uri="{D42A27DB-BD31-4B8C-83A1-F6EECF244321}">
                <p14:modId xmlns:p14="http://schemas.microsoft.com/office/powerpoint/2010/main" val="2900601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33FB39-F976-4770-B9DF-02E1435D5BE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7200689-5FA7-42D1-A955-48114DF6F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370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8BE9C-39D3-47E4-8A4B-156FB723003F}"/>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63EC913B-DE42-49CB-B2EA-0F05948240DC}"/>
              </a:ext>
            </a:extLst>
          </p:cNvPr>
          <p:cNvGraphicFramePr>
            <a:graphicFrameLocks noGrp="1"/>
          </p:cNvGraphicFramePr>
          <p:nvPr>
            <p:ph type="chart" sz="quarter" idx="13"/>
            <p:extLst>
              <p:ext uri="{D42A27DB-BD31-4B8C-83A1-F6EECF244321}">
                <p14:modId xmlns:p14="http://schemas.microsoft.com/office/powerpoint/2010/main" val="3566408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CCDF34-30DC-424A-A79D-A403D5CE49E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A8A364A-4EBC-428E-842B-AE24FFF748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0783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7550E-11FB-42F9-B248-C1FBC64A3FDC}"/>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97E7896D-DD30-4125-8726-D9C44B5890E1}"/>
              </a:ext>
            </a:extLst>
          </p:cNvPr>
          <p:cNvGraphicFramePr>
            <a:graphicFrameLocks noGrp="1"/>
          </p:cNvGraphicFramePr>
          <p:nvPr>
            <p:ph type="tbl" sz="quarter" idx="13"/>
            <p:extLst>
              <p:ext uri="{D42A27DB-BD31-4B8C-83A1-F6EECF244321}">
                <p14:modId xmlns:p14="http://schemas.microsoft.com/office/powerpoint/2010/main" val="251731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89082072"/>
                    </a:ext>
                  </a:extLst>
                </a:gridCol>
                <a:gridCol w="987552">
                  <a:extLst>
                    <a:ext uri="{9D8B030D-6E8A-4147-A177-3AD203B41FA5}">
                      <a16:colId xmlns:a16="http://schemas.microsoft.com/office/drawing/2014/main" val="1613792708"/>
                    </a:ext>
                  </a:extLst>
                </a:gridCol>
                <a:gridCol w="987552">
                  <a:extLst>
                    <a:ext uri="{9D8B030D-6E8A-4147-A177-3AD203B41FA5}">
                      <a16:colId xmlns:a16="http://schemas.microsoft.com/office/drawing/2014/main" val="3007400402"/>
                    </a:ext>
                  </a:extLst>
                </a:gridCol>
                <a:gridCol w="987552">
                  <a:extLst>
                    <a:ext uri="{9D8B030D-6E8A-4147-A177-3AD203B41FA5}">
                      <a16:colId xmlns:a16="http://schemas.microsoft.com/office/drawing/2014/main" val="2222125704"/>
                    </a:ext>
                  </a:extLst>
                </a:gridCol>
                <a:gridCol w="987552">
                  <a:extLst>
                    <a:ext uri="{9D8B030D-6E8A-4147-A177-3AD203B41FA5}">
                      <a16:colId xmlns:a16="http://schemas.microsoft.com/office/drawing/2014/main" val="1856919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3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- 2018-03-21 06:11:50</a:t>
                      </a:r>
                      <a:r>
                        <a:rPr kumimoji="0" lang="en-US" sz="1000" b="0" i="0" u="none" strike="noStrike" kern="1200" cap="none" spc="0" normalizeH="0" baseline="0" noProof="0">
                          <a:ln>
                            <a:noFill/>
                          </a:ln>
                          <a:solidFill>
                            <a:prstClr val="black"/>
                          </a:solidFill>
                          <a:effectLst/>
                          <a:uLnTx/>
                          <a:uFillTx/>
                          <a:latin typeface="+mn-lt"/>
                          <a:ea typeface="+mn-ea"/>
                          <a:cs typeface="+mn-cs"/>
                        </a:rPr>
                        <a:t>
There is no doubt that a mother is the light to her home when she never fails to restore hope to a darkened situation. Happy Mother's Day!
#LightboxIntl #electronics #technology #tech #instatech #instagood #lighting #light #interior #interiordesign #architecture #luxury #luxurylighting #whatsuplebanon #beirut #lebanon #qatar #ksa #homeautomation #design #lightdesign #instadesign #contemporaryliving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629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- 2018-03-20 10:47:26</a:t>
                      </a:r>
                      <a:r>
                        <a:rPr kumimoji="0" lang="en-US" sz="1000" b="0" i="0" u="none" strike="noStrike" kern="1200" cap="none" spc="0" normalizeH="0" baseline="0" noProof="0">
                          <a:ln>
                            <a:noFill/>
                          </a:ln>
                          <a:solidFill>
                            <a:prstClr val="black"/>
                          </a:solidFill>
                          <a:effectLst/>
                          <a:uLnTx/>
                          <a:uFillTx/>
                          <a:latin typeface="+mn-lt"/>
                          <a:ea typeface="+mn-ea"/>
                          <a:cs typeface="+mn-cs"/>
                        </a:rPr>
                        <a:t>
FLOS amazes us with the exclusive Smart Control at Messe Frankfurt! An application that allows a complete remote control of the luminaires through smartphones and tablets. @flos
#LightboxIntl #electronics #technology #tech #instatech #instagood #lighting #light #interior #interiordesign #architecture #luxury #luxurylighting #whatsuplebanon #beirut #lebanon #homeautomation #design #lightdesign #instadesign #contemporaryliving #lightandbuilding2018 #lightbuilding2018 #lb18 #flos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3548752"/>
                  </a:ext>
                </a:extLst>
              </a:tr>
            </a:tbl>
          </a:graphicData>
        </a:graphic>
      </p:graphicFrame>
      <p:sp>
        <p:nvSpPr>
          <p:cNvPr id="4" name="Text Placeholder 3">
            <a:extLst>
              <a:ext uri="{FF2B5EF4-FFF2-40B4-BE49-F238E27FC236}">
                <a16:creationId xmlns:a16="http://schemas.microsoft.com/office/drawing/2014/main" id="{B5826A39-46E7-48B1-831F-B747502A528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0570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99ADA-5BC1-4DC3-8FEF-604E322747EA}"/>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24B4E912-468D-4536-9F2A-4753868563C2}"/>
              </a:ext>
            </a:extLst>
          </p:cNvPr>
          <p:cNvGraphicFramePr>
            <a:graphicFrameLocks noGrp="1"/>
          </p:cNvGraphicFramePr>
          <p:nvPr>
            <p:ph type="tbl" sz="quarter" idx="13"/>
            <p:extLst>
              <p:ext uri="{D42A27DB-BD31-4B8C-83A1-F6EECF244321}">
                <p14:modId xmlns:p14="http://schemas.microsoft.com/office/powerpoint/2010/main" val="3161830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8184393"/>
                    </a:ext>
                  </a:extLst>
                </a:gridCol>
                <a:gridCol w="987552">
                  <a:extLst>
                    <a:ext uri="{9D8B030D-6E8A-4147-A177-3AD203B41FA5}">
                      <a16:colId xmlns:a16="http://schemas.microsoft.com/office/drawing/2014/main" val="2350607050"/>
                    </a:ext>
                  </a:extLst>
                </a:gridCol>
                <a:gridCol w="987552">
                  <a:extLst>
                    <a:ext uri="{9D8B030D-6E8A-4147-A177-3AD203B41FA5}">
                      <a16:colId xmlns:a16="http://schemas.microsoft.com/office/drawing/2014/main" val="2614108558"/>
                    </a:ext>
                  </a:extLst>
                </a:gridCol>
                <a:gridCol w="987552">
                  <a:extLst>
                    <a:ext uri="{9D8B030D-6E8A-4147-A177-3AD203B41FA5}">
                      <a16:colId xmlns:a16="http://schemas.microsoft.com/office/drawing/2014/main" val="107813748"/>
                    </a:ext>
                  </a:extLst>
                </a:gridCol>
                <a:gridCol w="987552">
                  <a:extLst>
                    <a:ext uri="{9D8B030D-6E8A-4147-A177-3AD203B41FA5}">
                      <a16:colId xmlns:a16="http://schemas.microsoft.com/office/drawing/2014/main" val="2140616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2719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- 2018-03-19 15:59:35</a:t>
                      </a:r>
                      <a:r>
                        <a:rPr kumimoji="0" lang="en-US" sz="1000" b="0" i="0" u="none" strike="noStrike" kern="1200" cap="none" spc="0" normalizeH="0" baseline="0" noProof="0">
                          <a:ln>
                            <a:noFill/>
                          </a:ln>
                          <a:solidFill>
                            <a:prstClr val="black"/>
                          </a:solidFill>
                          <a:effectLst/>
                          <a:uLnTx/>
                          <a:uFillTx/>
                          <a:latin typeface="+mn-lt"/>
                          <a:ea typeface="+mn-ea"/>
                          <a:cs typeface="+mn-cs"/>
                        </a:rPr>
                        <a:t>
Lightbox team made it to Messe Frankfurt - the world’s leading trade fair for lighting.
See more on our story and stay tuned to discover new designs!
#LightboxIntl #electronics #technology #tech #instatech #instagood #lighting #light #interior #interiordesign #architecture #luxury #luxurylighting #whatsuplebanon #beirut #lebanon #homeautomation #design #lightdesign #instadesign #contemporaryliving #flos #lightandbuilding2018 #lightbuilding2018 #lb18 #messefrankfurt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1526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- 2018-03-12 13:37:54</a:t>
                      </a:r>
                      <a:r>
                        <a:rPr kumimoji="0" lang="en-US" sz="1000" b="0" i="0" u="none" strike="noStrike" kern="1200" cap="none" spc="0" normalizeH="0" baseline="0" noProof="0">
                          <a:ln>
                            <a:noFill/>
                          </a:ln>
                          <a:solidFill>
                            <a:prstClr val="black"/>
                          </a:solidFill>
                          <a:effectLst/>
                          <a:uLnTx/>
                          <a:uFillTx/>
                          <a:latin typeface="+mn-lt"/>
                          <a:ea typeface="+mn-ea"/>
                          <a:cs typeface="+mn-cs"/>
                        </a:rPr>
                        <a:t>
#repost @catellanismith 
#darkness cannot drive out darkness. Only #light can do that. -Martin Luther King
#LightboxIntl #electronics #technology #tech #instatech #instagood #lighting #light #interior #interiordesign #architecture #luxury #luxurylighting #whatsuplebanon #beirut #lebanon #qatar #ksa #homeautomation #design #lightdesign #instadesign #contemporaryliving #catellanismith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8502720"/>
                  </a:ext>
                </a:extLst>
              </a:tr>
            </a:tbl>
          </a:graphicData>
        </a:graphic>
      </p:graphicFrame>
      <p:sp>
        <p:nvSpPr>
          <p:cNvPr id="4" name="Text Placeholder 3">
            <a:extLst>
              <a:ext uri="{FF2B5EF4-FFF2-40B4-BE49-F238E27FC236}">
                <a16:creationId xmlns:a16="http://schemas.microsoft.com/office/drawing/2014/main" id="{A6458C30-EFFF-4E24-A5D2-7ACB969E129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87724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741E1-719A-4533-B3A1-FD51111366EA}"/>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6AD4617D-25A5-48AD-A7AA-B785F570AC07}"/>
              </a:ext>
            </a:extLst>
          </p:cNvPr>
          <p:cNvGraphicFramePr>
            <a:graphicFrameLocks noGrp="1"/>
          </p:cNvGraphicFramePr>
          <p:nvPr>
            <p:ph type="tbl" sz="quarter" idx="13"/>
            <p:extLst>
              <p:ext uri="{D42A27DB-BD31-4B8C-83A1-F6EECF244321}">
                <p14:modId xmlns:p14="http://schemas.microsoft.com/office/powerpoint/2010/main" val="819361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8846022"/>
                    </a:ext>
                  </a:extLst>
                </a:gridCol>
                <a:gridCol w="987552">
                  <a:extLst>
                    <a:ext uri="{9D8B030D-6E8A-4147-A177-3AD203B41FA5}">
                      <a16:colId xmlns:a16="http://schemas.microsoft.com/office/drawing/2014/main" val="2473071201"/>
                    </a:ext>
                  </a:extLst>
                </a:gridCol>
                <a:gridCol w="987552">
                  <a:extLst>
                    <a:ext uri="{9D8B030D-6E8A-4147-A177-3AD203B41FA5}">
                      <a16:colId xmlns:a16="http://schemas.microsoft.com/office/drawing/2014/main" val="1569315188"/>
                    </a:ext>
                  </a:extLst>
                </a:gridCol>
                <a:gridCol w="987552">
                  <a:extLst>
                    <a:ext uri="{9D8B030D-6E8A-4147-A177-3AD203B41FA5}">
                      <a16:colId xmlns:a16="http://schemas.microsoft.com/office/drawing/2014/main" val="1408630286"/>
                    </a:ext>
                  </a:extLst>
                </a:gridCol>
                <a:gridCol w="987552">
                  <a:extLst>
                    <a:ext uri="{9D8B030D-6E8A-4147-A177-3AD203B41FA5}">
                      <a16:colId xmlns:a16="http://schemas.microsoft.com/office/drawing/2014/main" val="3241861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605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- 2018-03-10 12:37:52</a:t>
                      </a:r>
                      <a:r>
                        <a:rPr kumimoji="0" lang="en-US" sz="1000" b="0" i="0" u="none" strike="noStrike" kern="1200" cap="none" spc="0" normalizeH="0" baseline="0" noProof="0">
                          <a:ln>
                            <a:noFill/>
                          </a:ln>
                          <a:solidFill>
                            <a:prstClr val="black"/>
                          </a:solidFill>
                          <a:effectLst/>
                          <a:uLnTx/>
                          <a:uFillTx/>
                          <a:latin typeface="+mn-lt"/>
                          <a:ea typeface="+mn-ea"/>
                          <a:cs typeface="+mn-cs"/>
                        </a:rPr>
                        <a:t>
#repost @lambertetfils 
L’Atonium du projet Demours - The Atonium featured in the Demours project, Paris 📷 Paul Bowyer
#LightboxIntl #electronics #technology #tech #instatech #instagood #lighting #light #interior #interiordesign #architecture #luxury #luxurylighting #whatsuplebanon #beirut #lebanon #qatar #ksa #homeautomation #design #lightdesign #instadesign #contemporaryliving #lambertetfils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1580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- 2018-03-08 11:20:06</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♀day!
Photo Courtesy of @fortunemag
#LightboxIntl #electronics #technology #tech #instatech #instagood #lighting #light #interior #interiordesign #architecture #luxury #luxurylighting #whatsuplebanon #beirut #lebanon #qatar #ksa #homeautomation #design #lightdesign #instadesign #contemporaryliving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4235333"/>
                  </a:ext>
                </a:extLst>
              </a:tr>
            </a:tbl>
          </a:graphicData>
        </a:graphic>
      </p:graphicFrame>
      <p:sp>
        <p:nvSpPr>
          <p:cNvPr id="4" name="Text Placeholder 3">
            <a:extLst>
              <a:ext uri="{FF2B5EF4-FFF2-40B4-BE49-F238E27FC236}">
                <a16:creationId xmlns:a16="http://schemas.microsoft.com/office/drawing/2014/main" id="{BFD8C1CD-241C-4CD8-8142-34888AF3DD5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56691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175D4-EBEE-4BD3-9C51-41428CB378D6}"/>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079B87EE-E6F8-40EA-84DB-027D913537A1}"/>
              </a:ext>
            </a:extLst>
          </p:cNvPr>
          <p:cNvGraphicFramePr>
            <a:graphicFrameLocks noGrp="1"/>
          </p:cNvGraphicFramePr>
          <p:nvPr>
            <p:ph type="tbl" sz="quarter" idx="13"/>
            <p:extLst>
              <p:ext uri="{D42A27DB-BD31-4B8C-83A1-F6EECF244321}">
                <p14:modId xmlns:p14="http://schemas.microsoft.com/office/powerpoint/2010/main" val="50443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12274743"/>
                    </a:ext>
                  </a:extLst>
                </a:gridCol>
                <a:gridCol w="987552">
                  <a:extLst>
                    <a:ext uri="{9D8B030D-6E8A-4147-A177-3AD203B41FA5}">
                      <a16:colId xmlns:a16="http://schemas.microsoft.com/office/drawing/2014/main" val="548763080"/>
                    </a:ext>
                  </a:extLst>
                </a:gridCol>
                <a:gridCol w="987552">
                  <a:extLst>
                    <a:ext uri="{9D8B030D-6E8A-4147-A177-3AD203B41FA5}">
                      <a16:colId xmlns:a16="http://schemas.microsoft.com/office/drawing/2014/main" val="540478010"/>
                    </a:ext>
                  </a:extLst>
                </a:gridCol>
                <a:gridCol w="987552">
                  <a:extLst>
                    <a:ext uri="{9D8B030D-6E8A-4147-A177-3AD203B41FA5}">
                      <a16:colId xmlns:a16="http://schemas.microsoft.com/office/drawing/2014/main" val="151949997"/>
                    </a:ext>
                  </a:extLst>
                </a:gridCol>
                <a:gridCol w="987552">
                  <a:extLst>
                    <a:ext uri="{9D8B030D-6E8A-4147-A177-3AD203B41FA5}">
                      <a16:colId xmlns:a16="http://schemas.microsoft.com/office/drawing/2014/main" val="3653780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745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- 2018-03-07 14:15:09</a:t>
                      </a:r>
                      <a:r>
                        <a:rPr kumimoji="0" lang="en-US" sz="1000" b="0" i="0" u="none" strike="noStrike" kern="1200" cap="none" spc="0" normalizeH="0" baseline="0" noProof="0">
                          <a:ln>
                            <a:noFill/>
                          </a:ln>
                          <a:solidFill>
                            <a:prstClr val="black"/>
                          </a:solidFill>
                          <a:effectLst/>
                          <a:uLnTx/>
                          <a:uFillTx/>
                          <a:latin typeface="+mn-lt"/>
                          <a:ea typeface="+mn-ea"/>
                          <a:cs typeface="+mn-cs"/>
                        </a:rPr>
                        <a:t>
A modular track system designed by Hans Buschfeld for Flos with very low voltage and with especially compact dimensions suitable for wall, ceiling and suspension mounting. 
The different applications make it suitable for lighting in different areas: work, residential, exhibitions. The devices can be mounted in any position on the track and they can be moved or removed without having to use special tools. 
#LightboxIntl #electronics #technology #tech #instatech #instagood #lighting #light #interior #interiordesign #architecture #luxury #luxurylighting #whatsuplebanon #beirut #lebanon #qatar #ksa #homeautomation #design #lightdesign #instadesign #contemporaryliving #flos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039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lightboxintl (Lightbox Intl.) - 2018-03-01 14:14:21</a:t>
                      </a:r>
                      <a:r>
                        <a:rPr kumimoji="0" lang="en-US" sz="1000" b="0" i="0" u="none" strike="noStrike" kern="1200" cap="none" spc="0" normalizeH="0" baseline="0" noProof="0">
                          <a:ln>
                            <a:noFill/>
                          </a:ln>
                          <a:solidFill>
                            <a:prstClr val="black"/>
                          </a:solidFill>
                          <a:effectLst/>
                          <a:uLnTx/>
                          <a:uFillTx/>
                          <a:latin typeface="+mn-lt"/>
                          <a:ea typeface="+mn-ea"/>
                          <a:cs typeface="+mn-cs"/>
                        </a:rPr>
                        <a:t>
#repost @boccidesign 
73.20 in Grey 3 installed @glintberlin 
#LightboxIntl #electronics #technology #tech #instatech #instagood #lighting #light #interior #interiordesign #architecture #luxury #luxurylighting #whatsuplebanon #beirut #lebanon #qatar #ksa #homeautomation #design #lightdesign #instadesign #contemporaryliving #bocci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2956002"/>
                  </a:ext>
                </a:extLst>
              </a:tr>
            </a:tbl>
          </a:graphicData>
        </a:graphic>
      </p:graphicFrame>
      <p:sp>
        <p:nvSpPr>
          <p:cNvPr id="4" name="Text Placeholder 3">
            <a:extLst>
              <a:ext uri="{FF2B5EF4-FFF2-40B4-BE49-F238E27FC236}">
                <a16:creationId xmlns:a16="http://schemas.microsoft.com/office/drawing/2014/main" id="{8B47DD46-F664-445B-A48E-03404F77EB6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78882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42526-0C8D-4780-BC01-98361112877B}"/>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64C37B10-557E-4E1B-A94C-718687715778}"/>
              </a:ext>
            </a:extLst>
          </p:cNvPr>
          <p:cNvGraphicFramePr>
            <a:graphicFrameLocks noGrp="1"/>
          </p:cNvGraphicFramePr>
          <p:nvPr>
            <p:ph type="chart" sz="quarter" idx="13"/>
            <p:extLst>
              <p:ext uri="{D42A27DB-BD31-4B8C-83A1-F6EECF244321}">
                <p14:modId xmlns:p14="http://schemas.microsoft.com/office/powerpoint/2010/main" val="3431268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839AA3-373B-4C2F-A377-5E092A4E9F19}"/>
              </a:ext>
            </a:extLst>
          </p:cNvPr>
          <p:cNvSpPr>
            <a:spLocks noGrp="1"/>
          </p:cNvSpPr>
          <p:nvPr>
            <p:ph type="body" sz="quarter" idx="14"/>
          </p:nvPr>
        </p:nvSpPr>
        <p:spPr/>
        <p:txBody>
          <a:bodyPr/>
          <a:lstStyle/>
          <a:p>
            <a:r>
              <a:rPr lang="en-US"/>
              <a:t>03/01/2018 - 05/01/2018</a:t>
            </a:r>
          </a:p>
        </p:txBody>
      </p:sp>
      <p:sp>
        <p:nvSpPr>
          <p:cNvPr id="5" name="Footer Placeholder 4">
            <a:extLst>
              <a:ext uri="{FF2B5EF4-FFF2-40B4-BE49-F238E27FC236}">
                <a16:creationId xmlns:a16="http://schemas.microsoft.com/office/drawing/2014/main" id="{DA098F25-6DAC-4325-B3EC-82C4944D69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833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2AED8-30CB-49F9-9BB9-CC315DA6C271}"/>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461BA5AD-C075-43EF-9A1A-E3BDF5448A5B}"/>
              </a:ext>
            </a:extLst>
          </p:cNvPr>
          <p:cNvGraphicFramePr>
            <a:graphicFrameLocks noGrp="1"/>
          </p:cNvGraphicFramePr>
          <p:nvPr>
            <p:ph type="chart" sz="quarter" idx="13"/>
            <p:extLst>
              <p:ext uri="{D42A27DB-BD31-4B8C-83A1-F6EECF244321}">
                <p14:modId xmlns:p14="http://schemas.microsoft.com/office/powerpoint/2010/main" val="1353948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88E8D2-9CB8-4A9B-9305-B7D2DD21B81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37B6436-1C85-49D9-806D-C7BC4DF110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11388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237</Words>
  <Application>Microsoft Office PowerPoint</Application>
  <PresentationFormat>On-screen Show (4:3)</PresentationFormat>
  <Paragraphs>104</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Overview</vt:lpstr>
      <vt:lpstr>Instagram Key Metrics Table</vt:lpstr>
      <vt:lpstr>Instagram Followers Total</vt:lpstr>
      <vt:lpstr>Instagram Followers Change Rate</vt:lpstr>
      <vt:lpstr>Instagram Posts Table - 1 of 4</vt:lpstr>
      <vt:lpstr>Instagram Posts Table - 2 of 4</vt:lpstr>
      <vt:lpstr>Instagram Posts Table - 3 of 4</vt:lpstr>
      <vt:lpstr>Instagram Posts Table - 4 of 4</vt:lpstr>
      <vt:lpstr>Instagram Interaction Rate</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2018-04-04T08:13:48Z</dcterms:created>
  <dcterms:modified xsi:type="dcterms:W3CDTF">2018-04-04T08:14:05Z</dcterms:modified>
</cp:coreProperties>
</file>