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Lightbox Intl.</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0.1010101010101</c:v>
                </c:pt>
                <c:pt idx="1">
                  <c:v>5.0454086781029001E-2</c:v>
                </c:pt>
                <c:pt idx="2">
                  <c:v>0</c:v>
                </c:pt>
                <c:pt idx="3">
                  <c:v>0.10085728693898</c:v>
                </c:pt>
                <c:pt idx="4">
                  <c:v>0.1007556675063</c:v>
                </c:pt>
                <c:pt idx="5">
                  <c:v>0</c:v>
                </c:pt>
                <c:pt idx="6">
                  <c:v>0.10065425264217</c:v>
                </c:pt>
                <c:pt idx="7">
                  <c:v>5.0276520864756001E-2</c:v>
                </c:pt>
                <c:pt idx="8">
                  <c:v>-5.0251256281407003E-2</c:v>
                </c:pt>
                <c:pt idx="9">
                  <c:v>5.0276520864756001E-2</c:v>
                </c:pt>
                <c:pt idx="10">
                  <c:v>5.0251256281407003E-2</c:v>
                </c:pt>
                <c:pt idx="11">
                  <c:v>5.0226017076846E-2</c:v>
                </c:pt>
                <c:pt idx="12">
                  <c:v>5.0200803212851003E-2</c:v>
                </c:pt>
                <c:pt idx="13">
                  <c:v>5.0175614651279003E-2</c:v>
                </c:pt>
                <c:pt idx="14">
                  <c:v>0</c:v>
                </c:pt>
                <c:pt idx="15">
                  <c:v>0</c:v>
                </c:pt>
                <c:pt idx="16">
                  <c:v>0</c:v>
                </c:pt>
                <c:pt idx="17">
                  <c:v>0</c:v>
                </c:pt>
                <c:pt idx="18">
                  <c:v>0</c:v>
                </c:pt>
                <c:pt idx="19">
                  <c:v>0</c:v>
                </c:pt>
                <c:pt idx="20">
                  <c:v>0.55165496489468002</c:v>
                </c:pt>
                <c:pt idx="21">
                  <c:v>-4.9875311720698E-2</c:v>
                </c:pt>
                <c:pt idx="22">
                  <c:v>0</c:v>
                </c:pt>
                <c:pt idx="23">
                  <c:v>4.9900199600798001E-2</c:v>
                </c:pt>
                <c:pt idx="24">
                  <c:v>4.9875311720698E-2</c:v>
                </c:pt>
                <c:pt idx="25">
                  <c:v>9.9700897308076006E-2</c:v>
                </c:pt>
                <c:pt idx="26">
                  <c:v>0</c:v>
                </c:pt>
                <c:pt idx="27">
                  <c:v>0</c:v>
                </c:pt>
                <c:pt idx="28">
                  <c:v>0</c:v>
                </c:pt>
                <c:pt idx="29">
                  <c:v>0</c:v>
                </c:pt>
                <c:pt idx="30">
                  <c:v>0</c:v>
                </c:pt>
              </c:numCache>
            </c:numRef>
          </c:val>
          <c:smooth val="0"/>
          <c:extLst>
            <c:ext xmlns:c16="http://schemas.microsoft.com/office/drawing/2014/chart" uri="{C3380CC4-5D6E-409C-BE32-E72D297353CC}">
              <c16:uniqueId val="{00000000-280B-4885-95DD-E0A99951C96A}"/>
            </c:ext>
          </c:extLst>
        </c:ser>
        <c:dLbls>
          <c:showLegendKey val="0"/>
          <c:showVal val="0"/>
          <c:showCatName val="0"/>
          <c:showSerName val="0"/>
          <c:showPercent val="0"/>
          <c:showBubbleSize val="0"/>
        </c:dLbls>
        <c:smooth val="0"/>
        <c:axId val="316679144"/>
        <c:axId val="316674224"/>
      </c:lineChart>
      <c:dateAx>
        <c:axId val="316679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674224"/>
        <c:crosses val="autoZero"/>
        <c:auto val="1"/>
        <c:lblOffset val="100"/>
        <c:baseTimeUnit val="days"/>
      </c:dateAx>
      <c:valAx>
        <c:axId val="316674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679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Lightbox Intl.</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1982</c:v>
                </c:pt>
                <c:pt idx="1">
                  <c:v>1983</c:v>
                </c:pt>
                <c:pt idx="2">
                  <c:v>1983</c:v>
                </c:pt>
                <c:pt idx="3">
                  <c:v>1985</c:v>
                </c:pt>
                <c:pt idx="4">
                  <c:v>1987</c:v>
                </c:pt>
                <c:pt idx="5">
                  <c:v>1987</c:v>
                </c:pt>
                <c:pt idx="6">
                  <c:v>1989</c:v>
                </c:pt>
                <c:pt idx="7">
                  <c:v>1990</c:v>
                </c:pt>
                <c:pt idx="8">
                  <c:v>1989</c:v>
                </c:pt>
                <c:pt idx="9">
                  <c:v>1990</c:v>
                </c:pt>
                <c:pt idx="10">
                  <c:v>1991</c:v>
                </c:pt>
                <c:pt idx="11">
                  <c:v>1992</c:v>
                </c:pt>
                <c:pt idx="12">
                  <c:v>1993</c:v>
                </c:pt>
                <c:pt idx="13">
                  <c:v>1994</c:v>
                </c:pt>
                <c:pt idx="14">
                  <c:v>1994</c:v>
                </c:pt>
                <c:pt idx="15">
                  <c:v>1994</c:v>
                </c:pt>
                <c:pt idx="16">
                  <c:v>1994</c:v>
                </c:pt>
                <c:pt idx="17">
                  <c:v>1994</c:v>
                </c:pt>
                <c:pt idx="18">
                  <c:v>1994</c:v>
                </c:pt>
                <c:pt idx="19">
                  <c:v>1994</c:v>
                </c:pt>
                <c:pt idx="20">
                  <c:v>2005</c:v>
                </c:pt>
                <c:pt idx="21">
                  <c:v>2004</c:v>
                </c:pt>
                <c:pt idx="22">
                  <c:v>2004</c:v>
                </c:pt>
                <c:pt idx="23">
                  <c:v>2005</c:v>
                </c:pt>
                <c:pt idx="24">
                  <c:v>2006</c:v>
                </c:pt>
                <c:pt idx="25">
                  <c:v>2008</c:v>
                </c:pt>
                <c:pt idx="26">
                  <c:v>2008</c:v>
                </c:pt>
                <c:pt idx="27">
                  <c:v>2008</c:v>
                </c:pt>
                <c:pt idx="28">
                  <c:v>2008</c:v>
                </c:pt>
                <c:pt idx="29">
                  <c:v>2008</c:v>
                </c:pt>
                <c:pt idx="30">
                  <c:v>2008</c:v>
                </c:pt>
              </c:numCache>
            </c:numRef>
          </c:val>
          <c:smooth val="0"/>
          <c:extLst>
            <c:ext xmlns:c16="http://schemas.microsoft.com/office/drawing/2014/chart" uri="{C3380CC4-5D6E-409C-BE32-E72D297353CC}">
              <c16:uniqueId val="{00000000-C142-4356-82CD-CB9FE55E7F09}"/>
            </c:ext>
          </c:extLst>
        </c:ser>
        <c:dLbls>
          <c:showLegendKey val="0"/>
          <c:showVal val="0"/>
          <c:showCatName val="0"/>
          <c:showSerName val="0"/>
          <c:showPercent val="0"/>
          <c:showBubbleSize val="0"/>
        </c:dLbls>
        <c:smooth val="0"/>
        <c:axId val="316674880"/>
        <c:axId val="316675208"/>
      </c:lineChart>
      <c:dateAx>
        <c:axId val="316674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675208"/>
        <c:crosses val="autoZero"/>
        <c:auto val="1"/>
        <c:lblOffset val="100"/>
        <c:baseTimeUnit val="days"/>
      </c:dateAx>
      <c:valAx>
        <c:axId val="316675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6674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Lightbox Intl.</c:v>
                </c:pt>
              </c:strCache>
            </c:strRef>
          </c:cat>
          <c:val>
            <c:numRef>
              <c:f>Sheet1!$B$2</c:f>
              <c:numCache>
                <c:formatCode>General</c:formatCode>
                <c:ptCount val="1"/>
                <c:pt idx="0">
                  <c:v>7</c:v>
                </c:pt>
              </c:numCache>
            </c:numRef>
          </c:val>
          <c:extLst>
            <c:ext xmlns:c16="http://schemas.microsoft.com/office/drawing/2014/chart" uri="{C3380CC4-5D6E-409C-BE32-E72D297353CC}">
              <c16:uniqueId val="{00000000-06C6-46DD-844B-6B16B767D5B5}"/>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Lightbox Intl.</c:v>
                </c:pt>
              </c:strCache>
            </c:strRef>
          </c:cat>
          <c:val>
            <c:numRef>
              <c:f>Sheet1!$C$2</c:f>
              <c:numCache>
                <c:formatCode>General</c:formatCode>
                <c:ptCount val="1"/>
                <c:pt idx="0">
                  <c:v>1</c:v>
                </c:pt>
              </c:numCache>
            </c:numRef>
          </c:val>
          <c:extLst>
            <c:ext xmlns:c16="http://schemas.microsoft.com/office/drawing/2014/chart" uri="{C3380CC4-5D6E-409C-BE32-E72D297353CC}">
              <c16:uniqueId val="{00000001-06C6-46DD-844B-6B16B767D5B5}"/>
            </c:ext>
          </c:extLst>
        </c:ser>
        <c:dLbls>
          <c:showLegendKey val="0"/>
          <c:showVal val="0"/>
          <c:showCatName val="0"/>
          <c:showSerName val="0"/>
          <c:showPercent val="0"/>
          <c:showBubbleSize val="0"/>
        </c:dLbls>
        <c:gapWidth val="150"/>
        <c:overlap val="100"/>
        <c:axId val="330458936"/>
        <c:axId val="330462544"/>
      </c:barChart>
      <c:catAx>
        <c:axId val="330458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462544"/>
        <c:crosses val="autoZero"/>
        <c:auto val="1"/>
        <c:lblAlgn val="ctr"/>
        <c:lblOffset val="100"/>
        <c:noMultiLvlLbl val="0"/>
      </c:catAx>
      <c:valAx>
        <c:axId val="3304625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458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Lightbox Intl.</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0.50479555779909002</c:v>
                </c:pt>
                <c:pt idx="1">
                  <c:v>0</c:v>
                </c:pt>
                <c:pt idx="2">
                  <c:v>0</c:v>
                </c:pt>
                <c:pt idx="3">
                  <c:v>0</c:v>
                </c:pt>
                <c:pt idx="4">
                  <c:v>0</c:v>
                </c:pt>
                <c:pt idx="5">
                  <c:v>0</c:v>
                </c:pt>
                <c:pt idx="6">
                  <c:v>0.85513078470824999</c:v>
                </c:pt>
                <c:pt idx="7">
                  <c:v>0.40221216691805001</c:v>
                </c:pt>
                <c:pt idx="8">
                  <c:v>0</c:v>
                </c:pt>
                <c:pt idx="9">
                  <c:v>0.50276520864756002</c:v>
                </c:pt>
                <c:pt idx="10">
                  <c:v>0</c:v>
                </c:pt>
                <c:pt idx="11">
                  <c:v>0.30135610246106997</c:v>
                </c:pt>
                <c:pt idx="12">
                  <c:v>0</c:v>
                </c:pt>
                <c:pt idx="13">
                  <c:v>0</c:v>
                </c:pt>
                <c:pt idx="14">
                  <c:v>0</c:v>
                </c:pt>
                <c:pt idx="15">
                  <c:v>0</c:v>
                </c:pt>
                <c:pt idx="16">
                  <c:v>0</c:v>
                </c:pt>
                <c:pt idx="17">
                  <c:v>0</c:v>
                </c:pt>
                <c:pt idx="18">
                  <c:v>6.2688064192577997</c:v>
                </c:pt>
                <c:pt idx="19">
                  <c:v>1.7051153460381001</c:v>
                </c:pt>
                <c:pt idx="20">
                  <c:v>7.8539269634817002</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D029-4ED9-A3E1-A875D67366F0}"/>
            </c:ext>
          </c:extLst>
        </c:ser>
        <c:dLbls>
          <c:showLegendKey val="0"/>
          <c:showVal val="0"/>
          <c:showCatName val="0"/>
          <c:showSerName val="0"/>
          <c:showPercent val="0"/>
          <c:showBubbleSize val="0"/>
        </c:dLbls>
        <c:smooth val="0"/>
        <c:axId val="330450408"/>
        <c:axId val="174244648"/>
      </c:lineChart>
      <c:dateAx>
        <c:axId val="330450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244648"/>
        <c:crosses val="autoZero"/>
        <c:auto val="1"/>
        <c:lblOffset val="100"/>
        <c:baseTimeUnit val="days"/>
      </c:dateAx>
      <c:valAx>
        <c:axId val="174244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450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Lightbox Intl.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3.2832080200500999</c:v>
                </c:pt>
                <c:pt idx="1">
                  <c:v>1.7042606516290999</c:v>
                </c:pt>
                <c:pt idx="2">
                  <c:v>4.3609022556391004</c:v>
                </c:pt>
                <c:pt idx="3">
                  <c:v>0.45112781954886999</c:v>
                </c:pt>
                <c:pt idx="5">
                  <c:v>0.50125313283207995</c:v>
                </c:pt>
              </c:numCache>
            </c:numRef>
          </c:val>
          <c:extLst>
            <c:ext xmlns:c16="http://schemas.microsoft.com/office/drawing/2014/chart" uri="{C3380CC4-5D6E-409C-BE32-E72D297353CC}">
              <c16:uniqueId val="{00000000-2F1A-423E-9410-525E78285E7E}"/>
            </c:ext>
          </c:extLst>
        </c:ser>
        <c:dLbls>
          <c:showLegendKey val="0"/>
          <c:showVal val="0"/>
          <c:showCatName val="0"/>
          <c:showSerName val="0"/>
          <c:showPercent val="0"/>
          <c:showBubbleSize val="0"/>
        </c:dLbls>
        <c:gapWidth val="219"/>
        <c:overlap val="-27"/>
        <c:axId val="352650752"/>
        <c:axId val="352656000"/>
      </c:barChart>
      <c:catAx>
        <c:axId val="352650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56000"/>
        <c:crosses val="autoZero"/>
        <c:auto val="1"/>
        <c:lblAlgn val="ctr"/>
        <c:lblOffset val="100"/>
        <c:noMultiLvlLbl val="0"/>
      </c:catAx>
      <c:valAx>
        <c:axId val="352656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50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Lightbox Intl.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7.8736208625878001</c:v>
                </c:pt>
                <c:pt idx="7">
                  <c:v>0</c:v>
                </c:pt>
                <c:pt idx="8">
                  <c:v>0</c:v>
                </c:pt>
                <c:pt idx="9">
                  <c:v>0</c:v>
                </c:pt>
                <c:pt idx="10">
                  <c:v>0</c:v>
                </c:pt>
                <c:pt idx="11">
                  <c:v>0.4012036108325</c:v>
                </c:pt>
                <c:pt idx="12">
                  <c:v>0.50150451354061998</c:v>
                </c:pt>
                <c:pt idx="13">
                  <c:v>0.95285857572718002</c:v>
                </c:pt>
                <c:pt idx="14">
                  <c:v>0.50150451354061998</c:v>
                </c:pt>
                <c:pt idx="15">
                  <c:v>0</c:v>
                </c:pt>
                <c:pt idx="16">
                  <c:v>0</c:v>
                </c:pt>
                <c:pt idx="17">
                  <c:v>6.2688064192577997</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F79D-4EDB-88A7-3977AAE740A7}"/>
            </c:ext>
          </c:extLst>
        </c:ser>
        <c:dLbls>
          <c:showLegendKey val="0"/>
          <c:showVal val="0"/>
          <c:showCatName val="0"/>
          <c:showSerName val="0"/>
          <c:showPercent val="0"/>
          <c:showBubbleSize val="0"/>
        </c:dLbls>
        <c:smooth val="0"/>
        <c:axId val="352649112"/>
        <c:axId val="352650424"/>
      </c:lineChart>
      <c:catAx>
        <c:axId val="352649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50424"/>
        <c:crosses val="autoZero"/>
        <c:auto val="1"/>
        <c:lblAlgn val="ctr"/>
        <c:lblOffset val="100"/>
        <c:noMultiLvlLbl val="0"/>
      </c:catAx>
      <c:valAx>
        <c:axId val="352650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49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Lightbox Intl.</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2</c:v>
                </c:pt>
                <c:pt idx="1">
                  <c:v>0</c:v>
                </c:pt>
                <c:pt idx="2">
                  <c:v>0</c:v>
                </c:pt>
                <c:pt idx="3">
                  <c:v>0</c:v>
                </c:pt>
                <c:pt idx="4">
                  <c:v>0</c:v>
                </c:pt>
                <c:pt idx="5">
                  <c:v>0</c:v>
                </c:pt>
                <c:pt idx="6">
                  <c:v>1</c:v>
                </c:pt>
                <c:pt idx="7">
                  <c:v>1</c:v>
                </c:pt>
                <c:pt idx="8">
                  <c:v>0</c:v>
                </c:pt>
                <c:pt idx="9">
                  <c:v>0</c:v>
                </c:pt>
                <c:pt idx="10">
                  <c:v>0</c:v>
                </c:pt>
                <c:pt idx="11">
                  <c:v>0</c:v>
                </c:pt>
                <c:pt idx="12">
                  <c:v>0</c:v>
                </c:pt>
                <c:pt idx="13">
                  <c:v>0</c:v>
                </c:pt>
                <c:pt idx="14">
                  <c:v>0</c:v>
                </c:pt>
                <c:pt idx="15">
                  <c:v>0</c:v>
                </c:pt>
                <c:pt idx="16">
                  <c:v>0</c:v>
                </c:pt>
                <c:pt idx="17">
                  <c:v>0</c:v>
                </c:pt>
                <c:pt idx="18">
                  <c:v>0</c:v>
                </c:pt>
                <c:pt idx="19">
                  <c:v>1</c:v>
                </c:pt>
                <c:pt idx="20">
                  <c:v>1</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F011-4F12-BD57-9AFD66AA0F57}"/>
            </c:ext>
          </c:extLst>
        </c:ser>
        <c:dLbls>
          <c:showLegendKey val="0"/>
          <c:showVal val="0"/>
          <c:showCatName val="0"/>
          <c:showSerName val="0"/>
          <c:showPercent val="0"/>
          <c:showBubbleSize val="0"/>
        </c:dLbls>
        <c:smooth val="0"/>
        <c:axId val="352653048"/>
        <c:axId val="352662888"/>
      </c:lineChart>
      <c:dateAx>
        <c:axId val="352653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62888"/>
        <c:crosses val="autoZero"/>
        <c:auto val="1"/>
        <c:lblOffset val="100"/>
        <c:baseTimeUnit val="days"/>
      </c:dateAx>
      <c:valAx>
        <c:axId val="352662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53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Lightbox Intl.</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3</c:v>
                </c:pt>
                <c:pt idx="20">
                  <c:v>4</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3574-49C5-953E-E0E6DF3D0F00}"/>
            </c:ext>
          </c:extLst>
        </c:ser>
        <c:dLbls>
          <c:showLegendKey val="0"/>
          <c:showVal val="0"/>
          <c:showCatName val="0"/>
          <c:showSerName val="0"/>
          <c:showPercent val="0"/>
          <c:showBubbleSize val="0"/>
        </c:dLbls>
        <c:smooth val="0"/>
        <c:axId val="352662560"/>
        <c:axId val="352661576"/>
      </c:lineChart>
      <c:dateAx>
        <c:axId val="352662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61576"/>
        <c:crosses val="autoZero"/>
        <c:auto val="1"/>
        <c:lblOffset val="100"/>
        <c:baseTimeUnit val="days"/>
      </c:dateAx>
      <c:valAx>
        <c:axId val="352661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62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Lightbox Intl.</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8</c:v>
                </c:pt>
                <c:pt idx="1">
                  <c:v>0</c:v>
                </c:pt>
                <c:pt idx="2">
                  <c:v>0</c:v>
                </c:pt>
                <c:pt idx="3">
                  <c:v>0</c:v>
                </c:pt>
                <c:pt idx="4">
                  <c:v>0</c:v>
                </c:pt>
                <c:pt idx="5">
                  <c:v>0</c:v>
                </c:pt>
                <c:pt idx="6">
                  <c:v>16</c:v>
                </c:pt>
                <c:pt idx="7">
                  <c:v>6</c:v>
                </c:pt>
                <c:pt idx="8">
                  <c:v>0</c:v>
                </c:pt>
                <c:pt idx="9">
                  <c:v>9</c:v>
                </c:pt>
                <c:pt idx="10">
                  <c:v>0</c:v>
                </c:pt>
                <c:pt idx="11">
                  <c:v>6</c:v>
                </c:pt>
                <c:pt idx="12">
                  <c:v>0</c:v>
                </c:pt>
                <c:pt idx="13">
                  <c:v>0</c:v>
                </c:pt>
                <c:pt idx="14">
                  <c:v>0</c:v>
                </c:pt>
                <c:pt idx="15">
                  <c:v>0</c:v>
                </c:pt>
                <c:pt idx="16">
                  <c:v>0</c:v>
                </c:pt>
                <c:pt idx="17">
                  <c:v>0</c:v>
                </c:pt>
                <c:pt idx="18">
                  <c:v>124</c:v>
                </c:pt>
                <c:pt idx="19">
                  <c:v>25</c:v>
                </c:pt>
                <c:pt idx="20">
                  <c:v>144</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D340-43D4-B8D7-E1ADF0636CCD}"/>
            </c:ext>
          </c:extLst>
        </c:ser>
        <c:dLbls>
          <c:showLegendKey val="0"/>
          <c:showVal val="0"/>
          <c:showCatName val="0"/>
          <c:showSerName val="0"/>
          <c:showPercent val="0"/>
          <c:showBubbleSize val="0"/>
        </c:dLbls>
        <c:smooth val="0"/>
        <c:axId val="326264880"/>
        <c:axId val="326264552"/>
      </c:lineChart>
      <c:dateAx>
        <c:axId val="326264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264552"/>
        <c:crosses val="autoZero"/>
        <c:auto val="1"/>
        <c:lblOffset val="100"/>
        <c:baseTimeUnit val="days"/>
      </c:dateAx>
      <c:valAx>
        <c:axId val="326264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264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Lightbox Intl.</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0</c:v>
                </c:pt>
                <c:pt idx="4">
                  <c:v>0</c:v>
                </c:pt>
                <c:pt idx="5">
                  <c:v>0</c:v>
                </c:pt>
                <c:pt idx="6">
                  <c:v>0</c:v>
                </c:pt>
                <c:pt idx="7">
                  <c:v>1</c:v>
                </c:pt>
                <c:pt idx="8">
                  <c:v>0</c:v>
                </c:pt>
                <c:pt idx="9">
                  <c:v>0</c:v>
                </c:pt>
                <c:pt idx="10">
                  <c:v>0</c:v>
                </c:pt>
                <c:pt idx="11">
                  <c:v>0</c:v>
                </c:pt>
                <c:pt idx="12">
                  <c:v>0</c:v>
                </c:pt>
                <c:pt idx="13">
                  <c:v>0</c:v>
                </c:pt>
                <c:pt idx="14">
                  <c:v>0</c:v>
                </c:pt>
                <c:pt idx="15">
                  <c:v>0</c:v>
                </c:pt>
                <c:pt idx="16">
                  <c:v>0</c:v>
                </c:pt>
                <c:pt idx="17">
                  <c:v>0</c:v>
                </c:pt>
                <c:pt idx="18">
                  <c:v>0</c:v>
                </c:pt>
                <c:pt idx="19">
                  <c:v>3</c:v>
                </c:pt>
                <c:pt idx="20">
                  <c:v>1</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2A21-4AA3-BD62-849ED2F24A72}"/>
            </c:ext>
          </c:extLst>
        </c:ser>
        <c:dLbls>
          <c:showLegendKey val="0"/>
          <c:showVal val="0"/>
          <c:showCatName val="0"/>
          <c:showSerName val="0"/>
          <c:showPercent val="0"/>
          <c:showBubbleSize val="0"/>
        </c:dLbls>
        <c:smooth val="0"/>
        <c:axId val="323863464"/>
        <c:axId val="323863792"/>
      </c:lineChart>
      <c:dateAx>
        <c:axId val="323863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863792"/>
        <c:crosses val="autoZero"/>
        <c:auto val="1"/>
        <c:lblOffset val="100"/>
        <c:baseTimeUnit val="days"/>
      </c:dateAx>
      <c:valAx>
        <c:axId val="323863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863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Lightbox Intl.</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14</c:v>
                </c:pt>
                <c:pt idx="1">
                  <c:v>4</c:v>
                </c:pt>
                <c:pt idx="2">
                  <c:v>1</c:v>
                </c:pt>
                <c:pt idx="3">
                  <c:v>4</c:v>
                </c:pt>
                <c:pt idx="4">
                  <c:v>5</c:v>
                </c:pt>
                <c:pt idx="5">
                  <c:v>0</c:v>
                </c:pt>
                <c:pt idx="6">
                  <c:v>68</c:v>
                </c:pt>
                <c:pt idx="7">
                  <c:v>46</c:v>
                </c:pt>
                <c:pt idx="8">
                  <c:v>1</c:v>
                </c:pt>
                <c:pt idx="9">
                  <c:v>16</c:v>
                </c:pt>
                <c:pt idx="10">
                  <c:v>4</c:v>
                </c:pt>
                <c:pt idx="11">
                  <c:v>9</c:v>
                </c:pt>
                <c:pt idx="12">
                  <c:v>2</c:v>
                </c:pt>
                <c:pt idx="13">
                  <c:v>1</c:v>
                </c:pt>
                <c:pt idx="14">
                  <c:v>0</c:v>
                </c:pt>
                <c:pt idx="15">
                  <c:v>0</c:v>
                </c:pt>
                <c:pt idx="16">
                  <c:v>0</c:v>
                </c:pt>
                <c:pt idx="17">
                  <c:v>0</c:v>
                </c:pt>
                <c:pt idx="18">
                  <c:v>11</c:v>
                </c:pt>
                <c:pt idx="19">
                  <c:v>146</c:v>
                </c:pt>
                <c:pt idx="20">
                  <c:v>254</c:v>
                </c:pt>
                <c:pt idx="21">
                  <c:v>32</c:v>
                </c:pt>
                <c:pt idx="22">
                  <c:v>0</c:v>
                </c:pt>
                <c:pt idx="23">
                  <c:v>1</c:v>
                </c:pt>
                <c:pt idx="24">
                  <c:v>3</c:v>
                </c:pt>
                <c:pt idx="25">
                  <c:v>2</c:v>
                </c:pt>
                <c:pt idx="26">
                  <c:v>0</c:v>
                </c:pt>
                <c:pt idx="27">
                  <c:v>0</c:v>
                </c:pt>
                <c:pt idx="28">
                  <c:v>0</c:v>
                </c:pt>
                <c:pt idx="29">
                  <c:v>1</c:v>
                </c:pt>
                <c:pt idx="30">
                  <c:v>1</c:v>
                </c:pt>
              </c:numCache>
            </c:numRef>
          </c:val>
          <c:smooth val="0"/>
          <c:extLst>
            <c:ext xmlns:c16="http://schemas.microsoft.com/office/drawing/2014/chart" uri="{C3380CC4-5D6E-409C-BE32-E72D297353CC}">
              <c16:uniqueId val="{00000000-D1F2-45AF-9205-5805FA12FE08}"/>
            </c:ext>
          </c:extLst>
        </c:ser>
        <c:dLbls>
          <c:showLegendKey val="0"/>
          <c:showVal val="0"/>
          <c:showCatName val="0"/>
          <c:showSerName val="0"/>
          <c:showPercent val="0"/>
          <c:showBubbleSize val="0"/>
        </c:dLbls>
        <c:smooth val="0"/>
        <c:axId val="323849360"/>
        <c:axId val="323850672"/>
      </c:lineChart>
      <c:dateAx>
        <c:axId val="323849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850672"/>
        <c:crosses val="autoZero"/>
        <c:auto val="1"/>
        <c:lblOffset val="100"/>
        <c:baseTimeUnit val="days"/>
      </c:dateAx>
      <c:valAx>
        <c:axId val="323850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849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Lightbox Intl.</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168</c:v>
                </c:pt>
                <c:pt idx="1">
                  <c:v>94</c:v>
                </c:pt>
                <c:pt idx="2">
                  <c:v>29</c:v>
                </c:pt>
                <c:pt idx="3">
                  <c:v>13</c:v>
                </c:pt>
                <c:pt idx="4">
                  <c:v>10</c:v>
                </c:pt>
                <c:pt idx="5">
                  <c:v>2</c:v>
                </c:pt>
                <c:pt idx="6">
                  <c:v>1612</c:v>
                </c:pt>
                <c:pt idx="7">
                  <c:v>1307</c:v>
                </c:pt>
                <c:pt idx="8">
                  <c:v>80</c:v>
                </c:pt>
                <c:pt idx="9">
                  <c:v>176</c:v>
                </c:pt>
                <c:pt idx="10">
                  <c:v>80</c:v>
                </c:pt>
                <c:pt idx="11">
                  <c:v>135</c:v>
                </c:pt>
                <c:pt idx="12">
                  <c:v>39</c:v>
                </c:pt>
                <c:pt idx="13">
                  <c:v>4</c:v>
                </c:pt>
                <c:pt idx="14">
                  <c:v>3</c:v>
                </c:pt>
                <c:pt idx="15">
                  <c:v>9</c:v>
                </c:pt>
                <c:pt idx="16">
                  <c:v>3</c:v>
                </c:pt>
                <c:pt idx="17">
                  <c:v>2</c:v>
                </c:pt>
                <c:pt idx="18">
                  <c:v>138</c:v>
                </c:pt>
                <c:pt idx="19">
                  <c:v>5760</c:v>
                </c:pt>
                <c:pt idx="20">
                  <c:v>18870</c:v>
                </c:pt>
                <c:pt idx="21">
                  <c:v>1370</c:v>
                </c:pt>
                <c:pt idx="22">
                  <c:v>39</c:v>
                </c:pt>
                <c:pt idx="23">
                  <c:v>20</c:v>
                </c:pt>
                <c:pt idx="24">
                  <c:v>9</c:v>
                </c:pt>
                <c:pt idx="25">
                  <c:v>2</c:v>
                </c:pt>
                <c:pt idx="26">
                  <c:v>1</c:v>
                </c:pt>
                <c:pt idx="27">
                  <c:v>4</c:v>
                </c:pt>
                <c:pt idx="28">
                  <c:v>3</c:v>
                </c:pt>
                <c:pt idx="29">
                  <c:v>8</c:v>
                </c:pt>
                <c:pt idx="30">
                  <c:v>4</c:v>
                </c:pt>
              </c:numCache>
            </c:numRef>
          </c:val>
          <c:smooth val="0"/>
          <c:extLst>
            <c:ext xmlns:c16="http://schemas.microsoft.com/office/drawing/2014/chart" uri="{C3380CC4-5D6E-409C-BE32-E72D297353CC}">
              <c16:uniqueId val="{00000000-CEEC-4083-8F40-63EA1BB8D353}"/>
            </c:ext>
          </c:extLst>
        </c:ser>
        <c:dLbls>
          <c:showLegendKey val="0"/>
          <c:showVal val="0"/>
          <c:showCatName val="0"/>
          <c:showSerName val="0"/>
          <c:showPercent val="0"/>
          <c:showBubbleSize val="0"/>
        </c:dLbls>
        <c:smooth val="0"/>
        <c:axId val="323850016"/>
        <c:axId val="323843784"/>
      </c:lineChart>
      <c:dateAx>
        <c:axId val="3238500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843784"/>
        <c:crosses val="autoZero"/>
        <c:auto val="1"/>
        <c:lblOffset val="100"/>
        <c:baseTimeUnit val="days"/>
      </c:dateAx>
      <c:valAx>
        <c:axId val="323843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850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Lightbox Intl.</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7903-413E-8E4C-099EAA1CD1DC}"/>
            </c:ext>
          </c:extLst>
        </c:ser>
        <c:dLbls>
          <c:showLegendKey val="0"/>
          <c:showVal val="0"/>
          <c:showCatName val="0"/>
          <c:showSerName val="0"/>
          <c:showPercent val="0"/>
          <c:showBubbleSize val="0"/>
        </c:dLbls>
        <c:smooth val="0"/>
        <c:axId val="323846736"/>
        <c:axId val="323850344"/>
      </c:lineChart>
      <c:dateAx>
        <c:axId val="323846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850344"/>
        <c:crosses val="autoZero"/>
        <c:auto val="1"/>
        <c:lblOffset val="100"/>
        <c:baseTimeUnit val="days"/>
      </c:dateAx>
      <c:valAx>
        <c:axId val="323850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846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Lightbox Intl.</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C71F-42DA-9A8A-D9E22E58DA38}"/>
            </c:ext>
          </c:extLst>
        </c:ser>
        <c:dLbls>
          <c:showLegendKey val="0"/>
          <c:showVal val="0"/>
          <c:showCatName val="0"/>
          <c:showSerName val="0"/>
          <c:showPercent val="0"/>
          <c:showBubbleSize val="0"/>
        </c:dLbls>
        <c:smooth val="0"/>
        <c:axId val="323851328"/>
        <c:axId val="323851656"/>
      </c:lineChart>
      <c:dateAx>
        <c:axId val="323851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851656"/>
        <c:crosses val="autoZero"/>
        <c:auto val="1"/>
        <c:lblOffset val="100"/>
        <c:baseTimeUnit val="days"/>
      </c:dateAx>
      <c:valAx>
        <c:axId val="323851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851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C2522-3D6B-4B42-99D0-AAD04B3E9ACA}"/>
              </a:ext>
            </a:extLst>
          </p:cNvPr>
          <p:cNvSpPr>
            <a:spLocks noGrp="1"/>
          </p:cNvSpPr>
          <p:nvPr>
            <p:ph type="ctrTitle"/>
          </p:nvPr>
        </p:nvSpPr>
        <p:spPr/>
        <p:txBody>
          <a:bodyPr/>
          <a:lstStyle/>
          <a:p>
            <a:r>
              <a:rPr lang="en-US"/>
              <a:t>My Dashboard</a:t>
            </a:r>
          </a:p>
        </p:txBody>
      </p:sp>
      <p:sp>
        <p:nvSpPr>
          <p:cNvPr id="3" name="Subtitle 2">
            <a:extLst>
              <a:ext uri="{FF2B5EF4-FFF2-40B4-BE49-F238E27FC236}">
                <a16:creationId xmlns:a16="http://schemas.microsoft.com/office/drawing/2014/main" id="{CE260241-4AE7-4061-ADC9-FAEBE79893A7}"/>
              </a:ext>
            </a:extLst>
          </p:cNvPr>
          <p:cNvSpPr>
            <a:spLocks noGrp="1"/>
          </p:cNvSpPr>
          <p:nvPr>
            <p:ph type="subTitle" idx="1"/>
          </p:nvPr>
        </p:nvSpPr>
        <p:spPr/>
        <p:txBody>
          <a:bodyPr/>
          <a:lstStyle/>
          <a:p>
            <a:r>
              <a:rPr lang="en-US"/>
              <a:t>Freelance</a:t>
            </a:r>
          </a:p>
        </p:txBody>
      </p:sp>
    </p:spTree>
    <p:extLst>
      <p:ext uri="{BB962C8B-B14F-4D97-AF65-F5344CB8AC3E}">
        <p14:creationId xmlns:p14="http://schemas.microsoft.com/office/powerpoint/2010/main" val="105779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601694-E077-46A2-90D4-CEFFB94A417F}"/>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1B37E7CD-226C-45F7-8990-63EBC13CF2DE}"/>
              </a:ext>
            </a:extLst>
          </p:cNvPr>
          <p:cNvGraphicFramePr>
            <a:graphicFrameLocks noGrp="1"/>
          </p:cNvGraphicFramePr>
          <p:nvPr>
            <p:ph type="tbl" sz="quarter" idx="13"/>
            <p:extLst>
              <p:ext uri="{D42A27DB-BD31-4B8C-83A1-F6EECF244321}">
                <p14:modId xmlns:p14="http://schemas.microsoft.com/office/powerpoint/2010/main" val="2776433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6993109"/>
                    </a:ext>
                  </a:extLst>
                </a:gridCol>
                <a:gridCol w="740664">
                  <a:extLst>
                    <a:ext uri="{9D8B030D-6E8A-4147-A177-3AD203B41FA5}">
                      <a16:colId xmlns:a16="http://schemas.microsoft.com/office/drawing/2014/main" val="4149972257"/>
                    </a:ext>
                  </a:extLst>
                </a:gridCol>
                <a:gridCol w="740664">
                  <a:extLst>
                    <a:ext uri="{9D8B030D-6E8A-4147-A177-3AD203B41FA5}">
                      <a16:colId xmlns:a16="http://schemas.microsoft.com/office/drawing/2014/main" val="874232574"/>
                    </a:ext>
                  </a:extLst>
                </a:gridCol>
                <a:gridCol w="740664">
                  <a:extLst>
                    <a:ext uri="{9D8B030D-6E8A-4147-A177-3AD203B41FA5}">
                      <a16:colId xmlns:a16="http://schemas.microsoft.com/office/drawing/2014/main" val="3130636076"/>
                    </a:ext>
                  </a:extLst>
                </a:gridCol>
                <a:gridCol w="740664">
                  <a:extLst>
                    <a:ext uri="{9D8B030D-6E8A-4147-A177-3AD203B41FA5}">
                      <a16:colId xmlns:a16="http://schemas.microsoft.com/office/drawing/2014/main" val="413876220"/>
                    </a:ext>
                  </a:extLst>
                </a:gridCol>
                <a:gridCol w="740664">
                  <a:extLst>
                    <a:ext uri="{9D8B030D-6E8A-4147-A177-3AD203B41FA5}">
                      <a16:colId xmlns:a16="http://schemas.microsoft.com/office/drawing/2014/main" val="3945284991"/>
                    </a:ext>
                  </a:extLst>
                </a:gridCol>
                <a:gridCol w="740664">
                  <a:extLst>
                    <a:ext uri="{9D8B030D-6E8A-4147-A177-3AD203B41FA5}">
                      <a16:colId xmlns:a16="http://schemas.microsoft.com/office/drawing/2014/main" val="3092712623"/>
                    </a:ext>
                  </a:extLst>
                </a:gridCol>
                <a:gridCol w="740664">
                  <a:extLst>
                    <a:ext uri="{9D8B030D-6E8A-4147-A177-3AD203B41FA5}">
                      <a16:colId xmlns:a16="http://schemas.microsoft.com/office/drawing/2014/main" val="2549760419"/>
                    </a:ext>
                  </a:extLst>
                </a:gridCol>
                <a:gridCol w="740664">
                  <a:extLst>
                    <a:ext uri="{9D8B030D-6E8A-4147-A177-3AD203B41FA5}">
                      <a16:colId xmlns:a16="http://schemas.microsoft.com/office/drawing/2014/main" val="2797893254"/>
                    </a:ext>
                  </a:extLst>
                </a:gridCol>
                <a:gridCol w="740664">
                  <a:extLst>
                    <a:ext uri="{9D8B030D-6E8A-4147-A177-3AD203B41FA5}">
                      <a16:colId xmlns:a16="http://schemas.microsoft.com/office/drawing/2014/main" val="208862724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66901218"/>
                  </a:ext>
                </a:extLst>
              </a:tr>
              <a:tr h="370840">
                <a:tc>
                  <a:txBody>
                    <a:bodyPr/>
                    <a:lstStyle/>
                    <a:p>
                      <a:r>
                        <a:rPr lang="en-US" sz="1000"/>
                        <a:t>Lightbox Intl.</a:t>
                      </a:r>
                    </a:p>
                  </a:txBody>
                  <a:tcPr/>
                </a:tc>
                <a:tc>
                  <a:txBody>
                    <a:bodyPr/>
                    <a:lstStyle/>
                    <a:p>
                      <a:r>
                        <a:rPr lang="en-US" sz="1000"/>
                        <a:t>2008</a:t>
                      </a:r>
                    </a:p>
                  </a:txBody>
                  <a:tcPr/>
                </a:tc>
                <a:tc>
                  <a:txBody>
                    <a:bodyPr/>
                    <a:lstStyle/>
                    <a:p>
                      <a:r>
                        <a:rPr lang="en-US" sz="1000"/>
                        <a:t>28</a:t>
                      </a:r>
                    </a:p>
                  </a:txBody>
                  <a:tcPr/>
                </a:tc>
                <a:tc>
                  <a:txBody>
                    <a:bodyPr/>
                    <a:lstStyle/>
                    <a:p>
                      <a:r>
                        <a:rPr lang="en-US" sz="1000"/>
                        <a:t>8</a:t>
                      </a:r>
                    </a:p>
                  </a:txBody>
                  <a:tcPr/>
                </a:tc>
                <a:tc>
                  <a:txBody>
                    <a:bodyPr/>
                    <a:lstStyle/>
                    <a:p>
                      <a:r>
                        <a:rPr lang="en-US" sz="1000"/>
                        <a:t>354</a:t>
                      </a:r>
                    </a:p>
                  </a:txBody>
                  <a:tcPr/>
                </a:tc>
                <a:tc>
                  <a:txBody>
                    <a:bodyPr/>
                    <a:lstStyle/>
                    <a:p>
                      <a:r>
                        <a:rPr lang="en-US" sz="1000"/>
                        <a:t>7</a:t>
                      </a:r>
                    </a:p>
                  </a:txBody>
                  <a:tcPr/>
                </a:tc>
                <a:tc>
                  <a:txBody>
                    <a:bodyPr/>
                    <a:lstStyle/>
                    <a:p>
                      <a:r>
                        <a:rPr lang="en-US" sz="1000"/>
                        <a:t>6</a:t>
                      </a:r>
                    </a:p>
                  </a:txBody>
                  <a:tcPr/>
                </a:tc>
                <a:tc>
                  <a:txBody>
                    <a:bodyPr/>
                    <a:lstStyle/>
                    <a:p>
                      <a:r>
                        <a:rPr lang="en-US" sz="1000"/>
                        <a:t>0</a:t>
                      </a:r>
                    </a:p>
                  </a:txBody>
                  <a:tcPr/>
                </a:tc>
                <a:tc>
                  <a:txBody>
                    <a:bodyPr/>
                    <a:lstStyle/>
                    <a:p>
                      <a:r>
                        <a:rPr lang="en-US" sz="1000"/>
                        <a:t>2.3007%</a:t>
                      </a:r>
                    </a:p>
                  </a:txBody>
                  <a:tcPr/>
                </a:tc>
                <a:tc>
                  <a:txBody>
                    <a:bodyPr/>
                    <a:lstStyle/>
                    <a:p>
                      <a:r>
                        <a:rPr lang="en-US" sz="1000"/>
                        <a:t>0.0%</a:t>
                      </a:r>
                    </a:p>
                  </a:txBody>
                  <a:tcPr/>
                </a:tc>
                <a:extLst>
                  <a:ext uri="{0D108BD9-81ED-4DB2-BD59-A6C34878D82A}">
                    <a16:rowId xmlns:a16="http://schemas.microsoft.com/office/drawing/2014/main" val="688896216"/>
                  </a:ext>
                </a:extLst>
              </a:tr>
            </a:tbl>
          </a:graphicData>
        </a:graphic>
      </p:graphicFrame>
      <p:sp>
        <p:nvSpPr>
          <p:cNvPr id="4" name="Text Placeholder 3">
            <a:extLst>
              <a:ext uri="{FF2B5EF4-FFF2-40B4-BE49-F238E27FC236}">
                <a16:creationId xmlns:a16="http://schemas.microsoft.com/office/drawing/2014/main" id="{483A7A91-65B5-45C7-9E21-B1904CA8EE5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411693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68209-27D7-4AE2-886F-D268B96F8DC3}"/>
              </a:ext>
            </a:extLst>
          </p:cNvPr>
          <p:cNvSpPr>
            <a:spLocks noGrp="1"/>
          </p:cNvSpPr>
          <p:nvPr>
            <p:ph type="title"/>
          </p:nvPr>
        </p:nvSpPr>
        <p:spPr/>
        <p:txBody>
          <a:bodyPr/>
          <a:lstStyle/>
          <a:p>
            <a:r>
              <a:rPr lang="en-US"/>
              <a:t>Facebook Fans Change Rate</a:t>
            </a:r>
          </a:p>
        </p:txBody>
      </p:sp>
      <p:graphicFrame>
        <p:nvGraphicFramePr>
          <p:cNvPr id="6" name="Chart Placeholder 5">
            <a:extLst>
              <a:ext uri="{FF2B5EF4-FFF2-40B4-BE49-F238E27FC236}">
                <a16:creationId xmlns:a16="http://schemas.microsoft.com/office/drawing/2014/main" id="{C2568A4D-2B59-4B12-AA42-E4CD5D6F7B68}"/>
              </a:ext>
            </a:extLst>
          </p:cNvPr>
          <p:cNvGraphicFramePr>
            <a:graphicFrameLocks noGrp="1"/>
          </p:cNvGraphicFramePr>
          <p:nvPr>
            <p:ph type="chart" sz="quarter" idx="13"/>
            <p:extLst>
              <p:ext uri="{D42A27DB-BD31-4B8C-83A1-F6EECF244321}">
                <p14:modId xmlns:p14="http://schemas.microsoft.com/office/powerpoint/2010/main" val="30389616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6C275D-F94B-4348-9EDA-7ACBEC65CCDB}"/>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12773A81-9FD5-4F6D-BD6D-49B9506D84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3237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565AC3-C0CC-41E3-AFA1-C7866407D1EF}"/>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6F0A1C54-0A8D-41D1-B52F-D17BCCD20915}"/>
              </a:ext>
            </a:extLst>
          </p:cNvPr>
          <p:cNvGraphicFramePr>
            <a:graphicFrameLocks noGrp="1"/>
          </p:cNvGraphicFramePr>
          <p:nvPr>
            <p:ph type="chart" sz="quarter" idx="13"/>
            <p:extLst>
              <p:ext uri="{D42A27DB-BD31-4B8C-83A1-F6EECF244321}">
                <p14:modId xmlns:p14="http://schemas.microsoft.com/office/powerpoint/2010/main" val="36361458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DF3040-9DC9-4ADF-829F-AF3774A166F9}"/>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195B79C1-D524-4BF9-9A18-9B8CEDF5A1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5684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19949-9633-4139-90E8-3A2ED76CF137}"/>
              </a:ext>
            </a:extLst>
          </p:cNvPr>
          <p:cNvSpPr>
            <a:spLocks noGrp="1"/>
          </p:cNvSpPr>
          <p:nvPr>
            <p:ph type="title"/>
          </p:nvPr>
        </p:nvSpPr>
        <p:spPr/>
        <p:txBody>
          <a:bodyPr/>
          <a:lstStyle/>
          <a:p>
            <a:r>
              <a:rPr lang="en-US"/>
              <a:t>Facebook Own Posts Table - 1 of 2</a:t>
            </a:r>
          </a:p>
        </p:txBody>
      </p:sp>
      <p:graphicFrame>
        <p:nvGraphicFramePr>
          <p:cNvPr id="5" name="Table Placeholder 4">
            <a:extLst>
              <a:ext uri="{FF2B5EF4-FFF2-40B4-BE49-F238E27FC236}">
                <a16:creationId xmlns:a16="http://schemas.microsoft.com/office/drawing/2014/main" id="{160FD8A7-CB53-4179-B2F4-5812E05F7A14}"/>
              </a:ext>
            </a:extLst>
          </p:cNvPr>
          <p:cNvGraphicFramePr>
            <a:graphicFrameLocks noGrp="1"/>
          </p:cNvGraphicFramePr>
          <p:nvPr>
            <p:ph type="tbl" sz="quarter" idx="13"/>
            <p:extLst>
              <p:ext uri="{D42A27DB-BD31-4B8C-83A1-F6EECF244321}">
                <p14:modId xmlns:p14="http://schemas.microsoft.com/office/powerpoint/2010/main" val="2481230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17644693"/>
                    </a:ext>
                  </a:extLst>
                </a:gridCol>
                <a:gridCol w="658368">
                  <a:extLst>
                    <a:ext uri="{9D8B030D-6E8A-4147-A177-3AD203B41FA5}">
                      <a16:colId xmlns:a16="http://schemas.microsoft.com/office/drawing/2014/main" val="423984653"/>
                    </a:ext>
                  </a:extLst>
                </a:gridCol>
                <a:gridCol w="658368">
                  <a:extLst>
                    <a:ext uri="{9D8B030D-6E8A-4147-A177-3AD203B41FA5}">
                      <a16:colId xmlns:a16="http://schemas.microsoft.com/office/drawing/2014/main" val="3279164775"/>
                    </a:ext>
                  </a:extLst>
                </a:gridCol>
                <a:gridCol w="658368">
                  <a:extLst>
                    <a:ext uri="{9D8B030D-6E8A-4147-A177-3AD203B41FA5}">
                      <a16:colId xmlns:a16="http://schemas.microsoft.com/office/drawing/2014/main" val="3514336394"/>
                    </a:ext>
                  </a:extLst>
                </a:gridCol>
                <a:gridCol w="658368">
                  <a:extLst>
                    <a:ext uri="{9D8B030D-6E8A-4147-A177-3AD203B41FA5}">
                      <a16:colId xmlns:a16="http://schemas.microsoft.com/office/drawing/2014/main" val="1321134240"/>
                    </a:ext>
                  </a:extLst>
                </a:gridCol>
                <a:gridCol w="658368">
                  <a:extLst>
                    <a:ext uri="{9D8B030D-6E8A-4147-A177-3AD203B41FA5}">
                      <a16:colId xmlns:a16="http://schemas.microsoft.com/office/drawing/2014/main" val="3087334031"/>
                    </a:ext>
                  </a:extLst>
                </a:gridCol>
                <a:gridCol w="658368">
                  <a:extLst>
                    <a:ext uri="{9D8B030D-6E8A-4147-A177-3AD203B41FA5}">
                      <a16:colId xmlns:a16="http://schemas.microsoft.com/office/drawing/2014/main" val="2242042265"/>
                    </a:ext>
                  </a:extLst>
                </a:gridCol>
                <a:gridCol w="658368">
                  <a:extLst>
                    <a:ext uri="{9D8B030D-6E8A-4147-A177-3AD203B41FA5}">
                      <a16:colId xmlns:a16="http://schemas.microsoft.com/office/drawing/2014/main" val="1632355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58991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 Intl. - 2018-03-21 06:15:37</a:t>
                      </a:r>
                      <a:r>
                        <a:rPr kumimoji="0" lang="en-US" sz="1000" b="0" i="0" u="none" strike="noStrike" kern="1200" cap="none" spc="0" normalizeH="0" baseline="0" noProof="0">
                          <a:ln>
                            <a:noFill/>
                          </a:ln>
                          <a:solidFill>
                            <a:prstClr val="black"/>
                          </a:solidFill>
                          <a:effectLst/>
                          <a:uLnTx/>
                          <a:uFillTx/>
                          <a:latin typeface="+mn-lt"/>
                          <a:ea typeface="+mn-ea"/>
                          <a:cs typeface="+mn-cs"/>
                        </a:rPr>
                        <a:t>
There is no doubt that a mother is the light to her home when she never fails to restore hope to a darkened situation. Happy Mother's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74267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 Intl. - 2018-03-20 13:43:11</a:t>
                      </a:r>
                      <a:r>
                        <a:rPr kumimoji="0" lang="en-US" sz="1000" b="0" i="0" u="none" strike="noStrike" kern="1200" cap="none" spc="0" normalizeH="0" baseline="0" noProof="0">
                          <a:ln>
                            <a:noFill/>
                          </a:ln>
                          <a:solidFill>
                            <a:prstClr val="black"/>
                          </a:solidFill>
                          <a:effectLst/>
                          <a:uLnTx/>
                          <a:uFillTx/>
                          <a:latin typeface="+mn-lt"/>
                          <a:ea typeface="+mn-ea"/>
                          <a:cs typeface="+mn-cs"/>
                        </a:rPr>
                        <a:t>
Flos amazes us with the exclusive Smart Control at Messe Frankfurt! An application that allows a complete remote control of the luminaires through smartphones and tablets.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15449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 Intl. - 2018-03-19 17:31:16</a:t>
                      </a:r>
                      <a:r>
                        <a:rPr kumimoji="0" lang="en-US" sz="1000" b="0" i="0" u="none" strike="noStrike" kern="1200" cap="none" spc="0" normalizeH="0" baseline="0" noProof="0">
                          <a:ln>
                            <a:noFill/>
                          </a:ln>
                          <a:solidFill>
                            <a:prstClr val="black"/>
                          </a:solidFill>
                          <a:effectLst/>
                          <a:uLnTx/>
                          <a:uFillTx/>
                          <a:latin typeface="+mn-lt"/>
                          <a:ea typeface="+mn-ea"/>
                          <a:cs typeface="+mn-cs"/>
                        </a:rPr>
                        <a:t>
Lightbox team made it to Messe Frankfurt - the world’s leading trade fair for lighting.
See more on our Instagram story and stay tuned to discover new designs!
https://www.instagram.com/lightboxintl/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4197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 Intl. - 2018-03-12 13:38:44</a:t>
                      </a:r>
                      <a:r>
                        <a:rPr kumimoji="0" lang="en-US" sz="1000" b="0" i="0" u="none" strike="noStrike" kern="1200" cap="none" spc="0" normalizeH="0" baseline="0" noProof="0">
                          <a:ln>
                            <a:noFill/>
                          </a:ln>
                          <a:solidFill>
                            <a:prstClr val="black"/>
                          </a:solidFill>
                          <a:effectLst/>
                          <a:uLnTx/>
                          <a:uFillTx/>
                          <a:latin typeface="+mn-lt"/>
                          <a:ea typeface="+mn-ea"/>
                          <a:cs typeface="+mn-cs"/>
                        </a:rPr>
                        <a:t>
#repost @catellanismith 
#darkness cannot drive out darkness. Only #light can do that. -Martin Luther 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2069150"/>
                  </a:ext>
                </a:extLst>
              </a:tr>
            </a:tbl>
          </a:graphicData>
        </a:graphic>
      </p:graphicFrame>
      <p:sp>
        <p:nvSpPr>
          <p:cNvPr id="4" name="Text Placeholder 3">
            <a:extLst>
              <a:ext uri="{FF2B5EF4-FFF2-40B4-BE49-F238E27FC236}">
                <a16:creationId xmlns:a16="http://schemas.microsoft.com/office/drawing/2014/main" id="{85D63A73-3D2E-492F-8C2C-ADBB138B14E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9448450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0AE92-38CA-4D17-B450-4BDF62303CCA}"/>
              </a:ext>
            </a:extLst>
          </p:cNvPr>
          <p:cNvSpPr>
            <a:spLocks noGrp="1"/>
          </p:cNvSpPr>
          <p:nvPr>
            <p:ph type="title"/>
          </p:nvPr>
        </p:nvSpPr>
        <p:spPr/>
        <p:txBody>
          <a:bodyPr/>
          <a:lstStyle/>
          <a:p>
            <a:r>
              <a:rPr lang="en-US"/>
              <a:t>Facebook Own Posts Table - 2 of 2</a:t>
            </a:r>
          </a:p>
        </p:txBody>
      </p:sp>
      <p:graphicFrame>
        <p:nvGraphicFramePr>
          <p:cNvPr id="5" name="Table Placeholder 4">
            <a:extLst>
              <a:ext uri="{FF2B5EF4-FFF2-40B4-BE49-F238E27FC236}">
                <a16:creationId xmlns:a16="http://schemas.microsoft.com/office/drawing/2014/main" id="{9EA691E0-6307-456C-8E4A-A3FA745E1706}"/>
              </a:ext>
            </a:extLst>
          </p:cNvPr>
          <p:cNvGraphicFramePr>
            <a:graphicFrameLocks noGrp="1"/>
          </p:cNvGraphicFramePr>
          <p:nvPr>
            <p:ph type="tbl" sz="quarter" idx="13"/>
            <p:extLst>
              <p:ext uri="{D42A27DB-BD31-4B8C-83A1-F6EECF244321}">
                <p14:modId xmlns:p14="http://schemas.microsoft.com/office/powerpoint/2010/main" val="4063103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41672451"/>
                    </a:ext>
                  </a:extLst>
                </a:gridCol>
                <a:gridCol w="658368">
                  <a:extLst>
                    <a:ext uri="{9D8B030D-6E8A-4147-A177-3AD203B41FA5}">
                      <a16:colId xmlns:a16="http://schemas.microsoft.com/office/drawing/2014/main" val="2684335478"/>
                    </a:ext>
                  </a:extLst>
                </a:gridCol>
                <a:gridCol w="658368">
                  <a:extLst>
                    <a:ext uri="{9D8B030D-6E8A-4147-A177-3AD203B41FA5}">
                      <a16:colId xmlns:a16="http://schemas.microsoft.com/office/drawing/2014/main" val="3997637345"/>
                    </a:ext>
                  </a:extLst>
                </a:gridCol>
                <a:gridCol w="658368">
                  <a:extLst>
                    <a:ext uri="{9D8B030D-6E8A-4147-A177-3AD203B41FA5}">
                      <a16:colId xmlns:a16="http://schemas.microsoft.com/office/drawing/2014/main" val="1927192100"/>
                    </a:ext>
                  </a:extLst>
                </a:gridCol>
                <a:gridCol w="658368">
                  <a:extLst>
                    <a:ext uri="{9D8B030D-6E8A-4147-A177-3AD203B41FA5}">
                      <a16:colId xmlns:a16="http://schemas.microsoft.com/office/drawing/2014/main" val="3229116111"/>
                    </a:ext>
                  </a:extLst>
                </a:gridCol>
                <a:gridCol w="658368">
                  <a:extLst>
                    <a:ext uri="{9D8B030D-6E8A-4147-A177-3AD203B41FA5}">
                      <a16:colId xmlns:a16="http://schemas.microsoft.com/office/drawing/2014/main" val="3524190805"/>
                    </a:ext>
                  </a:extLst>
                </a:gridCol>
                <a:gridCol w="658368">
                  <a:extLst>
                    <a:ext uri="{9D8B030D-6E8A-4147-A177-3AD203B41FA5}">
                      <a16:colId xmlns:a16="http://schemas.microsoft.com/office/drawing/2014/main" val="1044289709"/>
                    </a:ext>
                  </a:extLst>
                </a:gridCol>
                <a:gridCol w="658368">
                  <a:extLst>
                    <a:ext uri="{9D8B030D-6E8A-4147-A177-3AD203B41FA5}">
                      <a16:colId xmlns:a16="http://schemas.microsoft.com/office/drawing/2014/main" val="4115323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76435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 Intl. - 2018-03-10 12:38:36</a:t>
                      </a:r>
                      <a:r>
                        <a:rPr kumimoji="0" lang="en-US" sz="1000" b="0" i="0" u="none" strike="noStrike" kern="1200" cap="none" spc="0" normalizeH="0" baseline="0" noProof="0">
                          <a:ln>
                            <a:noFill/>
                          </a:ln>
                          <a:solidFill>
                            <a:prstClr val="black"/>
                          </a:solidFill>
                          <a:effectLst/>
                          <a:uLnTx/>
                          <a:uFillTx/>
                          <a:latin typeface="+mn-lt"/>
                          <a:ea typeface="+mn-ea"/>
                          <a:cs typeface="+mn-cs"/>
                        </a:rPr>
                        <a:t>
#repost @lambertetfils 
L’Atonium du projet Demours - The Atonium featured in the Demours project, Paris 
📷 Paul Bowyer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64838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 Intl. - 2018-03-08 11:17:35</a:t>
                      </a:r>
                      <a:r>
                        <a:rPr kumimoji="0" lang="en-US" sz="1000" b="0" i="0" u="none" strike="noStrike" kern="1200" cap="none" spc="0" normalizeH="0" baseline="0" noProof="0">
                          <a:ln>
                            <a:noFill/>
                          </a:ln>
                          <a:solidFill>
                            <a:prstClr val="black"/>
                          </a:solidFill>
                          <a:effectLst/>
                          <a:uLnTx/>
                          <a:uFillTx/>
                          <a:latin typeface="+mn-lt"/>
                          <a:ea typeface="+mn-ea"/>
                          <a:cs typeface="+mn-cs"/>
                        </a:rPr>
                        <a:t>
Happy International ♀ day!
Photo Courtesy of Fortune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5397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 Intl. - 2018-03-07 13:37:57</a:t>
                      </a:r>
                      <a:r>
                        <a:rPr kumimoji="0" lang="en-US" sz="1000" b="0" i="0" u="none" strike="noStrike" kern="1200" cap="none" spc="0" normalizeH="0" baseline="0" noProof="0">
                          <a:ln>
                            <a:noFill/>
                          </a:ln>
                          <a:solidFill>
                            <a:prstClr val="black"/>
                          </a:solidFill>
                          <a:effectLst/>
                          <a:uLnTx/>
                          <a:uFillTx/>
                          <a:latin typeface="+mn-lt"/>
                          <a:ea typeface="+mn-ea"/>
                          <a:cs typeface="+mn-cs"/>
                        </a:rPr>
                        <a:t>
A modular track system designed by Hans Buschfeld for Flos with very low voltage and with especially compact dimensions suitable for wall, ceiling and suspension mounting. 
The different applications make it suitable for lighting in different areas: work, residential, exhibitions. The devices can be mounted in any position on the track and they can be moved or removed without having to use special tools.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39120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Lightbox Intl. - 2018-03-01 14:15:40</a:t>
                      </a:r>
                      <a:r>
                        <a:rPr kumimoji="0" lang="en-US" sz="1000" b="0" i="0" u="none" strike="noStrike" kern="1200" cap="none" spc="0" normalizeH="0" baseline="0" noProof="0">
                          <a:ln>
                            <a:noFill/>
                          </a:ln>
                          <a:solidFill>
                            <a:prstClr val="black"/>
                          </a:solidFill>
                          <a:effectLst/>
                          <a:uLnTx/>
                          <a:uFillTx/>
                          <a:latin typeface="+mn-lt"/>
                          <a:ea typeface="+mn-ea"/>
                          <a:cs typeface="+mn-cs"/>
                        </a:rPr>
                        <a:t>
#repost @boccidesign 
73.20 in Grey 3 installed @glintberlin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0183880"/>
                  </a:ext>
                </a:extLst>
              </a:tr>
            </a:tbl>
          </a:graphicData>
        </a:graphic>
      </p:graphicFrame>
      <p:sp>
        <p:nvSpPr>
          <p:cNvPr id="4" name="Text Placeholder 3">
            <a:extLst>
              <a:ext uri="{FF2B5EF4-FFF2-40B4-BE49-F238E27FC236}">
                <a16:creationId xmlns:a16="http://schemas.microsoft.com/office/drawing/2014/main" id="{BCA3846A-11CD-4A5F-AFF9-8DE0E27EAB4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6595049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6DD9B-B9FF-46BB-8517-539B3108D7B0}"/>
              </a:ext>
            </a:extLst>
          </p:cNvPr>
          <p:cNvSpPr>
            <a:spLocks noGrp="1"/>
          </p:cNvSpPr>
          <p:nvPr>
            <p:ph type="title"/>
          </p:nvPr>
        </p:nvSpPr>
        <p:spPr/>
        <p:txBody>
          <a:bodyPr/>
          <a:lstStyle/>
          <a:p>
            <a:r>
              <a:rPr lang="en-US"/>
              <a:t>Facebook Post Type Distribution Per Profile</a:t>
            </a:r>
          </a:p>
        </p:txBody>
      </p:sp>
      <p:graphicFrame>
        <p:nvGraphicFramePr>
          <p:cNvPr id="6" name="Chart Placeholder 5">
            <a:extLst>
              <a:ext uri="{FF2B5EF4-FFF2-40B4-BE49-F238E27FC236}">
                <a16:creationId xmlns:a16="http://schemas.microsoft.com/office/drawing/2014/main" id="{88231E5A-6F6F-49EE-BD88-BEF20385E980}"/>
              </a:ext>
            </a:extLst>
          </p:cNvPr>
          <p:cNvGraphicFramePr>
            <a:graphicFrameLocks noGrp="1"/>
          </p:cNvGraphicFramePr>
          <p:nvPr>
            <p:ph type="chart" sz="quarter" idx="13"/>
            <p:extLst>
              <p:ext uri="{D42A27DB-BD31-4B8C-83A1-F6EECF244321}">
                <p14:modId xmlns:p14="http://schemas.microsoft.com/office/powerpoint/2010/main" val="29019623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C9645C-11C3-4E3E-8273-36978AF609F3}"/>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6AC96C60-48E2-4D1F-AA52-46860810EC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31078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34D5F-2CFB-4998-AE8B-745D364A4A3A}"/>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DC0B9AE7-0BB0-4708-9235-ACC6D2613380}"/>
              </a:ext>
            </a:extLst>
          </p:cNvPr>
          <p:cNvGraphicFramePr>
            <a:graphicFrameLocks noGrp="1"/>
          </p:cNvGraphicFramePr>
          <p:nvPr>
            <p:ph type="chart" sz="quarter" idx="13"/>
            <p:extLst>
              <p:ext uri="{D42A27DB-BD31-4B8C-83A1-F6EECF244321}">
                <p14:modId xmlns:p14="http://schemas.microsoft.com/office/powerpoint/2010/main" val="27849230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F56D02-7FC9-45C4-94DC-A1750F3A689B}"/>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A105E2C0-7864-4045-A141-A7B56C4111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0474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05A57-218F-4A39-B095-3105EC53CF5B}"/>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CE9119C5-F7AD-4740-999E-84591B72F295}"/>
              </a:ext>
            </a:extLst>
          </p:cNvPr>
          <p:cNvGraphicFramePr>
            <a:graphicFrameLocks noGrp="1"/>
          </p:cNvGraphicFramePr>
          <p:nvPr>
            <p:ph type="chart" sz="quarter" idx="13"/>
            <p:extLst>
              <p:ext uri="{D42A27DB-BD31-4B8C-83A1-F6EECF244321}">
                <p14:modId xmlns:p14="http://schemas.microsoft.com/office/powerpoint/2010/main" val="37024941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23E7B1-2637-46F0-B7F7-B2D920759522}"/>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707A9CAB-1F26-4952-B202-319A6D7C71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8096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39248-E154-4585-953D-A3DB3AECCFB7}"/>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31FE8A6D-B623-40C5-AB22-5F91FCE958D9}"/>
              </a:ext>
            </a:extLst>
          </p:cNvPr>
          <p:cNvGraphicFramePr>
            <a:graphicFrameLocks noGrp="1"/>
          </p:cNvGraphicFramePr>
          <p:nvPr>
            <p:ph type="chart" sz="quarter" idx="13"/>
            <p:extLst>
              <p:ext uri="{D42A27DB-BD31-4B8C-83A1-F6EECF244321}">
                <p14:modId xmlns:p14="http://schemas.microsoft.com/office/powerpoint/2010/main" val="27754472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5F27DC-5882-4FD9-8DF2-2EE35342C877}"/>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4BCBCD5C-42F6-4DFB-B507-FE4368148D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384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2F68B-A875-4D92-AB4F-728A8B41F538}"/>
              </a:ext>
            </a:extLst>
          </p:cNvPr>
          <p:cNvSpPr>
            <a:spLocks noGrp="1"/>
          </p:cNvSpPr>
          <p:nvPr>
            <p:ph type="title"/>
          </p:nvPr>
        </p:nvSpPr>
        <p:spPr/>
        <p:txBody>
          <a:bodyPr/>
          <a:lstStyle/>
          <a:p>
            <a:r>
              <a:rPr lang="en-US"/>
              <a:t>Facebook Average Shares Per Post</a:t>
            </a:r>
          </a:p>
        </p:txBody>
      </p:sp>
      <p:graphicFrame>
        <p:nvGraphicFramePr>
          <p:cNvPr id="6" name="Chart Placeholder 5">
            <a:extLst>
              <a:ext uri="{FF2B5EF4-FFF2-40B4-BE49-F238E27FC236}">
                <a16:creationId xmlns:a16="http://schemas.microsoft.com/office/drawing/2014/main" id="{B43BB22C-6025-4F06-8EB0-9A960A7CBC90}"/>
              </a:ext>
            </a:extLst>
          </p:cNvPr>
          <p:cNvGraphicFramePr>
            <a:graphicFrameLocks noGrp="1"/>
          </p:cNvGraphicFramePr>
          <p:nvPr>
            <p:ph type="chart" sz="quarter" idx="13"/>
            <p:extLst>
              <p:ext uri="{D42A27DB-BD31-4B8C-83A1-F6EECF244321}">
                <p14:modId xmlns:p14="http://schemas.microsoft.com/office/powerpoint/2010/main" val="31800612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53949C-6B19-49AA-ADC5-51AC7CB6F8CE}"/>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27474E99-912E-4A09-90AA-C2BA09D4EE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72867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8BCFB-2494-4B3B-B639-4DF35951E683}"/>
              </a:ext>
            </a:extLst>
          </p:cNvPr>
          <p:cNvSpPr>
            <a:spLocks noGrp="1"/>
          </p:cNvSpPr>
          <p:nvPr>
            <p:ph type="title"/>
          </p:nvPr>
        </p:nvSpPr>
        <p:spPr/>
        <p:txBody>
          <a:bodyPr/>
          <a:lstStyle/>
          <a:p>
            <a:r>
              <a:rPr lang="en-US"/>
              <a:t>Facebook Average Comments Per Post</a:t>
            </a:r>
          </a:p>
        </p:txBody>
      </p:sp>
      <p:graphicFrame>
        <p:nvGraphicFramePr>
          <p:cNvPr id="6" name="Chart Placeholder 5">
            <a:extLst>
              <a:ext uri="{FF2B5EF4-FFF2-40B4-BE49-F238E27FC236}">
                <a16:creationId xmlns:a16="http://schemas.microsoft.com/office/drawing/2014/main" id="{F2C010BA-AC3A-4887-BA8E-12755C41734B}"/>
              </a:ext>
            </a:extLst>
          </p:cNvPr>
          <p:cNvGraphicFramePr>
            <a:graphicFrameLocks noGrp="1"/>
          </p:cNvGraphicFramePr>
          <p:nvPr>
            <p:ph type="chart" sz="quarter" idx="13"/>
            <p:extLst>
              <p:ext uri="{D42A27DB-BD31-4B8C-83A1-F6EECF244321}">
                <p14:modId xmlns:p14="http://schemas.microsoft.com/office/powerpoint/2010/main" val="6450926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DBDEF1-2AA7-4EC6-BEED-086DDD0C429F}"/>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362172C-03F8-43B1-932D-EC107C3F42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489606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5FE045-2407-4207-954E-0E50932387CA}"/>
              </a:ext>
            </a:extLst>
          </p:cNvPr>
          <p:cNvSpPr>
            <a:spLocks noGrp="1"/>
          </p:cNvSpPr>
          <p:nvPr>
            <p:ph type="title"/>
          </p:nvPr>
        </p:nvSpPr>
        <p:spPr/>
        <p:txBody>
          <a:bodyPr/>
          <a:lstStyle/>
          <a:p>
            <a:r>
              <a:rPr lang="en-US"/>
              <a:t>Facebook Average Likes Per Post</a:t>
            </a:r>
          </a:p>
        </p:txBody>
      </p:sp>
      <p:graphicFrame>
        <p:nvGraphicFramePr>
          <p:cNvPr id="6" name="Chart Placeholder 5">
            <a:extLst>
              <a:ext uri="{FF2B5EF4-FFF2-40B4-BE49-F238E27FC236}">
                <a16:creationId xmlns:a16="http://schemas.microsoft.com/office/drawing/2014/main" id="{650DF651-5C7A-4C9F-BDD5-552003F9BA3C}"/>
              </a:ext>
            </a:extLst>
          </p:cNvPr>
          <p:cNvGraphicFramePr>
            <a:graphicFrameLocks noGrp="1"/>
          </p:cNvGraphicFramePr>
          <p:nvPr>
            <p:ph type="chart" sz="quarter" idx="13"/>
            <p:extLst>
              <p:ext uri="{D42A27DB-BD31-4B8C-83A1-F6EECF244321}">
                <p14:modId xmlns:p14="http://schemas.microsoft.com/office/powerpoint/2010/main" val="5505911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4C01FD-AFB2-4280-A88B-9459EA2C5DE7}"/>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18136CE9-3494-49E3-8815-D558DBD98F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50556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CBEA42-847A-40F5-95E0-EE9305842878}"/>
              </a:ext>
            </a:extLst>
          </p:cNvPr>
          <p:cNvSpPr>
            <a:spLocks noGrp="1"/>
          </p:cNvSpPr>
          <p:nvPr>
            <p:ph type="title"/>
          </p:nvPr>
        </p:nvSpPr>
        <p:spPr/>
        <p:txBody>
          <a:bodyPr/>
          <a:lstStyle/>
          <a:p>
            <a:r>
              <a:rPr lang="en-US"/>
              <a:t>Facebook Fans By City Table - 1 of 3</a:t>
            </a:r>
          </a:p>
        </p:txBody>
      </p:sp>
      <p:graphicFrame>
        <p:nvGraphicFramePr>
          <p:cNvPr id="5" name="Table Placeholder 4">
            <a:extLst>
              <a:ext uri="{FF2B5EF4-FFF2-40B4-BE49-F238E27FC236}">
                <a16:creationId xmlns:a16="http://schemas.microsoft.com/office/drawing/2014/main" id="{17F23B5C-060C-4645-ADDC-CE56CD526007}"/>
              </a:ext>
            </a:extLst>
          </p:cNvPr>
          <p:cNvGraphicFramePr>
            <a:graphicFrameLocks noGrp="1"/>
          </p:cNvGraphicFramePr>
          <p:nvPr>
            <p:ph type="tbl" sz="quarter" idx="13"/>
            <p:extLst>
              <p:ext uri="{D42A27DB-BD31-4B8C-83A1-F6EECF244321}">
                <p14:modId xmlns:p14="http://schemas.microsoft.com/office/powerpoint/2010/main" val="2537908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523522594"/>
                    </a:ext>
                  </a:extLst>
                </a:gridCol>
                <a:gridCol w="1645920">
                  <a:extLst>
                    <a:ext uri="{9D8B030D-6E8A-4147-A177-3AD203B41FA5}">
                      <a16:colId xmlns:a16="http://schemas.microsoft.com/office/drawing/2014/main" val="218453240"/>
                    </a:ext>
                  </a:extLst>
                </a:gridCol>
                <a:gridCol w="1645920">
                  <a:extLst>
                    <a:ext uri="{9D8B030D-6E8A-4147-A177-3AD203B41FA5}">
                      <a16:colId xmlns:a16="http://schemas.microsoft.com/office/drawing/2014/main" val="3598068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033829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Beirut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a:t>
                      </a:r>
                    </a:p>
                  </a:txBody>
                  <a:tcPr/>
                </a:tc>
                <a:extLst>
                  <a:ext uri="{0D108BD9-81ED-4DB2-BD59-A6C34878D82A}">
                    <a16:rowId xmlns:a16="http://schemas.microsoft.com/office/drawing/2014/main" val="2720522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987882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Kasrouane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38309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Saïda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520499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Zahlé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919325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20243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Joünié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40880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Chouf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994669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Nabatîyé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a:t>
                      </a:r>
                    </a:p>
                  </a:txBody>
                  <a:tcPr/>
                </a:tc>
                <a:extLst>
                  <a:ext uri="{0D108BD9-81ED-4DB2-BD59-A6C34878D82A}">
                    <a16:rowId xmlns:a16="http://schemas.microsoft.com/office/drawing/2014/main" val="1066724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Tripoli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extLst>
                  <a:ext uri="{0D108BD9-81ED-4DB2-BD59-A6C34878D82A}">
                    <a16:rowId xmlns:a16="http://schemas.microsoft.com/office/drawing/2014/main" val="2714380063"/>
                  </a:ext>
                </a:extLst>
              </a:tr>
            </a:tbl>
          </a:graphicData>
        </a:graphic>
      </p:graphicFrame>
      <p:sp>
        <p:nvSpPr>
          <p:cNvPr id="4" name="Text Placeholder 3">
            <a:extLst>
              <a:ext uri="{FF2B5EF4-FFF2-40B4-BE49-F238E27FC236}">
                <a16:creationId xmlns:a16="http://schemas.microsoft.com/office/drawing/2014/main" id="{06237FA8-C37F-483C-B89A-4B7527945F8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6507380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E5A0C-3F53-4282-A72C-42454FE7FB7C}"/>
              </a:ext>
            </a:extLst>
          </p:cNvPr>
          <p:cNvSpPr>
            <a:spLocks noGrp="1"/>
          </p:cNvSpPr>
          <p:nvPr>
            <p:ph type="title"/>
          </p:nvPr>
        </p:nvSpPr>
        <p:spPr/>
        <p:txBody>
          <a:bodyPr/>
          <a:lstStyle/>
          <a:p>
            <a:r>
              <a:rPr lang="en-US"/>
              <a:t>Facebook Fans By City Table - 2 of 3</a:t>
            </a:r>
          </a:p>
        </p:txBody>
      </p:sp>
      <p:graphicFrame>
        <p:nvGraphicFramePr>
          <p:cNvPr id="5" name="Table Placeholder 4">
            <a:extLst>
              <a:ext uri="{FF2B5EF4-FFF2-40B4-BE49-F238E27FC236}">
                <a16:creationId xmlns:a16="http://schemas.microsoft.com/office/drawing/2014/main" id="{CFF2FCBF-6560-4456-BF71-F7E229053DFE}"/>
              </a:ext>
            </a:extLst>
          </p:cNvPr>
          <p:cNvGraphicFramePr>
            <a:graphicFrameLocks noGrp="1"/>
          </p:cNvGraphicFramePr>
          <p:nvPr>
            <p:ph type="tbl" sz="quarter" idx="13"/>
            <p:extLst>
              <p:ext uri="{D42A27DB-BD31-4B8C-83A1-F6EECF244321}">
                <p14:modId xmlns:p14="http://schemas.microsoft.com/office/powerpoint/2010/main" val="1913506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074887124"/>
                    </a:ext>
                  </a:extLst>
                </a:gridCol>
                <a:gridCol w="1645920">
                  <a:extLst>
                    <a:ext uri="{9D8B030D-6E8A-4147-A177-3AD203B41FA5}">
                      <a16:colId xmlns:a16="http://schemas.microsoft.com/office/drawing/2014/main" val="1632523981"/>
                    </a:ext>
                  </a:extLst>
                </a:gridCol>
                <a:gridCol w="1645920">
                  <a:extLst>
                    <a:ext uri="{9D8B030D-6E8A-4147-A177-3AD203B41FA5}">
                      <a16:colId xmlns:a16="http://schemas.microsoft.com/office/drawing/2014/main" val="3649938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571268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Fanar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extLst>
                  <a:ext uri="{0D108BD9-81ED-4DB2-BD59-A6C34878D82A}">
                    <a16:rowId xmlns:a16="http://schemas.microsoft.com/office/drawing/2014/main" val="454892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Bsalim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extLst>
                  <a:ext uri="{0D108BD9-81ED-4DB2-BD59-A6C34878D82A}">
                    <a16:rowId xmlns:a16="http://schemas.microsoft.com/office/drawing/2014/main" val="2338329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extLst>
                  <a:ext uri="{0D108BD9-81ED-4DB2-BD59-A6C34878D82A}">
                    <a16:rowId xmlns:a16="http://schemas.microsoft.com/office/drawing/2014/main" val="1786009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Byblos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extLst>
                  <a:ext uri="{0D108BD9-81ED-4DB2-BD59-A6C34878D82A}">
                    <a16:rowId xmlns:a16="http://schemas.microsoft.com/office/drawing/2014/main" val="536499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Tyre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a:t>
                      </a:r>
                    </a:p>
                  </a:txBody>
                  <a:tcPr/>
                </a:tc>
                <a:extLst>
                  <a:ext uri="{0D108BD9-81ED-4DB2-BD59-A6C34878D82A}">
                    <a16:rowId xmlns:a16="http://schemas.microsoft.com/office/drawing/2014/main" val="1604318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Jeddah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1282770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Antilyas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1041448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Az Zalqa'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2267465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Doha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806310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Jbail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3809023460"/>
                  </a:ext>
                </a:extLst>
              </a:tr>
            </a:tbl>
          </a:graphicData>
        </a:graphic>
      </p:graphicFrame>
      <p:sp>
        <p:nvSpPr>
          <p:cNvPr id="4" name="Text Placeholder 3">
            <a:extLst>
              <a:ext uri="{FF2B5EF4-FFF2-40B4-BE49-F238E27FC236}">
                <a16:creationId xmlns:a16="http://schemas.microsoft.com/office/drawing/2014/main" id="{86E11260-F0F4-44F2-BE72-624D74E6DFA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7784360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9DD06-3044-48B1-8E6C-7C413A94C303}"/>
              </a:ext>
            </a:extLst>
          </p:cNvPr>
          <p:cNvSpPr>
            <a:spLocks noGrp="1"/>
          </p:cNvSpPr>
          <p:nvPr>
            <p:ph type="title"/>
          </p:nvPr>
        </p:nvSpPr>
        <p:spPr/>
        <p:txBody>
          <a:bodyPr/>
          <a:lstStyle/>
          <a:p>
            <a:r>
              <a:rPr lang="en-US"/>
              <a:t>Facebook Fans By City Table - 3 of 3</a:t>
            </a:r>
          </a:p>
        </p:txBody>
      </p:sp>
      <p:graphicFrame>
        <p:nvGraphicFramePr>
          <p:cNvPr id="5" name="Table Placeholder 4">
            <a:extLst>
              <a:ext uri="{FF2B5EF4-FFF2-40B4-BE49-F238E27FC236}">
                <a16:creationId xmlns:a16="http://schemas.microsoft.com/office/drawing/2014/main" id="{916E164A-8956-43B0-B2E7-65476F3F138A}"/>
              </a:ext>
            </a:extLst>
          </p:cNvPr>
          <p:cNvGraphicFramePr>
            <a:graphicFrameLocks noGrp="1"/>
          </p:cNvGraphicFramePr>
          <p:nvPr>
            <p:ph type="tbl" sz="quarter" idx="13"/>
            <p:extLst>
              <p:ext uri="{D42A27DB-BD31-4B8C-83A1-F6EECF244321}">
                <p14:modId xmlns:p14="http://schemas.microsoft.com/office/powerpoint/2010/main" val="3100786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0423044"/>
                    </a:ext>
                  </a:extLst>
                </a:gridCol>
                <a:gridCol w="1645920">
                  <a:extLst>
                    <a:ext uri="{9D8B030D-6E8A-4147-A177-3AD203B41FA5}">
                      <a16:colId xmlns:a16="http://schemas.microsoft.com/office/drawing/2014/main" val="616458579"/>
                    </a:ext>
                  </a:extLst>
                </a:gridCol>
                <a:gridCol w="1645920">
                  <a:extLst>
                    <a:ext uri="{9D8B030D-6E8A-4147-A177-3AD203B41FA5}">
                      <a16:colId xmlns:a16="http://schemas.microsoft.com/office/drawing/2014/main" val="3150184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714833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Achrafieh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734787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Dbayeh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525093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 Hadath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276814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Ghazir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2648494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Batroûn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a:t>
                      </a:r>
                    </a:p>
                  </a:txBody>
                  <a:tcPr/>
                </a:tc>
                <a:extLst>
                  <a:ext uri="{0D108BD9-81ED-4DB2-BD59-A6C34878D82A}">
                    <a16:rowId xmlns:a16="http://schemas.microsoft.com/office/drawing/2014/main" val="881168162"/>
                  </a:ext>
                </a:extLst>
              </a:tr>
            </a:tbl>
          </a:graphicData>
        </a:graphic>
      </p:graphicFrame>
      <p:sp>
        <p:nvSpPr>
          <p:cNvPr id="4" name="Text Placeholder 3">
            <a:extLst>
              <a:ext uri="{FF2B5EF4-FFF2-40B4-BE49-F238E27FC236}">
                <a16:creationId xmlns:a16="http://schemas.microsoft.com/office/drawing/2014/main" id="{4D7F2F61-2627-49F2-942E-E9A536E5AD1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0786123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DAC46-D55B-45D3-92BA-7389688353FC}"/>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ED764B1F-EB76-4A4D-A5D1-8933FBB46FA9}"/>
              </a:ext>
            </a:extLst>
          </p:cNvPr>
          <p:cNvGraphicFramePr>
            <a:graphicFrameLocks noGrp="1"/>
          </p:cNvGraphicFramePr>
          <p:nvPr>
            <p:ph type="chart" sz="quarter" idx="13"/>
            <p:extLst>
              <p:ext uri="{D42A27DB-BD31-4B8C-83A1-F6EECF244321}">
                <p14:modId xmlns:p14="http://schemas.microsoft.com/office/powerpoint/2010/main" val="1733970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036F09-077E-4278-B135-8F9F12B05F2B}"/>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F1C330D9-2D90-47BF-8881-0E0AE38AE1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66774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EBD5E-DAF4-40E8-95F5-AEF70806567D}"/>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35ACC588-BBD4-4B27-8C06-6D7D0C87062B}"/>
              </a:ext>
            </a:extLst>
          </p:cNvPr>
          <p:cNvGraphicFramePr>
            <a:graphicFrameLocks noGrp="1"/>
          </p:cNvGraphicFramePr>
          <p:nvPr>
            <p:ph type="chart" sz="quarter" idx="13"/>
            <p:extLst>
              <p:ext uri="{D42A27DB-BD31-4B8C-83A1-F6EECF244321}">
                <p14:modId xmlns:p14="http://schemas.microsoft.com/office/powerpoint/2010/main" val="30572561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77B574-B838-400C-AFD4-E9E44A9391E1}"/>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D2B3E2A5-2D06-45F3-9850-6B9552F9EC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2935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F222A-1574-46A2-BB9A-3924602CC7D1}"/>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ADB26D98-142C-476E-B7F5-854F2A4ECB25}"/>
              </a:ext>
            </a:extLst>
          </p:cNvPr>
          <p:cNvGraphicFramePr>
            <a:graphicFrameLocks noGrp="1"/>
          </p:cNvGraphicFramePr>
          <p:nvPr>
            <p:ph type="chart" sz="quarter" idx="13"/>
            <p:extLst>
              <p:ext uri="{D42A27DB-BD31-4B8C-83A1-F6EECF244321}">
                <p14:modId xmlns:p14="http://schemas.microsoft.com/office/powerpoint/2010/main" val="40413537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4FBBB0-9600-481C-8180-4B781178AFCF}"/>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6289FA48-4E81-49D3-94BC-558ED008A1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87184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ACC29-0F2D-4F7F-ABCD-D36D9811E783}"/>
              </a:ext>
            </a:extLst>
          </p:cNvPr>
          <p:cNvSpPr>
            <a:spLocks noGrp="1"/>
          </p:cNvSpPr>
          <p:nvPr>
            <p:ph type="title"/>
          </p:nvPr>
        </p:nvSpPr>
        <p:spPr/>
        <p:txBody>
          <a:bodyPr/>
          <a:lstStyle/>
          <a:p>
            <a:r>
              <a:rPr lang="en-US"/>
              <a:t>Facebook Hide Clicks</a:t>
            </a:r>
          </a:p>
        </p:txBody>
      </p:sp>
      <p:graphicFrame>
        <p:nvGraphicFramePr>
          <p:cNvPr id="6" name="Chart Placeholder 5">
            <a:extLst>
              <a:ext uri="{FF2B5EF4-FFF2-40B4-BE49-F238E27FC236}">
                <a16:creationId xmlns:a16="http://schemas.microsoft.com/office/drawing/2014/main" id="{FD4E11C7-184B-47AD-A82C-0DE16CA933AB}"/>
              </a:ext>
            </a:extLst>
          </p:cNvPr>
          <p:cNvGraphicFramePr>
            <a:graphicFrameLocks noGrp="1"/>
          </p:cNvGraphicFramePr>
          <p:nvPr>
            <p:ph type="chart" sz="quarter" idx="13"/>
            <p:extLst>
              <p:ext uri="{D42A27DB-BD31-4B8C-83A1-F6EECF244321}">
                <p14:modId xmlns:p14="http://schemas.microsoft.com/office/powerpoint/2010/main" val="20521416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48E370-7E92-4C19-812B-765AFD5A6812}"/>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4BFD11C6-E0F8-4623-ACE0-61DBE337CA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11750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14B09-7EF8-4907-8554-8A0B27670002}"/>
              </a:ext>
            </a:extLst>
          </p:cNvPr>
          <p:cNvSpPr>
            <a:spLocks noGrp="1"/>
          </p:cNvSpPr>
          <p:nvPr>
            <p:ph type="title"/>
          </p:nvPr>
        </p:nvSpPr>
        <p:spPr/>
        <p:txBody>
          <a:bodyPr/>
          <a:lstStyle/>
          <a:p>
            <a:r>
              <a:rPr lang="en-US"/>
              <a:t>Facebook Page Unlike Clicks</a:t>
            </a:r>
          </a:p>
        </p:txBody>
      </p:sp>
      <p:graphicFrame>
        <p:nvGraphicFramePr>
          <p:cNvPr id="6" name="Chart Placeholder 5">
            <a:extLst>
              <a:ext uri="{FF2B5EF4-FFF2-40B4-BE49-F238E27FC236}">
                <a16:creationId xmlns:a16="http://schemas.microsoft.com/office/drawing/2014/main" id="{6CEF3AB4-D13E-462C-B989-CBFC6DF45264}"/>
              </a:ext>
            </a:extLst>
          </p:cNvPr>
          <p:cNvGraphicFramePr>
            <a:graphicFrameLocks noGrp="1"/>
          </p:cNvGraphicFramePr>
          <p:nvPr>
            <p:ph type="chart" sz="quarter" idx="13"/>
            <p:extLst>
              <p:ext uri="{D42A27DB-BD31-4B8C-83A1-F6EECF244321}">
                <p14:modId xmlns:p14="http://schemas.microsoft.com/office/powerpoint/2010/main" val="25092372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DFC49D-CF36-41C0-988E-81B70EC50602}"/>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46E082C1-47BA-441A-9FCC-655B49D30D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82015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542F1-3F5D-40AA-9E88-80340A5F2221}"/>
              </a:ext>
            </a:extLst>
          </p:cNvPr>
          <p:cNvSpPr>
            <a:spLocks noGrp="1"/>
          </p:cNvSpPr>
          <p:nvPr>
            <p:ph type="title"/>
          </p:nvPr>
        </p:nvSpPr>
        <p:spPr/>
        <p:txBody>
          <a:bodyPr/>
          <a:lstStyle/>
          <a:p>
            <a:r>
              <a:rPr lang="en-US"/>
              <a:t>Facebook Fans Table</a:t>
            </a:r>
          </a:p>
        </p:txBody>
      </p:sp>
      <p:graphicFrame>
        <p:nvGraphicFramePr>
          <p:cNvPr id="5" name="Table Placeholder 4">
            <a:extLst>
              <a:ext uri="{FF2B5EF4-FFF2-40B4-BE49-F238E27FC236}">
                <a16:creationId xmlns:a16="http://schemas.microsoft.com/office/drawing/2014/main" id="{C1B71F9E-D755-48F7-97E0-81D35E900933}"/>
              </a:ext>
            </a:extLst>
          </p:cNvPr>
          <p:cNvGraphicFramePr>
            <a:graphicFrameLocks noGrp="1"/>
          </p:cNvGraphicFramePr>
          <p:nvPr>
            <p:ph type="tbl" sz="quarter" idx="13"/>
            <p:extLst>
              <p:ext uri="{D42A27DB-BD31-4B8C-83A1-F6EECF244321}">
                <p14:modId xmlns:p14="http://schemas.microsoft.com/office/powerpoint/2010/main" val="925576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02381524"/>
                    </a:ext>
                  </a:extLst>
                </a:gridCol>
                <a:gridCol w="1234440">
                  <a:extLst>
                    <a:ext uri="{9D8B030D-6E8A-4147-A177-3AD203B41FA5}">
                      <a16:colId xmlns:a16="http://schemas.microsoft.com/office/drawing/2014/main" val="2863958128"/>
                    </a:ext>
                  </a:extLst>
                </a:gridCol>
                <a:gridCol w="822960">
                  <a:extLst>
                    <a:ext uri="{9D8B030D-6E8A-4147-A177-3AD203B41FA5}">
                      <a16:colId xmlns:a16="http://schemas.microsoft.com/office/drawing/2014/main" val="1950735762"/>
                    </a:ext>
                  </a:extLst>
                </a:gridCol>
                <a:gridCol w="822960">
                  <a:extLst>
                    <a:ext uri="{9D8B030D-6E8A-4147-A177-3AD203B41FA5}">
                      <a16:colId xmlns:a16="http://schemas.microsoft.com/office/drawing/2014/main" val="3790330178"/>
                    </a:ext>
                  </a:extLst>
                </a:gridCol>
                <a:gridCol w="822960">
                  <a:extLst>
                    <a:ext uri="{9D8B030D-6E8A-4147-A177-3AD203B41FA5}">
                      <a16:colId xmlns:a16="http://schemas.microsoft.com/office/drawing/2014/main" val="3167544049"/>
                    </a:ext>
                  </a:extLst>
                </a:gridCol>
                <a:gridCol w="822960">
                  <a:extLst>
                    <a:ext uri="{9D8B030D-6E8A-4147-A177-3AD203B41FA5}">
                      <a16:colId xmlns:a16="http://schemas.microsoft.com/office/drawing/2014/main" val="1448591946"/>
                    </a:ext>
                  </a:extLst>
                </a:gridCol>
                <a:gridCol w="822960">
                  <a:extLst>
                    <a:ext uri="{9D8B030D-6E8A-4147-A177-3AD203B41FA5}">
                      <a16:colId xmlns:a16="http://schemas.microsoft.com/office/drawing/2014/main" val="684361052"/>
                    </a:ext>
                  </a:extLst>
                </a:gridCol>
                <a:gridCol w="822960">
                  <a:extLst>
                    <a:ext uri="{9D8B030D-6E8A-4147-A177-3AD203B41FA5}">
                      <a16:colId xmlns:a16="http://schemas.microsoft.com/office/drawing/2014/main" val="160853884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4184571327"/>
                  </a:ext>
                </a:extLst>
              </a:tr>
              <a:tr h="370840">
                <a:tc>
                  <a:txBody>
                    <a:bodyPr/>
                    <a:lstStyle/>
                    <a:p>
                      <a:r>
                        <a:rPr lang="en-US" sz="1000"/>
                        <a:t>Lightbox Intl.</a:t>
                      </a:r>
                    </a:p>
                  </a:txBody>
                  <a:tcPr/>
                </a:tc>
                <a:tc>
                  <a:txBody>
                    <a:bodyPr/>
                    <a:lstStyle/>
                    <a:p>
                      <a:r>
                        <a:rPr lang="en-US" sz="1000"/>
                        <a:t>2008</a:t>
                      </a:r>
                    </a:p>
                  </a:txBody>
                  <a:tcPr/>
                </a:tc>
                <a:tc>
                  <a:txBody>
                    <a:bodyPr/>
                    <a:lstStyle/>
                    <a:p>
                      <a:r>
                        <a:rPr lang="en-US" sz="1000"/>
                        <a:t>0</a:t>
                      </a:r>
                    </a:p>
                  </a:txBody>
                  <a:tcPr/>
                </a:tc>
                <a:tc>
                  <a:txBody>
                    <a:bodyPr/>
                    <a:lstStyle/>
                    <a:p>
                      <a:r>
                        <a:rPr lang="en-US" sz="1000"/>
                        <a:t>0.0%</a:t>
                      </a:r>
                    </a:p>
                  </a:txBody>
                  <a:tcPr/>
                </a:tc>
                <a:tc>
                  <a:txBody>
                    <a:bodyPr/>
                    <a:lstStyle/>
                    <a:p>
                      <a:r>
                        <a:rPr lang="en-US" sz="1000"/>
                        <a:t>3</a:t>
                      </a:r>
                    </a:p>
                  </a:txBody>
                  <a:tcPr/>
                </a:tc>
                <a:tc>
                  <a:txBody>
                    <a:bodyPr/>
                    <a:lstStyle/>
                    <a:p>
                      <a:r>
                        <a:rPr lang="en-US" sz="1000"/>
                        <a:t>0.1%</a:t>
                      </a:r>
                    </a:p>
                  </a:txBody>
                  <a:tcPr/>
                </a:tc>
                <a:tc>
                  <a:txBody>
                    <a:bodyPr/>
                    <a:lstStyle/>
                    <a:p>
                      <a:r>
                        <a:rPr lang="en-US" sz="1000"/>
                        <a:t>26</a:t>
                      </a:r>
                    </a:p>
                  </a:txBody>
                  <a:tcPr/>
                </a:tc>
                <a:tc>
                  <a:txBody>
                    <a:bodyPr/>
                    <a:lstStyle/>
                    <a:p>
                      <a:r>
                        <a:rPr lang="en-US" sz="1000"/>
                        <a:t>1.3%</a:t>
                      </a:r>
                    </a:p>
                  </a:txBody>
                  <a:tcPr/>
                </a:tc>
                <a:extLst>
                  <a:ext uri="{0D108BD9-81ED-4DB2-BD59-A6C34878D82A}">
                    <a16:rowId xmlns:a16="http://schemas.microsoft.com/office/drawing/2014/main" val="1538844749"/>
                  </a:ext>
                </a:extLst>
              </a:tr>
            </a:tbl>
          </a:graphicData>
        </a:graphic>
      </p:graphicFrame>
      <p:sp>
        <p:nvSpPr>
          <p:cNvPr id="4" name="Text Placeholder 3">
            <a:extLst>
              <a:ext uri="{FF2B5EF4-FFF2-40B4-BE49-F238E27FC236}">
                <a16:creationId xmlns:a16="http://schemas.microsoft.com/office/drawing/2014/main" id="{CAEB4014-E366-46D7-85B7-8496428B079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44265769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516</Words>
  <Application>Microsoft Office PowerPoint</Application>
  <PresentationFormat>On-screen Show (4:3)</PresentationFormat>
  <Paragraphs>258</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Calibri</vt:lpstr>
      <vt:lpstr>Arial</vt:lpstr>
      <vt:lpstr>quintly_template</vt:lpstr>
      <vt:lpstr>My Dashboard</vt:lpstr>
      <vt:lpstr>Facebook Key Metrics Table</vt:lpstr>
      <vt:lpstr>Facebook Fans Change Rate</vt:lpstr>
      <vt:lpstr>Facebook Fans Total</vt:lpstr>
      <vt:lpstr>Facebook Own Posts Table - 1 of 2</vt:lpstr>
      <vt:lpstr>Facebook Own Posts Table - 2 of 2</vt:lpstr>
      <vt:lpstr>Facebook Post Type Distribution Per Profile</vt:lpstr>
      <vt:lpstr>Facebook Interaction Rate</vt:lpstr>
      <vt:lpstr>Facebook Interaction Rate By Weekday</vt:lpstr>
      <vt:lpstr>Facebook Interaction Rate By Hour</vt:lpstr>
      <vt:lpstr>Facebook Average Shares Per Post</vt:lpstr>
      <vt:lpstr>Facebook Average Comments Per Post</vt:lpstr>
      <vt:lpstr>Facebook Average Likes Per Post</vt:lpstr>
      <vt:lpstr>Facebook Fans By City Table - 1 of 3</vt:lpstr>
      <vt:lpstr>Facebook Fans By City Table - 2 of 3</vt:lpstr>
      <vt:lpstr>Facebook Fans By City Table - 3 of 3</vt:lpstr>
      <vt:lpstr>Facebook Fans Lost</vt:lpstr>
      <vt:lpstr>Facebook Engaged Users</vt:lpstr>
      <vt:lpstr>Facebook Reach</vt:lpstr>
      <vt:lpstr>Facebook Hide Clicks</vt:lpstr>
      <vt:lpstr>Facebook Page Unlike Clicks</vt:lpstr>
      <vt:lpstr>Facebook Fans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My Dashboard</dc:title>
  <dc:creator>Administrator</dc:creator>
  <cp:lastModifiedBy>Administrator</cp:lastModifiedBy>
  <cp:revision>1</cp:revision>
  <dcterms:created xsi:type="dcterms:W3CDTF">2018-04-04T07:55:47Z</dcterms:created>
  <dcterms:modified xsi:type="dcterms:W3CDTF">2018-04-04T07:56:23Z</dcterms:modified>
</cp:coreProperties>
</file>