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escapetravelexpert (Escape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1664</c:v>
                </c:pt>
                <c:pt idx="1">
                  <c:v>1679</c:v>
                </c:pt>
                <c:pt idx="2">
                  <c:v>1678</c:v>
                </c:pt>
                <c:pt idx="3">
                  <c:v>1674</c:v>
                </c:pt>
                <c:pt idx="4">
                  <c:v>1705</c:v>
                </c:pt>
                <c:pt idx="5">
                  <c:v>1735</c:v>
                </c:pt>
                <c:pt idx="6">
                  <c:v>1741</c:v>
                </c:pt>
                <c:pt idx="7">
                  <c:v>1739</c:v>
                </c:pt>
                <c:pt idx="8">
                  <c:v>1740</c:v>
                </c:pt>
                <c:pt idx="9">
                  <c:v>1735</c:v>
                </c:pt>
                <c:pt idx="10">
                  <c:v>1731</c:v>
                </c:pt>
                <c:pt idx="11">
                  <c:v>1732</c:v>
                </c:pt>
                <c:pt idx="12">
                  <c:v>1729</c:v>
                </c:pt>
                <c:pt idx="13">
                  <c:v>1733</c:v>
                </c:pt>
                <c:pt idx="14">
                  <c:v>1736</c:v>
                </c:pt>
                <c:pt idx="15">
                  <c:v>1749</c:v>
                </c:pt>
                <c:pt idx="16">
                  <c:v>1750</c:v>
                </c:pt>
                <c:pt idx="17">
                  <c:v>1753</c:v>
                </c:pt>
                <c:pt idx="18">
                  <c:v>1761</c:v>
                </c:pt>
                <c:pt idx="19">
                  <c:v>1757</c:v>
                </c:pt>
                <c:pt idx="20">
                  <c:v>1758</c:v>
                </c:pt>
                <c:pt idx="21">
                  <c:v>1769</c:v>
                </c:pt>
                <c:pt idx="22">
                  <c:v>1781</c:v>
                </c:pt>
                <c:pt idx="23">
                  <c:v>1783</c:v>
                </c:pt>
                <c:pt idx="24">
                  <c:v>1786</c:v>
                </c:pt>
                <c:pt idx="25">
                  <c:v>1793</c:v>
                </c:pt>
                <c:pt idx="26">
                  <c:v>1804</c:v>
                </c:pt>
                <c:pt idx="27">
                  <c:v>1814</c:v>
                </c:pt>
                <c:pt idx="28">
                  <c:v>1821</c:v>
                </c:pt>
                <c:pt idx="29">
                  <c:v>1842</c:v>
                </c:pt>
              </c:numCache>
            </c:numRef>
          </c:val>
          <c:smooth val="0"/>
          <c:extLst>
            <c:ext xmlns:c16="http://schemas.microsoft.com/office/drawing/2014/chart" uri="{C3380CC4-5D6E-409C-BE32-E72D297353CC}">
              <c16:uniqueId val="{00000000-8D5C-4505-87B7-CB854ED1B3D6}"/>
            </c:ext>
          </c:extLst>
        </c:ser>
        <c:dLbls>
          <c:showLegendKey val="0"/>
          <c:showVal val="0"/>
          <c:showCatName val="0"/>
          <c:showSerName val="0"/>
          <c:showPercent val="0"/>
          <c:showBubbleSize val="0"/>
        </c:dLbls>
        <c:smooth val="0"/>
        <c:axId val="273913824"/>
        <c:axId val="276203760"/>
      </c:lineChart>
      <c:dateAx>
        <c:axId val="27391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203760"/>
        <c:crosses val="autoZero"/>
        <c:auto val="1"/>
        <c:lblOffset val="100"/>
        <c:baseTimeUnit val="days"/>
      </c:dateAx>
      <c:valAx>
        <c:axId val="27620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1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escapetravelexpert (Escape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0.54380664652568</c:v>
                </c:pt>
                <c:pt idx="1">
                  <c:v>0.90144230769231004</c:v>
                </c:pt>
                <c:pt idx="2">
                  <c:v>-5.9559261465157998E-2</c:v>
                </c:pt>
                <c:pt idx="3">
                  <c:v>-0.23837902264600999</c:v>
                </c:pt>
                <c:pt idx="4">
                  <c:v>1.8518518518519</c:v>
                </c:pt>
                <c:pt idx="5">
                  <c:v>1.7595307917889</c:v>
                </c:pt>
                <c:pt idx="6">
                  <c:v>0.34582132564842</c:v>
                </c:pt>
                <c:pt idx="7">
                  <c:v>-0.11487650775416</c:v>
                </c:pt>
                <c:pt idx="8">
                  <c:v>5.7504312823462002E-2</c:v>
                </c:pt>
                <c:pt idx="9">
                  <c:v>-0.28735632183908</c:v>
                </c:pt>
                <c:pt idx="10">
                  <c:v>-0.23054755043228001</c:v>
                </c:pt>
                <c:pt idx="11">
                  <c:v>5.7770075101098002E-2</c:v>
                </c:pt>
                <c:pt idx="12">
                  <c:v>-0.17321016166281999</c:v>
                </c:pt>
                <c:pt idx="13">
                  <c:v>0.23134759976864999</c:v>
                </c:pt>
                <c:pt idx="14">
                  <c:v>0.1731102135026</c:v>
                </c:pt>
                <c:pt idx="15">
                  <c:v>0.74884792626728003</c:v>
                </c:pt>
                <c:pt idx="16">
                  <c:v>5.7175528873642002E-2</c:v>
                </c:pt>
                <c:pt idx="17">
                  <c:v>0.17142857142856999</c:v>
                </c:pt>
                <c:pt idx="18">
                  <c:v>0.45636052481459999</c:v>
                </c:pt>
                <c:pt idx="19">
                  <c:v>-0.22714366837024</c:v>
                </c:pt>
                <c:pt idx="20">
                  <c:v>5.6915196357426999E-2</c:v>
                </c:pt>
                <c:pt idx="21">
                  <c:v>0.62571103526734995</c:v>
                </c:pt>
                <c:pt idx="22">
                  <c:v>0.67834934991521001</c:v>
                </c:pt>
                <c:pt idx="23">
                  <c:v>0.11229646266142999</c:v>
                </c:pt>
                <c:pt idx="24">
                  <c:v>0.16825574873808</c:v>
                </c:pt>
                <c:pt idx="25">
                  <c:v>0.39193729003359001</c:v>
                </c:pt>
                <c:pt idx="26">
                  <c:v>0.61349693251533999</c:v>
                </c:pt>
                <c:pt idx="27">
                  <c:v>0.55432372505543004</c:v>
                </c:pt>
                <c:pt idx="28">
                  <c:v>0.38588754134509001</c:v>
                </c:pt>
                <c:pt idx="29">
                  <c:v>1.1532125205931001</c:v>
                </c:pt>
              </c:numCache>
            </c:numRef>
          </c:val>
          <c:smooth val="0"/>
          <c:extLst>
            <c:ext xmlns:c16="http://schemas.microsoft.com/office/drawing/2014/chart" uri="{C3380CC4-5D6E-409C-BE32-E72D297353CC}">
              <c16:uniqueId val="{00000000-944D-4E68-A767-3D9ABB8D5CB9}"/>
            </c:ext>
          </c:extLst>
        </c:ser>
        <c:dLbls>
          <c:showLegendKey val="0"/>
          <c:showVal val="0"/>
          <c:showCatName val="0"/>
          <c:showSerName val="0"/>
          <c:showPercent val="0"/>
          <c:showBubbleSize val="0"/>
        </c:dLbls>
        <c:smooth val="0"/>
        <c:axId val="276202776"/>
        <c:axId val="276198184"/>
      </c:lineChart>
      <c:dateAx>
        <c:axId val="27620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98184"/>
        <c:crosses val="autoZero"/>
        <c:auto val="1"/>
        <c:lblOffset val="100"/>
        <c:baseTimeUnit val="days"/>
      </c:dateAx>
      <c:valAx>
        <c:axId val="27619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20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escapetravelexpert (Escape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5.4836</c:v>
                </c:pt>
                <c:pt idx="1">
                  <c:v>3.8887</c:v>
                </c:pt>
                <c:pt idx="2">
                  <c:v>4.2300000000000004</c:v>
                </c:pt>
                <c:pt idx="3">
                  <c:v>0</c:v>
                </c:pt>
                <c:pt idx="4">
                  <c:v>3.3146</c:v>
                </c:pt>
                <c:pt idx="5">
                  <c:v>4.3605</c:v>
                </c:pt>
                <c:pt idx="6">
                  <c:v>3.4521999999999999</c:v>
                </c:pt>
                <c:pt idx="7">
                  <c:v>6.0919999999999996</c:v>
                </c:pt>
                <c:pt idx="8">
                  <c:v>0</c:v>
                </c:pt>
                <c:pt idx="9">
                  <c:v>0</c:v>
                </c:pt>
                <c:pt idx="10">
                  <c:v>0</c:v>
                </c:pt>
                <c:pt idx="11">
                  <c:v>3.8117000000000001</c:v>
                </c:pt>
                <c:pt idx="12">
                  <c:v>3.9295</c:v>
                </c:pt>
                <c:pt idx="13">
                  <c:v>3.7551000000000001</c:v>
                </c:pt>
                <c:pt idx="14">
                  <c:v>2.8250000000000002</c:v>
                </c:pt>
                <c:pt idx="15">
                  <c:v>0</c:v>
                </c:pt>
                <c:pt idx="16">
                  <c:v>7.5449999999999999</c:v>
                </c:pt>
                <c:pt idx="17">
                  <c:v>2.1124999999999998</c:v>
                </c:pt>
                <c:pt idx="18">
                  <c:v>4.9516</c:v>
                </c:pt>
                <c:pt idx="19">
                  <c:v>3.4679000000000002</c:v>
                </c:pt>
                <c:pt idx="20">
                  <c:v>2.3898000000000001</c:v>
                </c:pt>
                <c:pt idx="21">
                  <c:v>5.2736000000000001</c:v>
                </c:pt>
                <c:pt idx="22">
                  <c:v>2.3662000000000001</c:v>
                </c:pt>
                <c:pt idx="23">
                  <c:v>1.7957000000000001</c:v>
                </c:pt>
                <c:pt idx="24">
                  <c:v>2.9140000000000001</c:v>
                </c:pt>
                <c:pt idx="25">
                  <c:v>3.4647000000000001</c:v>
                </c:pt>
                <c:pt idx="26">
                  <c:v>5.7270000000000003</c:v>
                </c:pt>
                <c:pt idx="27">
                  <c:v>4.9198000000000004</c:v>
                </c:pt>
                <c:pt idx="28">
                  <c:v>3.4113000000000002</c:v>
                </c:pt>
                <c:pt idx="29">
                  <c:v>5.46</c:v>
                </c:pt>
                <c:pt idx="30">
                  <c:v>0</c:v>
                </c:pt>
              </c:numCache>
            </c:numRef>
          </c:val>
          <c:smooth val="0"/>
          <c:extLst>
            <c:ext xmlns:c16="http://schemas.microsoft.com/office/drawing/2014/chart" uri="{C3380CC4-5D6E-409C-BE32-E72D297353CC}">
              <c16:uniqueId val="{00000000-9E96-44D1-B800-9F5CC406E1EA}"/>
            </c:ext>
          </c:extLst>
        </c:ser>
        <c:dLbls>
          <c:showLegendKey val="0"/>
          <c:showVal val="0"/>
          <c:showCatName val="0"/>
          <c:showSerName val="0"/>
          <c:showPercent val="0"/>
          <c:showBubbleSize val="0"/>
        </c:dLbls>
        <c:smooth val="0"/>
        <c:axId val="363029872"/>
        <c:axId val="363027576"/>
      </c:lineChart>
      <c:dateAx>
        <c:axId val="36302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27576"/>
        <c:crosses val="autoZero"/>
        <c:auto val="1"/>
        <c:lblOffset val="100"/>
        <c:baseTimeUnit val="days"/>
      </c:dateAx>
      <c:valAx>
        <c:axId val="36302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2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escapetravelexpert (Escape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91</c:v>
                </c:pt>
                <c:pt idx="1">
                  <c:v>65</c:v>
                </c:pt>
                <c:pt idx="2">
                  <c:v>71</c:v>
                </c:pt>
                <c:pt idx="3">
                  <c:v>0</c:v>
                </c:pt>
                <c:pt idx="4">
                  <c:v>56</c:v>
                </c:pt>
                <c:pt idx="5">
                  <c:v>75</c:v>
                </c:pt>
                <c:pt idx="6">
                  <c:v>60</c:v>
                </c:pt>
                <c:pt idx="7">
                  <c:v>106</c:v>
                </c:pt>
                <c:pt idx="8">
                  <c:v>0</c:v>
                </c:pt>
                <c:pt idx="9">
                  <c:v>0</c:v>
                </c:pt>
                <c:pt idx="10">
                  <c:v>0</c:v>
                </c:pt>
                <c:pt idx="11">
                  <c:v>66</c:v>
                </c:pt>
                <c:pt idx="12">
                  <c:v>68</c:v>
                </c:pt>
                <c:pt idx="13">
                  <c:v>65</c:v>
                </c:pt>
                <c:pt idx="14">
                  <c:v>49</c:v>
                </c:pt>
                <c:pt idx="15">
                  <c:v>0</c:v>
                </c:pt>
                <c:pt idx="16">
                  <c:v>132</c:v>
                </c:pt>
                <c:pt idx="17">
                  <c:v>37</c:v>
                </c:pt>
                <c:pt idx="18">
                  <c:v>87</c:v>
                </c:pt>
                <c:pt idx="19">
                  <c:v>61</c:v>
                </c:pt>
                <c:pt idx="20">
                  <c:v>42</c:v>
                </c:pt>
                <c:pt idx="21">
                  <c:v>93</c:v>
                </c:pt>
                <c:pt idx="22">
                  <c:v>42</c:v>
                </c:pt>
                <c:pt idx="23">
                  <c:v>32</c:v>
                </c:pt>
                <c:pt idx="24">
                  <c:v>52</c:v>
                </c:pt>
                <c:pt idx="25">
                  <c:v>62</c:v>
                </c:pt>
                <c:pt idx="26">
                  <c:v>103</c:v>
                </c:pt>
                <c:pt idx="27">
                  <c:v>89</c:v>
                </c:pt>
                <c:pt idx="28">
                  <c:v>62</c:v>
                </c:pt>
                <c:pt idx="29">
                  <c:v>100</c:v>
                </c:pt>
                <c:pt idx="30">
                  <c:v>53</c:v>
                </c:pt>
              </c:numCache>
            </c:numRef>
          </c:val>
          <c:smooth val="0"/>
          <c:extLst>
            <c:ext xmlns:c16="http://schemas.microsoft.com/office/drawing/2014/chart" uri="{C3380CC4-5D6E-409C-BE32-E72D297353CC}">
              <c16:uniqueId val="{00000000-910D-4875-A15C-F24482F51466}"/>
            </c:ext>
          </c:extLst>
        </c:ser>
        <c:dLbls>
          <c:showLegendKey val="0"/>
          <c:showVal val="0"/>
          <c:showCatName val="0"/>
          <c:showSerName val="0"/>
          <c:showPercent val="0"/>
          <c:showBubbleSize val="0"/>
        </c:dLbls>
        <c:smooth val="0"/>
        <c:axId val="363022656"/>
        <c:axId val="363026920"/>
      </c:lineChart>
      <c:dateAx>
        <c:axId val="363022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26920"/>
        <c:crosses val="autoZero"/>
        <c:auto val="1"/>
        <c:lblOffset val="100"/>
        <c:baseTimeUnit val="days"/>
      </c:dateAx>
      <c:valAx>
        <c:axId val="36302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2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DE0AB-5C53-4A6D-A390-ED23DF68300B}"/>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034C522A-D551-4963-A9BB-98800C744E77}"/>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263881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2130-A50E-4C72-B928-42FC4772A08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4250AA80-BC0D-479C-8665-FB499233BE0C}"/>
              </a:ext>
            </a:extLst>
          </p:cNvPr>
          <p:cNvGraphicFramePr>
            <a:graphicFrameLocks noGrp="1"/>
          </p:cNvGraphicFramePr>
          <p:nvPr>
            <p:ph type="tbl" sz="quarter" idx="13"/>
            <p:extLst>
              <p:ext uri="{D42A27DB-BD31-4B8C-83A1-F6EECF244321}">
                <p14:modId xmlns:p14="http://schemas.microsoft.com/office/powerpoint/2010/main" val="1415891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946060"/>
                    </a:ext>
                  </a:extLst>
                </a:gridCol>
                <a:gridCol w="699516">
                  <a:extLst>
                    <a:ext uri="{9D8B030D-6E8A-4147-A177-3AD203B41FA5}">
                      <a16:colId xmlns:a16="http://schemas.microsoft.com/office/drawing/2014/main" val="2371455236"/>
                    </a:ext>
                  </a:extLst>
                </a:gridCol>
                <a:gridCol w="699516">
                  <a:extLst>
                    <a:ext uri="{9D8B030D-6E8A-4147-A177-3AD203B41FA5}">
                      <a16:colId xmlns:a16="http://schemas.microsoft.com/office/drawing/2014/main" val="2927426515"/>
                    </a:ext>
                  </a:extLst>
                </a:gridCol>
                <a:gridCol w="658368">
                  <a:extLst>
                    <a:ext uri="{9D8B030D-6E8A-4147-A177-3AD203B41FA5}">
                      <a16:colId xmlns:a16="http://schemas.microsoft.com/office/drawing/2014/main" val="3499560816"/>
                    </a:ext>
                  </a:extLst>
                </a:gridCol>
                <a:gridCol w="658368">
                  <a:extLst>
                    <a:ext uri="{9D8B030D-6E8A-4147-A177-3AD203B41FA5}">
                      <a16:colId xmlns:a16="http://schemas.microsoft.com/office/drawing/2014/main" val="347998370"/>
                    </a:ext>
                  </a:extLst>
                </a:gridCol>
                <a:gridCol w="658368">
                  <a:extLst>
                    <a:ext uri="{9D8B030D-6E8A-4147-A177-3AD203B41FA5}">
                      <a16:colId xmlns:a16="http://schemas.microsoft.com/office/drawing/2014/main" val="4070994427"/>
                    </a:ext>
                  </a:extLst>
                </a:gridCol>
                <a:gridCol w="699516">
                  <a:extLst>
                    <a:ext uri="{9D8B030D-6E8A-4147-A177-3AD203B41FA5}">
                      <a16:colId xmlns:a16="http://schemas.microsoft.com/office/drawing/2014/main" val="4133946301"/>
                    </a:ext>
                  </a:extLst>
                </a:gridCol>
                <a:gridCol w="699516">
                  <a:extLst>
                    <a:ext uri="{9D8B030D-6E8A-4147-A177-3AD203B41FA5}">
                      <a16:colId xmlns:a16="http://schemas.microsoft.com/office/drawing/2014/main" val="2504839853"/>
                    </a:ext>
                  </a:extLst>
                </a:gridCol>
                <a:gridCol w="699516">
                  <a:extLst>
                    <a:ext uri="{9D8B030D-6E8A-4147-A177-3AD203B41FA5}">
                      <a16:colId xmlns:a16="http://schemas.microsoft.com/office/drawing/2014/main" val="2265463547"/>
                    </a:ext>
                  </a:extLst>
                </a:gridCol>
                <a:gridCol w="658368">
                  <a:extLst>
                    <a:ext uri="{9D8B030D-6E8A-4147-A177-3AD203B41FA5}">
                      <a16:colId xmlns:a16="http://schemas.microsoft.com/office/drawing/2014/main" val="25101100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27055092"/>
                  </a:ext>
                </a:extLst>
              </a:tr>
              <a:tr h="370840">
                <a:tc>
                  <a:txBody>
                    <a:bodyPr/>
                    <a:lstStyle/>
                    <a:p>
                      <a:r>
                        <a:rPr lang="en-US" sz="1000"/>
                        <a:t>escapetravelexpert (Escape Travel Expert)</a:t>
                      </a:r>
                    </a:p>
                  </a:txBody>
                  <a:tcPr/>
                </a:tc>
                <a:tc>
                  <a:txBody>
                    <a:bodyPr/>
                    <a:lstStyle/>
                    <a:p>
                      <a:r>
                        <a:rPr lang="en-US" sz="1000"/>
                        <a:t>1842</a:t>
                      </a:r>
                    </a:p>
                  </a:txBody>
                  <a:tcPr/>
                </a:tc>
                <a:tc>
                  <a:txBody>
                    <a:bodyPr/>
                    <a:lstStyle/>
                    <a:p>
                      <a:r>
                        <a:rPr lang="en-US" sz="1000"/>
                        <a:t>187</a:t>
                      </a:r>
                    </a:p>
                  </a:txBody>
                  <a:tcPr/>
                </a:tc>
                <a:tc>
                  <a:txBody>
                    <a:bodyPr/>
                    <a:lstStyle/>
                    <a:p>
                      <a:r>
                        <a:rPr lang="en-US" sz="1000"/>
                        <a:t>20</a:t>
                      </a:r>
                    </a:p>
                  </a:txBody>
                  <a:tcPr/>
                </a:tc>
                <a:tc>
                  <a:txBody>
                    <a:bodyPr/>
                    <a:lstStyle/>
                    <a:p>
                      <a:r>
                        <a:rPr lang="en-US" sz="1000"/>
                        <a:t>3</a:t>
                      </a:r>
                    </a:p>
                  </a:txBody>
                  <a:tcPr/>
                </a:tc>
                <a:tc>
                  <a:txBody>
                    <a:bodyPr/>
                    <a:lstStyle/>
                    <a:p>
                      <a:r>
                        <a:rPr lang="en-US" sz="1000"/>
                        <a:t>3</a:t>
                      </a:r>
                    </a:p>
                  </a:txBody>
                  <a:tcPr/>
                </a:tc>
                <a:tc>
                  <a:txBody>
                    <a:bodyPr/>
                    <a:lstStyle/>
                    <a:p>
                      <a:r>
                        <a:rPr lang="en-US" sz="1000"/>
                        <a:t>26</a:t>
                      </a:r>
                    </a:p>
                  </a:txBody>
                  <a:tcPr/>
                </a:tc>
                <a:tc>
                  <a:txBody>
                    <a:bodyPr/>
                    <a:lstStyle/>
                    <a:p>
                      <a:r>
                        <a:rPr lang="en-US" sz="1000"/>
                        <a:t>1766</a:t>
                      </a:r>
                    </a:p>
                  </a:txBody>
                  <a:tcPr/>
                </a:tc>
                <a:tc>
                  <a:txBody>
                    <a:bodyPr/>
                    <a:lstStyle/>
                    <a:p>
                      <a:r>
                        <a:rPr lang="en-US" sz="1000"/>
                        <a:t>53</a:t>
                      </a:r>
                    </a:p>
                  </a:txBody>
                  <a:tcPr/>
                </a:tc>
                <a:tc>
                  <a:txBody>
                    <a:bodyPr/>
                    <a:lstStyle/>
                    <a:p>
                      <a:r>
                        <a:rPr lang="en-US" sz="1000"/>
                        <a:t>4.0024%</a:t>
                      </a:r>
                    </a:p>
                  </a:txBody>
                  <a:tcPr/>
                </a:tc>
                <a:extLst>
                  <a:ext uri="{0D108BD9-81ED-4DB2-BD59-A6C34878D82A}">
                    <a16:rowId xmlns:a16="http://schemas.microsoft.com/office/drawing/2014/main" val="2939768074"/>
                  </a:ext>
                </a:extLst>
              </a:tr>
            </a:tbl>
          </a:graphicData>
        </a:graphic>
      </p:graphicFrame>
      <p:sp>
        <p:nvSpPr>
          <p:cNvPr id="4" name="Text Placeholder 3">
            <a:extLst>
              <a:ext uri="{FF2B5EF4-FFF2-40B4-BE49-F238E27FC236}">
                <a16:creationId xmlns:a16="http://schemas.microsoft.com/office/drawing/2014/main" id="{36D45C83-B523-4CF9-8F62-EE6CBFFB0B2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63631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FB4A3-7573-4041-8FDD-A8BB0F81233C}"/>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0A622EDB-54A9-4551-826A-89782C606D80}"/>
              </a:ext>
            </a:extLst>
          </p:cNvPr>
          <p:cNvGraphicFramePr>
            <a:graphicFrameLocks noGrp="1"/>
          </p:cNvGraphicFramePr>
          <p:nvPr>
            <p:ph type="chart" sz="quarter" idx="13"/>
            <p:extLst>
              <p:ext uri="{D42A27DB-BD31-4B8C-83A1-F6EECF244321}">
                <p14:modId xmlns:p14="http://schemas.microsoft.com/office/powerpoint/2010/main" val="3334717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4AC567-461A-4621-A03D-3BCDA86C639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F2C31EC-5D83-4E39-A59E-D33CFB59FE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2225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A457-2A76-4A76-AA74-C72DC762246F}"/>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97AEEC5A-5F62-422E-AAC9-AC717366C240}"/>
              </a:ext>
            </a:extLst>
          </p:cNvPr>
          <p:cNvGraphicFramePr>
            <a:graphicFrameLocks noGrp="1"/>
          </p:cNvGraphicFramePr>
          <p:nvPr>
            <p:ph type="chart" sz="quarter" idx="13"/>
            <p:extLst>
              <p:ext uri="{D42A27DB-BD31-4B8C-83A1-F6EECF244321}">
                <p14:modId xmlns:p14="http://schemas.microsoft.com/office/powerpoint/2010/main" val="2820192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90B59C-247B-44C8-A202-C1220E1ACE9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B4F819A-029C-4F4E-AEA4-633242622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548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3758D-BF96-44B9-9757-C21DF5233C4E}"/>
              </a:ext>
            </a:extLst>
          </p:cNvPr>
          <p:cNvSpPr>
            <a:spLocks noGrp="1"/>
          </p:cNvSpPr>
          <p:nvPr>
            <p:ph type="title"/>
          </p:nvPr>
        </p:nvSpPr>
        <p:spPr/>
        <p:txBody>
          <a:bodyPr/>
          <a:lstStyle/>
          <a:p>
            <a:r>
              <a:rPr lang="en-US"/>
              <a:t>Instagram Posts Table - 1 of 25</a:t>
            </a:r>
          </a:p>
        </p:txBody>
      </p:sp>
      <p:graphicFrame>
        <p:nvGraphicFramePr>
          <p:cNvPr id="5" name="Table Placeholder 4">
            <a:extLst>
              <a:ext uri="{FF2B5EF4-FFF2-40B4-BE49-F238E27FC236}">
                <a16:creationId xmlns:a16="http://schemas.microsoft.com/office/drawing/2014/main" id="{3FE41C00-56B0-45DF-BB74-EF9CFCDC58DA}"/>
              </a:ext>
            </a:extLst>
          </p:cNvPr>
          <p:cNvGraphicFramePr>
            <a:graphicFrameLocks noGrp="1"/>
          </p:cNvGraphicFramePr>
          <p:nvPr>
            <p:ph type="tbl" sz="quarter" idx="13"/>
            <p:extLst>
              <p:ext uri="{D42A27DB-BD31-4B8C-83A1-F6EECF244321}">
                <p14:modId xmlns:p14="http://schemas.microsoft.com/office/powerpoint/2010/main" val="2887679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76419766"/>
                    </a:ext>
                  </a:extLst>
                </a:gridCol>
                <a:gridCol w="987552">
                  <a:extLst>
                    <a:ext uri="{9D8B030D-6E8A-4147-A177-3AD203B41FA5}">
                      <a16:colId xmlns:a16="http://schemas.microsoft.com/office/drawing/2014/main" val="4150450695"/>
                    </a:ext>
                  </a:extLst>
                </a:gridCol>
                <a:gridCol w="987552">
                  <a:extLst>
                    <a:ext uri="{9D8B030D-6E8A-4147-A177-3AD203B41FA5}">
                      <a16:colId xmlns:a16="http://schemas.microsoft.com/office/drawing/2014/main" val="655984397"/>
                    </a:ext>
                  </a:extLst>
                </a:gridCol>
                <a:gridCol w="987552">
                  <a:extLst>
                    <a:ext uri="{9D8B030D-6E8A-4147-A177-3AD203B41FA5}">
                      <a16:colId xmlns:a16="http://schemas.microsoft.com/office/drawing/2014/main" val="995912357"/>
                    </a:ext>
                  </a:extLst>
                </a:gridCol>
                <a:gridCol w="987552">
                  <a:extLst>
                    <a:ext uri="{9D8B030D-6E8A-4147-A177-3AD203B41FA5}">
                      <a16:colId xmlns:a16="http://schemas.microsoft.com/office/drawing/2014/main" val="503849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794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- 2018-03-31 08:27:05</a:t>
                      </a:r>
                      <a:r>
                        <a:rPr kumimoji="0" lang="en-US" sz="1000" b="0" i="0" u="none" strike="noStrike" kern="1200" cap="none" spc="0" normalizeH="0" baseline="0" noProof="0">
                          <a:ln>
                            <a:noFill/>
                          </a:ln>
                          <a:solidFill>
                            <a:prstClr val="black"/>
                          </a:solidFill>
                          <a:effectLst/>
                          <a:uLnTx/>
                          <a:uFillTx/>
                          <a:latin typeface="+mn-lt"/>
                          <a:ea typeface="+mn-ea"/>
                          <a:cs typeface="+mn-cs"/>
                        </a:rPr>
                        <a:t>
There is no doubt that the Grand Canyon is one of the world's most spectacular landscapes. An awe-inspiring natural abyss! Discover the land of the American Indians through inspiring encounters, amazing hikes or thrilling helicopter rides. If you haven't added it to your bucket list yet, we assure you that it is one big must-see! #escapetravelexpert
.
.
.
.
.
.
#travel #traveling #vacation #visiting #instatravel #instago #instagood #trip #holiday #photooftheday #fun #travelling #tourism #tourist #instapassport #instatraveling #mytravelgram #travelgram #travelagency #igtravel #livelovelebanon #whatsuplebanon #grandcanyon #arizona #usa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0416113"/>
                  </a:ext>
                </a:extLst>
              </a:tr>
            </a:tbl>
          </a:graphicData>
        </a:graphic>
      </p:graphicFrame>
      <p:sp>
        <p:nvSpPr>
          <p:cNvPr id="4" name="Text Placeholder 3">
            <a:extLst>
              <a:ext uri="{FF2B5EF4-FFF2-40B4-BE49-F238E27FC236}">
                <a16:creationId xmlns:a16="http://schemas.microsoft.com/office/drawing/2014/main" id="{B4F643A1-FE62-4446-8AB7-65A524EB7BA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48566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332A5-368E-4EF8-920B-70D1B49FE8BD}"/>
              </a:ext>
            </a:extLst>
          </p:cNvPr>
          <p:cNvSpPr>
            <a:spLocks noGrp="1"/>
          </p:cNvSpPr>
          <p:nvPr>
            <p:ph type="title"/>
          </p:nvPr>
        </p:nvSpPr>
        <p:spPr/>
        <p:txBody>
          <a:bodyPr/>
          <a:lstStyle/>
          <a:p>
            <a:r>
              <a:rPr lang="en-US"/>
              <a:t>Instagram Posts Table - 2 of 25</a:t>
            </a:r>
          </a:p>
        </p:txBody>
      </p:sp>
      <p:graphicFrame>
        <p:nvGraphicFramePr>
          <p:cNvPr id="5" name="Table Placeholder 4">
            <a:extLst>
              <a:ext uri="{FF2B5EF4-FFF2-40B4-BE49-F238E27FC236}">
                <a16:creationId xmlns:a16="http://schemas.microsoft.com/office/drawing/2014/main" id="{F37192F7-5903-41CB-848A-27E2F229C6B4}"/>
              </a:ext>
            </a:extLst>
          </p:cNvPr>
          <p:cNvGraphicFramePr>
            <a:graphicFrameLocks noGrp="1"/>
          </p:cNvGraphicFramePr>
          <p:nvPr>
            <p:ph type="tbl" sz="quarter" idx="13"/>
            <p:extLst>
              <p:ext uri="{D42A27DB-BD31-4B8C-83A1-F6EECF244321}">
                <p14:modId xmlns:p14="http://schemas.microsoft.com/office/powerpoint/2010/main" val="287044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29524499"/>
                    </a:ext>
                  </a:extLst>
                </a:gridCol>
                <a:gridCol w="987552">
                  <a:extLst>
                    <a:ext uri="{9D8B030D-6E8A-4147-A177-3AD203B41FA5}">
                      <a16:colId xmlns:a16="http://schemas.microsoft.com/office/drawing/2014/main" val="841761873"/>
                    </a:ext>
                  </a:extLst>
                </a:gridCol>
                <a:gridCol w="987552">
                  <a:extLst>
                    <a:ext uri="{9D8B030D-6E8A-4147-A177-3AD203B41FA5}">
                      <a16:colId xmlns:a16="http://schemas.microsoft.com/office/drawing/2014/main" val="1298113080"/>
                    </a:ext>
                  </a:extLst>
                </a:gridCol>
                <a:gridCol w="987552">
                  <a:extLst>
                    <a:ext uri="{9D8B030D-6E8A-4147-A177-3AD203B41FA5}">
                      <a16:colId xmlns:a16="http://schemas.microsoft.com/office/drawing/2014/main" val="3129177379"/>
                    </a:ext>
                  </a:extLst>
                </a:gridCol>
                <a:gridCol w="987552">
                  <a:extLst>
                    <a:ext uri="{9D8B030D-6E8A-4147-A177-3AD203B41FA5}">
                      <a16:colId xmlns:a16="http://schemas.microsoft.com/office/drawing/2014/main" val="1976308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495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- 2018-03-30 06:30:36</a:t>
                      </a:r>
                      <a:r>
                        <a:rPr kumimoji="0" lang="en-US" sz="1000" b="0" i="0" u="none" strike="noStrike" kern="1200" cap="none" spc="0" normalizeH="0" baseline="0" noProof="0">
                          <a:ln>
                            <a:noFill/>
                          </a:ln>
                          <a:solidFill>
                            <a:prstClr val="black"/>
                          </a:solidFill>
                          <a:effectLst/>
                          <a:uLnTx/>
                          <a:uFillTx/>
                          <a:latin typeface="+mn-lt"/>
                          <a:ea typeface="+mn-ea"/>
                          <a:cs typeface="+mn-cs"/>
                        </a:rPr>
                        <a:t>
Zuri Zanzibar is a newcomer on the island's hotel scene opening in May 2018 and is the ideal resort for your next tropical getaway. A dream destination to discover on its own or to combine with an exciting safari in Tanzania.
Click on the link in our bio to watch the full video. @zurizanzibar #escapetravelexpert
.
.
.
.
.
.
#travel #traveling #vacation #visiting #instatravel #instago #instagood #trip #holiday #photooftheday #fun #travelling #tourism #tourist #instapassport #instatraveling #mytravelgram #travelgram #travelagency #igtravel #livelovelebanon #whatsuplebanon #zurizanzibar #resort #tanzania #adventure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1661392"/>
                  </a:ext>
                </a:extLst>
              </a:tr>
            </a:tbl>
          </a:graphicData>
        </a:graphic>
      </p:graphicFrame>
      <p:sp>
        <p:nvSpPr>
          <p:cNvPr id="4" name="Text Placeholder 3">
            <a:extLst>
              <a:ext uri="{FF2B5EF4-FFF2-40B4-BE49-F238E27FC236}">
                <a16:creationId xmlns:a16="http://schemas.microsoft.com/office/drawing/2014/main" id="{D3701E9C-65F2-420B-A0DD-58201B2B610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94066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5FA38-250B-42CE-AE4D-F3523F7A6148}"/>
              </a:ext>
            </a:extLst>
          </p:cNvPr>
          <p:cNvSpPr>
            <a:spLocks noGrp="1"/>
          </p:cNvSpPr>
          <p:nvPr>
            <p:ph type="title"/>
          </p:nvPr>
        </p:nvSpPr>
        <p:spPr/>
        <p:txBody>
          <a:bodyPr/>
          <a:lstStyle/>
          <a:p>
            <a:r>
              <a:rPr lang="en-US"/>
              <a:t>Instagram Posts Table - 3 of 25</a:t>
            </a:r>
          </a:p>
        </p:txBody>
      </p:sp>
      <p:graphicFrame>
        <p:nvGraphicFramePr>
          <p:cNvPr id="5" name="Table Placeholder 4">
            <a:extLst>
              <a:ext uri="{FF2B5EF4-FFF2-40B4-BE49-F238E27FC236}">
                <a16:creationId xmlns:a16="http://schemas.microsoft.com/office/drawing/2014/main" id="{F85639F2-6793-4992-97ED-65C91E6DF281}"/>
              </a:ext>
            </a:extLst>
          </p:cNvPr>
          <p:cNvGraphicFramePr>
            <a:graphicFrameLocks noGrp="1"/>
          </p:cNvGraphicFramePr>
          <p:nvPr>
            <p:ph type="tbl" sz="quarter" idx="13"/>
            <p:extLst>
              <p:ext uri="{D42A27DB-BD31-4B8C-83A1-F6EECF244321}">
                <p14:modId xmlns:p14="http://schemas.microsoft.com/office/powerpoint/2010/main" val="2111805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64788356"/>
                    </a:ext>
                  </a:extLst>
                </a:gridCol>
                <a:gridCol w="987552">
                  <a:extLst>
                    <a:ext uri="{9D8B030D-6E8A-4147-A177-3AD203B41FA5}">
                      <a16:colId xmlns:a16="http://schemas.microsoft.com/office/drawing/2014/main" val="1767897231"/>
                    </a:ext>
                  </a:extLst>
                </a:gridCol>
                <a:gridCol w="987552">
                  <a:extLst>
                    <a:ext uri="{9D8B030D-6E8A-4147-A177-3AD203B41FA5}">
                      <a16:colId xmlns:a16="http://schemas.microsoft.com/office/drawing/2014/main" val="1717741731"/>
                    </a:ext>
                  </a:extLst>
                </a:gridCol>
                <a:gridCol w="987552">
                  <a:extLst>
                    <a:ext uri="{9D8B030D-6E8A-4147-A177-3AD203B41FA5}">
                      <a16:colId xmlns:a16="http://schemas.microsoft.com/office/drawing/2014/main" val="2852283369"/>
                    </a:ext>
                  </a:extLst>
                </a:gridCol>
                <a:gridCol w="987552">
                  <a:extLst>
                    <a:ext uri="{9D8B030D-6E8A-4147-A177-3AD203B41FA5}">
                      <a16:colId xmlns:a16="http://schemas.microsoft.com/office/drawing/2014/main" val="369659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557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- 2018-03-29 11:41:53</a:t>
                      </a:r>
                      <a:r>
                        <a:rPr kumimoji="0" lang="en-US" sz="1000" b="0" i="0" u="none" strike="noStrike" kern="1200" cap="none" spc="0" normalizeH="0" baseline="0" noProof="0">
                          <a:ln>
                            <a:noFill/>
                          </a:ln>
                          <a:solidFill>
                            <a:prstClr val="black"/>
                          </a:solidFill>
                          <a:effectLst/>
                          <a:uLnTx/>
                          <a:uFillTx/>
                          <a:latin typeface="+mn-lt"/>
                          <a:ea typeface="+mn-ea"/>
                          <a:cs typeface="+mn-cs"/>
                        </a:rPr>
                        <a:t>
If you are looking to escape for a few days to a discreet, beautiful low-key beach destination, our hidden Portuguese gem has a setting unlike anywhere else and is the ideal spot for a peaceful getaway. Intrigued? Head over to our Story and get inspired to start planning that escape! #escapetravelexpert
.
.
.
.
.
.
#travel #traveling #vacation #visiting #instatravel #instago #instagood #trip #holiday #photooftheday #fun #travelling #tourism #tourist #instapassport #instatraveling #mytravelgram #travelgram #travelagency #igtravel #livelovelebanon #whatsuplebanon #portugal #adventure #beach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0590511"/>
                  </a:ext>
                </a:extLst>
              </a:tr>
            </a:tbl>
          </a:graphicData>
        </a:graphic>
      </p:graphicFrame>
      <p:sp>
        <p:nvSpPr>
          <p:cNvPr id="4" name="Text Placeholder 3">
            <a:extLst>
              <a:ext uri="{FF2B5EF4-FFF2-40B4-BE49-F238E27FC236}">
                <a16:creationId xmlns:a16="http://schemas.microsoft.com/office/drawing/2014/main" id="{609756D1-81DE-40AB-896C-F42CAB8AF1F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97589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D983-6BC7-4005-BD03-DBB932950475}"/>
              </a:ext>
            </a:extLst>
          </p:cNvPr>
          <p:cNvSpPr>
            <a:spLocks noGrp="1"/>
          </p:cNvSpPr>
          <p:nvPr>
            <p:ph type="title"/>
          </p:nvPr>
        </p:nvSpPr>
        <p:spPr/>
        <p:txBody>
          <a:bodyPr/>
          <a:lstStyle/>
          <a:p>
            <a:r>
              <a:rPr lang="en-US"/>
              <a:t>Instagram Posts Table - 4 of 25</a:t>
            </a:r>
          </a:p>
        </p:txBody>
      </p:sp>
      <p:graphicFrame>
        <p:nvGraphicFramePr>
          <p:cNvPr id="5" name="Table Placeholder 4">
            <a:extLst>
              <a:ext uri="{FF2B5EF4-FFF2-40B4-BE49-F238E27FC236}">
                <a16:creationId xmlns:a16="http://schemas.microsoft.com/office/drawing/2014/main" id="{E0EDA6BD-628D-42E7-922F-482B1F37CA48}"/>
              </a:ext>
            </a:extLst>
          </p:cNvPr>
          <p:cNvGraphicFramePr>
            <a:graphicFrameLocks noGrp="1"/>
          </p:cNvGraphicFramePr>
          <p:nvPr>
            <p:ph type="tbl" sz="quarter" idx="13"/>
            <p:extLst>
              <p:ext uri="{D42A27DB-BD31-4B8C-83A1-F6EECF244321}">
                <p14:modId xmlns:p14="http://schemas.microsoft.com/office/powerpoint/2010/main" val="2760803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64559501"/>
                    </a:ext>
                  </a:extLst>
                </a:gridCol>
                <a:gridCol w="987552">
                  <a:extLst>
                    <a:ext uri="{9D8B030D-6E8A-4147-A177-3AD203B41FA5}">
                      <a16:colId xmlns:a16="http://schemas.microsoft.com/office/drawing/2014/main" val="1481097372"/>
                    </a:ext>
                  </a:extLst>
                </a:gridCol>
                <a:gridCol w="987552">
                  <a:extLst>
                    <a:ext uri="{9D8B030D-6E8A-4147-A177-3AD203B41FA5}">
                      <a16:colId xmlns:a16="http://schemas.microsoft.com/office/drawing/2014/main" val="553648441"/>
                    </a:ext>
                  </a:extLst>
                </a:gridCol>
                <a:gridCol w="987552">
                  <a:extLst>
                    <a:ext uri="{9D8B030D-6E8A-4147-A177-3AD203B41FA5}">
                      <a16:colId xmlns:a16="http://schemas.microsoft.com/office/drawing/2014/main" val="1734215320"/>
                    </a:ext>
                  </a:extLst>
                </a:gridCol>
                <a:gridCol w="987552">
                  <a:extLst>
                    <a:ext uri="{9D8B030D-6E8A-4147-A177-3AD203B41FA5}">
                      <a16:colId xmlns:a16="http://schemas.microsoft.com/office/drawing/2014/main" val="4084912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947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- 2018-03-28 09:14:51</a:t>
                      </a:r>
                      <a:r>
                        <a:rPr kumimoji="0" lang="en-US" sz="1000" b="0" i="0" u="none" strike="noStrike" kern="1200" cap="none" spc="0" normalizeH="0" baseline="0" noProof="0">
                          <a:ln>
                            <a:noFill/>
                          </a:ln>
                          <a:solidFill>
                            <a:prstClr val="black"/>
                          </a:solidFill>
                          <a:effectLst/>
                          <a:uLnTx/>
                          <a:uFillTx/>
                          <a:latin typeface="+mn-lt"/>
                          <a:ea typeface="+mn-ea"/>
                          <a:cs typeface="+mn-cs"/>
                        </a:rPr>
                        <a:t>
Paris is known for a lot of things, but i bet you didn't know about a bakery called Aux Merveilleux de Fred. Maya says "they have the fluffiest, best brioche" she has ever tasted!
So when in Paris, don't miss it! #escapetravelexpert
.
.
.
.
.
.
#travel #traveling #vacation #visiting #instatravel #instago #instagood #trip #holiday #photooftheday #fun #travelling #tourism #tourist #instapassport #instatraveling #mytravelgram #travelgram #travelagency #igtravel #livelovelebanon #whatsuplebanon #france #paris #auxmerveilleuxdefred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9850127"/>
                  </a:ext>
                </a:extLst>
              </a:tr>
            </a:tbl>
          </a:graphicData>
        </a:graphic>
      </p:graphicFrame>
      <p:sp>
        <p:nvSpPr>
          <p:cNvPr id="4" name="Text Placeholder 3">
            <a:extLst>
              <a:ext uri="{FF2B5EF4-FFF2-40B4-BE49-F238E27FC236}">
                <a16:creationId xmlns:a16="http://schemas.microsoft.com/office/drawing/2014/main" id="{29DA66B7-7A1A-4070-9FE7-01EF26B1858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7974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72495-40E9-4893-AC08-247BF21757D8}"/>
              </a:ext>
            </a:extLst>
          </p:cNvPr>
          <p:cNvSpPr>
            <a:spLocks noGrp="1"/>
          </p:cNvSpPr>
          <p:nvPr>
            <p:ph type="title"/>
          </p:nvPr>
        </p:nvSpPr>
        <p:spPr/>
        <p:txBody>
          <a:bodyPr/>
          <a:lstStyle/>
          <a:p>
            <a:r>
              <a:rPr lang="en-US"/>
              <a:t>Instagram Posts Table - 5 of 25</a:t>
            </a:r>
          </a:p>
        </p:txBody>
      </p:sp>
      <p:graphicFrame>
        <p:nvGraphicFramePr>
          <p:cNvPr id="5" name="Table Placeholder 4">
            <a:extLst>
              <a:ext uri="{FF2B5EF4-FFF2-40B4-BE49-F238E27FC236}">
                <a16:creationId xmlns:a16="http://schemas.microsoft.com/office/drawing/2014/main" id="{669783C2-9C88-405A-A014-2E6C1DF8BDF3}"/>
              </a:ext>
            </a:extLst>
          </p:cNvPr>
          <p:cNvGraphicFramePr>
            <a:graphicFrameLocks noGrp="1"/>
          </p:cNvGraphicFramePr>
          <p:nvPr>
            <p:ph type="tbl" sz="quarter" idx="13"/>
            <p:extLst>
              <p:ext uri="{D42A27DB-BD31-4B8C-83A1-F6EECF244321}">
                <p14:modId xmlns:p14="http://schemas.microsoft.com/office/powerpoint/2010/main" val="2384363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94124121"/>
                    </a:ext>
                  </a:extLst>
                </a:gridCol>
                <a:gridCol w="987552">
                  <a:extLst>
                    <a:ext uri="{9D8B030D-6E8A-4147-A177-3AD203B41FA5}">
                      <a16:colId xmlns:a16="http://schemas.microsoft.com/office/drawing/2014/main" val="500746332"/>
                    </a:ext>
                  </a:extLst>
                </a:gridCol>
                <a:gridCol w="987552">
                  <a:extLst>
                    <a:ext uri="{9D8B030D-6E8A-4147-A177-3AD203B41FA5}">
                      <a16:colId xmlns:a16="http://schemas.microsoft.com/office/drawing/2014/main" val="3149083585"/>
                    </a:ext>
                  </a:extLst>
                </a:gridCol>
                <a:gridCol w="987552">
                  <a:extLst>
                    <a:ext uri="{9D8B030D-6E8A-4147-A177-3AD203B41FA5}">
                      <a16:colId xmlns:a16="http://schemas.microsoft.com/office/drawing/2014/main" val="2255193705"/>
                    </a:ext>
                  </a:extLst>
                </a:gridCol>
                <a:gridCol w="987552">
                  <a:extLst>
                    <a:ext uri="{9D8B030D-6E8A-4147-A177-3AD203B41FA5}">
                      <a16:colId xmlns:a16="http://schemas.microsoft.com/office/drawing/2014/main" val="330663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6616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- 2018-03-27 08:09:35</a:t>
                      </a:r>
                      <a:r>
                        <a:rPr kumimoji="0" lang="en-US" sz="1000" b="0" i="0" u="none" strike="noStrike" kern="1200" cap="none" spc="0" normalizeH="0" baseline="0" noProof="0">
                          <a:ln>
                            <a:noFill/>
                          </a:ln>
                          <a:solidFill>
                            <a:prstClr val="black"/>
                          </a:solidFill>
                          <a:effectLst/>
                          <a:uLnTx/>
                          <a:uFillTx/>
                          <a:latin typeface="+mn-lt"/>
                          <a:ea typeface="+mn-ea"/>
                          <a:cs typeface="+mn-cs"/>
                        </a:rPr>
                        <a:t>
Escape to the 1960's in Havana, Cuba and wander the colorful and vibrant streets of this authentic city.
Prepare yourself for some dreamy Havana nights, salsa dancing, and much more! More in today's story. #escapetravelexpert
.
.
.
.
.
.
#travel #traveling #vacation #visiting #instatravel #instago #instagood #trip #holiday #photooftheday #fun #travelling #tourism #tourist #instapassport #instatraveling #mytravelgram #travelgram #travelagency #igtravel #livelovelebanon #whatsuplebanon #havana #cuba #adventure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2171966"/>
                  </a:ext>
                </a:extLst>
              </a:tr>
            </a:tbl>
          </a:graphicData>
        </a:graphic>
      </p:graphicFrame>
      <p:sp>
        <p:nvSpPr>
          <p:cNvPr id="4" name="Text Placeholder 3">
            <a:extLst>
              <a:ext uri="{FF2B5EF4-FFF2-40B4-BE49-F238E27FC236}">
                <a16:creationId xmlns:a16="http://schemas.microsoft.com/office/drawing/2014/main" id="{345A3949-6F15-420E-AF24-FCE2B1A7AB5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08178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28C80-1C5F-4D86-8CF2-4874D158A7EB}"/>
              </a:ext>
            </a:extLst>
          </p:cNvPr>
          <p:cNvSpPr>
            <a:spLocks noGrp="1"/>
          </p:cNvSpPr>
          <p:nvPr>
            <p:ph type="title"/>
          </p:nvPr>
        </p:nvSpPr>
        <p:spPr/>
        <p:txBody>
          <a:bodyPr/>
          <a:lstStyle/>
          <a:p>
            <a:r>
              <a:rPr lang="en-US"/>
              <a:t>Instagram Posts Table - 6 of 25</a:t>
            </a:r>
          </a:p>
        </p:txBody>
      </p:sp>
      <p:graphicFrame>
        <p:nvGraphicFramePr>
          <p:cNvPr id="5" name="Table Placeholder 4">
            <a:extLst>
              <a:ext uri="{FF2B5EF4-FFF2-40B4-BE49-F238E27FC236}">
                <a16:creationId xmlns:a16="http://schemas.microsoft.com/office/drawing/2014/main" id="{AC3CD7A4-28C9-4CBF-84CE-EFE841DD1F04}"/>
              </a:ext>
            </a:extLst>
          </p:cNvPr>
          <p:cNvGraphicFramePr>
            <a:graphicFrameLocks noGrp="1"/>
          </p:cNvGraphicFramePr>
          <p:nvPr>
            <p:ph type="tbl" sz="quarter" idx="13"/>
            <p:extLst>
              <p:ext uri="{D42A27DB-BD31-4B8C-83A1-F6EECF244321}">
                <p14:modId xmlns:p14="http://schemas.microsoft.com/office/powerpoint/2010/main" val="1906195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09775002"/>
                    </a:ext>
                  </a:extLst>
                </a:gridCol>
                <a:gridCol w="987552">
                  <a:extLst>
                    <a:ext uri="{9D8B030D-6E8A-4147-A177-3AD203B41FA5}">
                      <a16:colId xmlns:a16="http://schemas.microsoft.com/office/drawing/2014/main" val="1043197156"/>
                    </a:ext>
                  </a:extLst>
                </a:gridCol>
                <a:gridCol w="987552">
                  <a:extLst>
                    <a:ext uri="{9D8B030D-6E8A-4147-A177-3AD203B41FA5}">
                      <a16:colId xmlns:a16="http://schemas.microsoft.com/office/drawing/2014/main" val="2145858331"/>
                    </a:ext>
                  </a:extLst>
                </a:gridCol>
                <a:gridCol w="987552">
                  <a:extLst>
                    <a:ext uri="{9D8B030D-6E8A-4147-A177-3AD203B41FA5}">
                      <a16:colId xmlns:a16="http://schemas.microsoft.com/office/drawing/2014/main" val="2881579310"/>
                    </a:ext>
                  </a:extLst>
                </a:gridCol>
                <a:gridCol w="987552">
                  <a:extLst>
                    <a:ext uri="{9D8B030D-6E8A-4147-A177-3AD203B41FA5}">
                      <a16:colId xmlns:a16="http://schemas.microsoft.com/office/drawing/2014/main" val="752334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071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- 2018-03-26 04:47:58</a:t>
                      </a:r>
                      <a:r>
                        <a:rPr kumimoji="0" lang="en-US" sz="1000" b="0" i="0" u="none" strike="noStrike" kern="1200" cap="none" spc="0" normalizeH="0" baseline="0" noProof="0">
                          <a:ln>
                            <a:noFill/>
                          </a:ln>
                          <a:solidFill>
                            <a:prstClr val="black"/>
                          </a:solidFill>
                          <a:effectLst/>
                          <a:uLnTx/>
                          <a:uFillTx/>
                          <a:latin typeface="+mn-lt"/>
                          <a:ea typeface="+mn-ea"/>
                          <a:cs typeface="+mn-cs"/>
                        </a:rPr>
                        <a:t>
Have a zen week everyone! #escapetravelexpert
.
.
.
.
.
.
#travel #traveling #vacation #visiting #instatravel #instago #instagood #trip #holiday #photooftheday #fun #travelling #tourism #tourist #instapassport #instatraveling #mytravelgram #travelgram #travelagency #igtravel #livelovelebanon #whatsuplebanon #inspiration #zen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5294124"/>
                  </a:ext>
                </a:extLst>
              </a:tr>
            </a:tbl>
          </a:graphicData>
        </a:graphic>
      </p:graphicFrame>
      <p:sp>
        <p:nvSpPr>
          <p:cNvPr id="4" name="Text Placeholder 3">
            <a:extLst>
              <a:ext uri="{FF2B5EF4-FFF2-40B4-BE49-F238E27FC236}">
                <a16:creationId xmlns:a16="http://schemas.microsoft.com/office/drawing/2014/main" id="{D1F520E2-58EB-4349-B62F-F32DB7A7704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3576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EE2D2-458A-4D0D-8573-9EBD601CD5B5}"/>
              </a:ext>
            </a:extLst>
          </p:cNvPr>
          <p:cNvSpPr>
            <a:spLocks noGrp="1"/>
          </p:cNvSpPr>
          <p:nvPr>
            <p:ph type="title"/>
          </p:nvPr>
        </p:nvSpPr>
        <p:spPr/>
        <p:txBody>
          <a:bodyPr/>
          <a:lstStyle/>
          <a:p>
            <a:r>
              <a:rPr lang="en-US"/>
              <a:t>Instagram Posts Table - 7 of 25</a:t>
            </a:r>
          </a:p>
        </p:txBody>
      </p:sp>
      <p:graphicFrame>
        <p:nvGraphicFramePr>
          <p:cNvPr id="5" name="Table Placeholder 4">
            <a:extLst>
              <a:ext uri="{FF2B5EF4-FFF2-40B4-BE49-F238E27FC236}">
                <a16:creationId xmlns:a16="http://schemas.microsoft.com/office/drawing/2014/main" id="{E2923C02-8FA9-4D76-9315-DEB1AE4AE181}"/>
              </a:ext>
            </a:extLst>
          </p:cNvPr>
          <p:cNvGraphicFramePr>
            <a:graphicFrameLocks noGrp="1"/>
          </p:cNvGraphicFramePr>
          <p:nvPr>
            <p:ph type="tbl" sz="quarter" idx="13"/>
            <p:extLst>
              <p:ext uri="{D42A27DB-BD31-4B8C-83A1-F6EECF244321}">
                <p14:modId xmlns:p14="http://schemas.microsoft.com/office/powerpoint/2010/main" val="379797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74322097"/>
                    </a:ext>
                  </a:extLst>
                </a:gridCol>
                <a:gridCol w="987552">
                  <a:extLst>
                    <a:ext uri="{9D8B030D-6E8A-4147-A177-3AD203B41FA5}">
                      <a16:colId xmlns:a16="http://schemas.microsoft.com/office/drawing/2014/main" val="2922796721"/>
                    </a:ext>
                  </a:extLst>
                </a:gridCol>
                <a:gridCol w="987552">
                  <a:extLst>
                    <a:ext uri="{9D8B030D-6E8A-4147-A177-3AD203B41FA5}">
                      <a16:colId xmlns:a16="http://schemas.microsoft.com/office/drawing/2014/main" val="47124128"/>
                    </a:ext>
                  </a:extLst>
                </a:gridCol>
                <a:gridCol w="987552">
                  <a:extLst>
                    <a:ext uri="{9D8B030D-6E8A-4147-A177-3AD203B41FA5}">
                      <a16:colId xmlns:a16="http://schemas.microsoft.com/office/drawing/2014/main" val="3866698772"/>
                    </a:ext>
                  </a:extLst>
                </a:gridCol>
                <a:gridCol w="987552">
                  <a:extLst>
                    <a:ext uri="{9D8B030D-6E8A-4147-A177-3AD203B41FA5}">
                      <a16:colId xmlns:a16="http://schemas.microsoft.com/office/drawing/2014/main" val="462244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846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- 2018-03-25 12:26:25</a:t>
                      </a:r>
                      <a:r>
                        <a:rPr kumimoji="0" lang="en-US" sz="1000" b="0" i="0" u="none" strike="noStrike" kern="1200" cap="none" spc="0" normalizeH="0" baseline="0" noProof="0">
                          <a:ln>
                            <a:noFill/>
                          </a:ln>
                          <a:solidFill>
                            <a:prstClr val="black"/>
                          </a:solidFill>
                          <a:effectLst/>
                          <a:uLnTx/>
                          <a:uFillTx/>
                          <a:latin typeface="+mn-lt"/>
                          <a:ea typeface="+mn-ea"/>
                          <a:cs typeface="+mn-cs"/>
                        </a:rPr>
                        <a:t>
Maya wanted to surprise Dany with a trip that included all of his favorite interests. She told us exactly what his hobbies were and we made out of it their perfect vacation! Follow their getaway by checking our Highlights! #escapetravelexpert
.
.
.
.
.
.
#travel #traveling #vacation #visiting #instatravel #instago #instagood #trip #holiday #photooftheday #fun #travelling #tourism #tourist #instapassport #instatraveling #mytravelgram #travelgram #travelagency #igtravel #adventure #nature #adrenaline #fastcars #swissalps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0122747"/>
                  </a:ext>
                </a:extLst>
              </a:tr>
            </a:tbl>
          </a:graphicData>
        </a:graphic>
      </p:graphicFrame>
      <p:sp>
        <p:nvSpPr>
          <p:cNvPr id="4" name="Text Placeholder 3">
            <a:extLst>
              <a:ext uri="{FF2B5EF4-FFF2-40B4-BE49-F238E27FC236}">
                <a16:creationId xmlns:a16="http://schemas.microsoft.com/office/drawing/2014/main" id="{EF05C42D-00E3-41BA-84E7-E945E00681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62703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30843-B697-45C6-B459-8BB33C242AC7}"/>
              </a:ext>
            </a:extLst>
          </p:cNvPr>
          <p:cNvSpPr>
            <a:spLocks noGrp="1"/>
          </p:cNvSpPr>
          <p:nvPr>
            <p:ph type="title"/>
          </p:nvPr>
        </p:nvSpPr>
        <p:spPr/>
        <p:txBody>
          <a:bodyPr/>
          <a:lstStyle/>
          <a:p>
            <a:r>
              <a:rPr lang="en-US"/>
              <a:t>Instagram Posts Table - 8 of 25</a:t>
            </a:r>
          </a:p>
        </p:txBody>
      </p:sp>
      <p:graphicFrame>
        <p:nvGraphicFramePr>
          <p:cNvPr id="5" name="Table Placeholder 4">
            <a:extLst>
              <a:ext uri="{FF2B5EF4-FFF2-40B4-BE49-F238E27FC236}">
                <a16:creationId xmlns:a16="http://schemas.microsoft.com/office/drawing/2014/main" id="{86461408-3AB4-4EF3-8F52-E4812FA5AF34}"/>
              </a:ext>
            </a:extLst>
          </p:cNvPr>
          <p:cNvGraphicFramePr>
            <a:graphicFrameLocks noGrp="1"/>
          </p:cNvGraphicFramePr>
          <p:nvPr>
            <p:ph type="tbl" sz="quarter" idx="13"/>
            <p:extLst>
              <p:ext uri="{D42A27DB-BD31-4B8C-83A1-F6EECF244321}">
                <p14:modId xmlns:p14="http://schemas.microsoft.com/office/powerpoint/2010/main" val="3264213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06316277"/>
                    </a:ext>
                  </a:extLst>
                </a:gridCol>
                <a:gridCol w="987552">
                  <a:extLst>
                    <a:ext uri="{9D8B030D-6E8A-4147-A177-3AD203B41FA5}">
                      <a16:colId xmlns:a16="http://schemas.microsoft.com/office/drawing/2014/main" val="3329596301"/>
                    </a:ext>
                  </a:extLst>
                </a:gridCol>
                <a:gridCol w="987552">
                  <a:extLst>
                    <a:ext uri="{9D8B030D-6E8A-4147-A177-3AD203B41FA5}">
                      <a16:colId xmlns:a16="http://schemas.microsoft.com/office/drawing/2014/main" val="4232382680"/>
                    </a:ext>
                  </a:extLst>
                </a:gridCol>
                <a:gridCol w="987552">
                  <a:extLst>
                    <a:ext uri="{9D8B030D-6E8A-4147-A177-3AD203B41FA5}">
                      <a16:colId xmlns:a16="http://schemas.microsoft.com/office/drawing/2014/main" val="2416081419"/>
                    </a:ext>
                  </a:extLst>
                </a:gridCol>
                <a:gridCol w="987552">
                  <a:extLst>
                    <a:ext uri="{9D8B030D-6E8A-4147-A177-3AD203B41FA5}">
                      <a16:colId xmlns:a16="http://schemas.microsoft.com/office/drawing/2014/main" val="2947630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100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- 2018-03-24 08:27:46</a:t>
                      </a:r>
                      <a:r>
                        <a:rPr kumimoji="0" lang="en-US" sz="1000" b="0" i="0" u="none" strike="noStrike" kern="1200" cap="none" spc="0" normalizeH="0" baseline="0" noProof="0">
                          <a:ln>
                            <a:noFill/>
                          </a:ln>
                          <a:solidFill>
                            <a:prstClr val="black"/>
                          </a:solidFill>
                          <a:effectLst/>
                          <a:uLnTx/>
                          <a:uFillTx/>
                          <a:latin typeface="+mn-lt"/>
                          <a:ea typeface="+mn-ea"/>
                          <a:cs typeface="+mn-cs"/>
                        </a:rPr>
                        <a:t>
Get your adrenaline pumping on a rafting adventure in Bali's white water river! All you have to do is set your date and we'll include this thrilling experience on a long list of exciting things to do on this fantasy island.
Who said Bali is for the romantics only? #escapetravelexpert
.
.
.
.
.
.
#travel #traveling #vacation #visiting #instatravel #instago #instagood #trip #holiday #photooftheday #fun #travelling #tourism #tourist #instapassport #instatraveling #mytravelgram #travelgram #travelagency #igtravel #livelovelebanon #whatsuplebanon #bali #adventure #rafting #island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975371"/>
                  </a:ext>
                </a:extLst>
              </a:tr>
            </a:tbl>
          </a:graphicData>
        </a:graphic>
      </p:graphicFrame>
      <p:sp>
        <p:nvSpPr>
          <p:cNvPr id="4" name="Text Placeholder 3">
            <a:extLst>
              <a:ext uri="{FF2B5EF4-FFF2-40B4-BE49-F238E27FC236}">
                <a16:creationId xmlns:a16="http://schemas.microsoft.com/office/drawing/2014/main" id="{F7A00CCD-88A4-4FBE-BE1B-23A07FFACC0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0590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91A93-4138-4932-A53E-B85FA10A5DDD}"/>
              </a:ext>
            </a:extLst>
          </p:cNvPr>
          <p:cNvSpPr>
            <a:spLocks noGrp="1"/>
          </p:cNvSpPr>
          <p:nvPr>
            <p:ph type="title"/>
          </p:nvPr>
        </p:nvSpPr>
        <p:spPr/>
        <p:txBody>
          <a:bodyPr/>
          <a:lstStyle/>
          <a:p>
            <a:r>
              <a:rPr lang="en-US"/>
              <a:t>Instagram Posts Table - 9 of 25</a:t>
            </a:r>
          </a:p>
        </p:txBody>
      </p:sp>
      <p:graphicFrame>
        <p:nvGraphicFramePr>
          <p:cNvPr id="5" name="Table Placeholder 4">
            <a:extLst>
              <a:ext uri="{FF2B5EF4-FFF2-40B4-BE49-F238E27FC236}">
                <a16:creationId xmlns:a16="http://schemas.microsoft.com/office/drawing/2014/main" id="{21928901-A748-4343-8B00-6861261662B7}"/>
              </a:ext>
            </a:extLst>
          </p:cNvPr>
          <p:cNvGraphicFramePr>
            <a:graphicFrameLocks noGrp="1"/>
          </p:cNvGraphicFramePr>
          <p:nvPr>
            <p:ph type="tbl" sz="quarter" idx="13"/>
            <p:extLst>
              <p:ext uri="{D42A27DB-BD31-4B8C-83A1-F6EECF244321}">
                <p14:modId xmlns:p14="http://schemas.microsoft.com/office/powerpoint/2010/main" val="865479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8925040"/>
                    </a:ext>
                  </a:extLst>
                </a:gridCol>
                <a:gridCol w="987552">
                  <a:extLst>
                    <a:ext uri="{9D8B030D-6E8A-4147-A177-3AD203B41FA5}">
                      <a16:colId xmlns:a16="http://schemas.microsoft.com/office/drawing/2014/main" val="3836442994"/>
                    </a:ext>
                  </a:extLst>
                </a:gridCol>
                <a:gridCol w="987552">
                  <a:extLst>
                    <a:ext uri="{9D8B030D-6E8A-4147-A177-3AD203B41FA5}">
                      <a16:colId xmlns:a16="http://schemas.microsoft.com/office/drawing/2014/main" val="2420522569"/>
                    </a:ext>
                  </a:extLst>
                </a:gridCol>
                <a:gridCol w="987552">
                  <a:extLst>
                    <a:ext uri="{9D8B030D-6E8A-4147-A177-3AD203B41FA5}">
                      <a16:colId xmlns:a16="http://schemas.microsoft.com/office/drawing/2014/main" val="106521141"/>
                    </a:ext>
                  </a:extLst>
                </a:gridCol>
                <a:gridCol w="987552">
                  <a:extLst>
                    <a:ext uri="{9D8B030D-6E8A-4147-A177-3AD203B41FA5}">
                      <a16:colId xmlns:a16="http://schemas.microsoft.com/office/drawing/2014/main" val="590511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669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- 2018-03-23 11:41:32</a:t>
                      </a:r>
                      <a:r>
                        <a:rPr kumimoji="0" lang="en-US" sz="1000" b="0" i="0" u="none" strike="noStrike" kern="1200" cap="none" spc="0" normalizeH="0" baseline="0" noProof="0">
                          <a:ln>
                            <a:noFill/>
                          </a:ln>
                          <a:solidFill>
                            <a:prstClr val="black"/>
                          </a:solidFill>
                          <a:effectLst/>
                          <a:uLnTx/>
                          <a:uFillTx/>
                          <a:latin typeface="+mn-lt"/>
                          <a:ea typeface="+mn-ea"/>
                          <a:cs typeface="+mn-cs"/>
                        </a:rPr>
                        <a:t>
We spice up your trip while you lay back and relax! All we need are a few details about your interests and your unique escape will be planned from A to Z. #escapetravelexpert
.
.
.
.
.
.
#travel #traveling #vacation #visiting #instatravel #instago #instagood #trip #holiday #photooftheday #fun #travelling #tourism #tourist #instapassport #instatraveling #mytravelgram #travelgram #travelagency #igtravel #livelovelebanon #whatsuplebanon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722613"/>
                  </a:ext>
                </a:extLst>
              </a:tr>
            </a:tbl>
          </a:graphicData>
        </a:graphic>
      </p:graphicFrame>
      <p:sp>
        <p:nvSpPr>
          <p:cNvPr id="4" name="Text Placeholder 3">
            <a:extLst>
              <a:ext uri="{FF2B5EF4-FFF2-40B4-BE49-F238E27FC236}">
                <a16:creationId xmlns:a16="http://schemas.microsoft.com/office/drawing/2014/main" id="{A2012A6B-7D26-4EB9-BB65-86E3906DD7C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6349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A55B9-F853-4858-AF5C-3CEFB694C354}"/>
              </a:ext>
            </a:extLst>
          </p:cNvPr>
          <p:cNvSpPr>
            <a:spLocks noGrp="1"/>
          </p:cNvSpPr>
          <p:nvPr>
            <p:ph type="title"/>
          </p:nvPr>
        </p:nvSpPr>
        <p:spPr/>
        <p:txBody>
          <a:bodyPr/>
          <a:lstStyle/>
          <a:p>
            <a:r>
              <a:rPr lang="en-US"/>
              <a:t>Instagram Posts Table - 10 of 25</a:t>
            </a:r>
          </a:p>
        </p:txBody>
      </p:sp>
      <p:graphicFrame>
        <p:nvGraphicFramePr>
          <p:cNvPr id="5" name="Table Placeholder 4">
            <a:extLst>
              <a:ext uri="{FF2B5EF4-FFF2-40B4-BE49-F238E27FC236}">
                <a16:creationId xmlns:a16="http://schemas.microsoft.com/office/drawing/2014/main" id="{A87661A8-67FD-44F3-8E2E-48C70C8DE03E}"/>
              </a:ext>
            </a:extLst>
          </p:cNvPr>
          <p:cNvGraphicFramePr>
            <a:graphicFrameLocks noGrp="1"/>
          </p:cNvGraphicFramePr>
          <p:nvPr>
            <p:ph type="tbl" sz="quarter" idx="13"/>
            <p:extLst>
              <p:ext uri="{D42A27DB-BD31-4B8C-83A1-F6EECF244321}">
                <p14:modId xmlns:p14="http://schemas.microsoft.com/office/powerpoint/2010/main" val="274881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25771325"/>
                    </a:ext>
                  </a:extLst>
                </a:gridCol>
                <a:gridCol w="987552">
                  <a:extLst>
                    <a:ext uri="{9D8B030D-6E8A-4147-A177-3AD203B41FA5}">
                      <a16:colId xmlns:a16="http://schemas.microsoft.com/office/drawing/2014/main" val="2464153199"/>
                    </a:ext>
                  </a:extLst>
                </a:gridCol>
                <a:gridCol w="987552">
                  <a:extLst>
                    <a:ext uri="{9D8B030D-6E8A-4147-A177-3AD203B41FA5}">
                      <a16:colId xmlns:a16="http://schemas.microsoft.com/office/drawing/2014/main" val="1777082354"/>
                    </a:ext>
                  </a:extLst>
                </a:gridCol>
                <a:gridCol w="987552">
                  <a:extLst>
                    <a:ext uri="{9D8B030D-6E8A-4147-A177-3AD203B41FA5}">
                      <a16:colId xmlns:a16="http://schemas.microsoft.com/office/drawing/2014/main" val="1497908061"/>
                    </a:ext>
                  </a:extLst>
                </a:gridCol>
                <a:gridCol w="987552">
                  <a:extLst>
                    <a:ext uri="{9D8B030D-6E8A-4147-A177-3AD203B41FA5}">
                      <a16:colId xmlns:a16="http://schemas.microsoft.com/office/drawing/2014/main" val="422002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4056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- 2018-03-22 11:51:38</a:t>
                      </a:r>
                      <a:r>
                        <a:rPr kumimoji="0" lang="en-US" sz="1000" b="0" i="0" u="none" strike="noStrike" kern="1200" cap="none" spc="0" normalizeH="0" baseline="0" noProof="0">
                          <a:ln>
                            <a:noFill/>
                          </a:ln>
                          <a:solidFill>
                            <a:prstClr val="black"/>
                          </a:solidFill>
                          <a:effectLst/>
                          <a:uLnTx/>
                          <a:uFillTx/>
                          <a:latin typeface="+mn-lt"/>
                          <a:ea typeface="+mn-ea"/>
                          <a:cs typeface="+mn-cs"/>
                        </a:rPr>
                        <a:t>
Follow Cybelle's Escape to the white-sand beaches and amazing underwater world of the Maldives by checking our Highlights. Get inspired to make it your next dream destination and we'll make sure to make it the trip of a lifetime! #escapetravelexpert
.
.
.
.
.
.
#travel #traveling #vacation #visiting #instatravel #instago #instagood #trip #holiday #photooftheday #fun #travelling #tourism #tourist #instapassport #instatraveling #mytravelgram #travelgram #travelagency #igtravel #livelovelebanon #whatsuplebanon #maldives #adventure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8793414"/>
                  </a:ext>
                </a:extLst>
              </a:tr>
            </a:tbl>
          </a:graphicData>
        </a:graphic>
      </p:graphicFrame>
      <p:sp>
        <p:nvSpPr>
          <p:cNvPr id="4" name="Text Placeholder 3">
            <a:extLst>
              <a:ext uri="{FF2B5EF4-FFF2-40B4-BE49-F238E27FC236}">
                <a16:creationId xmlns:a16="http://schemas.microsoft.com/office/drawing/2014/main" id="{78E1DB77-9F1E-4B1F-8F49-7A6933FF457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71587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10279-DDC1-4580-91EF-3CBDF0B4E064}"/>
              </a:ext>
            </a:extLst>
          </p:cNvPr>
          <p:cNvSpPr>
            <a:spLocks noGrp="1"/>
          </p:cNvSpPr>
          <p:nvPr>
            <p:ph type="title"/>
          </p:nvPr>
        </p:nvSpPr>
        <p:spPr/>
        <p:txBody>
          <a:bodyPr/>
          <a:lstStyle/>
          <a:p>
            <a:r>
              <a:rPr lang="en-US"/>
              <a:t>Instagram Posts Table - 11 of 25</a:t>
            </a:r>
          </a:p>
        </p:txBody>
      </p:sp>
      <p:graphicFrame>
        <p:nvGraphicFramePr>
          <p:cNvPr id="5" name="Table Placeholder 4">
            <a:extLst>
              <a:ext uri="{FF2B5EF4-FFF2-40B4-BE49-F238E27FC236}">
                <a16:creationId xmlns:a16="http://schemas.microsoft.com/office/drawing/2014/main" id="{35936140-E722-4D8F-A1A6-40BEEB835DF5}"/>
              </a:ext>
            </a:extLst>
          </p:cNvPr>
          <p:cNvGraphicFramePr>
            <a:graphicFrameLocks noGrp="1"/>
          </p:cNvGraphicFramePr>
          <p:nvPr>
            <p:ph type="tbl" sz="quarter" idx="13"/>
            <p:extLst>
              <p:ext uri="{D42A27DB-BD31-4B8C-83A1-F6EECF244321}">
                <p14:modId xmlns:p14="http://schemas.microsoft.com/office/powerpoint/2010/main" val="1958987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82136247"/>
                    </a:ext>
                  </a:extLst>
                </a:gridCol>
                <a:gridCol w="987552">
                  <a:extLst>
                    <a:ext uri="{9D8B030D-6E8A-4147-A177-3AD203B41FA5}">
                      <a16:colId xmlns:a16="http://schemas.microsoft.com/office/drawing/2014/main" val="3800200075"/>
                    </a:ext>
                  </a:extLst>
                </a:gridCol>
                <a:gridCol w="987552">
                  <a:extLst>
                    <a:ext uri="{9D8B030D-6E8A-4147-A177-3AD203B41FA5}">
                      <a16:colId xmlns:a16="http://schemas.microsoft.com/office/drawing/2014/main" val="22282354"/>
                    </a:ext>
                  </a:extLst>
                </a:gridCol>
                <a:gridCol w="987552">
                  <a:extLst>
                    <a:ext uri="{9D8B030D-6E8A-4147-A177-3AD203B41FA5}">
                      <a16:colId xmlns:a16="http://schemas.microsoft.com/office/drawing/2014/main" val="3347967058"/>
                    </a:ext>
                  </a:extLst>
                </a:gridCol>
                <a:gridCol w="987552">
                  <a:extLst>
                    <a:ext uri="{9D8B030D-6E8A-4147-A177-3AD203B41FA5}">
                      <a16:colId xmlns:a16="http://schemas.microsoft.com/office/drawing/2014/main" val="272782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849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- 2018-03-21 05:14:46</a:t>
                      </a:r>
                      <a:r>
                        <a:rPr kumimoji="0" lang="en-US" sz="1000" b="0" i="0" u="none" strike="noStrike" kern="1200" cap="none" spc="0" normalizeH="0" baseline="0" noProof="0">
                          <a:ln>
                            <a:noFill/>
                          </a:ln>
                          <a:solidFill>
                            <a:prstClr val="black"/>
                          </a:solidFill>
                          <a:effectLst/>
                          <a:uLnTx/>
                          <a:uFillTx/>
                          <a:latin typeface="+mn-lt"/>
                          <a:ea typeface="+mn-ea"/>
                          <a:cs typeface="+mn-cs"/>
                        </a:rPr>
                        <a:t>
Talented photographer Steve McCurry perfectly captures the essence of motherhood - their strength, their boldness, their beauty, and the extraordinary bond between mother and child. Happy Mother's Day! #escapetravelexpert
.
.
.
.
.
.
#travel #traveling #vacation #visiting #instatravel #instago #instagood #trip #holiday #photooftheday #fun #travelling #tourism #tourist #instapassport #instatraveling #mytravelgram #travelgram #travelagency #igtravel #livelovelebanon #whatsuplebanon #stevemccury #mothersday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84008048"/>
                  </a:ext>
                </a:extLst>
              </a:tr>
            </a:tbl>
          </a:graphicData>
        </a:graphic>
      </p:graphicFrame>
      <p:sp>
        <p:nvSpPr>
          <p:cNvPr id="4" name="Text Placeholder 3">
            <a:extLst>
              <a:ext uri="{FF2B5EF4-FFF2-40B4-BE49-F238E27FC236}">
                <a16:creationId xmlns:a16="http://schemas.microsoft.com/office/drawing/2014/main" id="{A3E740CB-9D21-48C7-A0A0-180DF09172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81348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1BB89-0AB8-4301-AF09-F045E0B38018}"/>
              </a:ext>
            </a:extLst>
          </p:cNvPr>
          <p:cNvSpPr>
            <a:spLocks noGrp="1"/>
          </p:cNvSpPr>
          <p:nvPr>
            <p:ph type="title"/>
          </p:nvPr>
        </p:nvSpPr>
        <p:spPr/>
        <p:txBody>
          <a:bodyPr/>
          <a:lstStyle/>
          <a:p>
            <a:r>
              <a:rPr lang="en-US"/>
              <a:t>Instagram Posts Table - 12 of 25</a:t>
            </a:r>
          </a:p>
        </p:txBody>
      </p:sp>
      <p:graphicFrame>
        <p:nvGraphicFramePr>
          <p:cNvPr id="5" name="Table Placeholder 4">
            <a:extLst>
              <a:ext uri="{FF2B5EF4-FFF2-40B4-BE49-F238E27FC236}">
                <a16:creationId xmlns:a16="http://schemas.microsoft.com/office/drawing/2014/main" id="{8E6CDF35-E8F2-4CEE-BF51-BE21FB7F03FD}"/>
              </a:ext>
            </a:extLst>
          </p:cNvPr>
          <p:cNvGraphicFramePr>
            <a:graphicFrameLocks noGrp="1"/>
          </p:cNvGraphicFramePr>
          <p:nvPr>
            <p:ph type="tbl" sz="quarter" idx="13"/>
            <p:extLst>
              <p:ext uri="{D42A27DB-BD31-4B8C-83A1-F6EECF244321}">
                <p14:modId xmlns:p14="http://schemas.microsoft.com/office/powerpoint/2010/main" val="4084949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61469814"/>
                    </a:ext>
                  </a:extLst>
                </a:gridCol>
                <a:gridCol w="987552">
                  <a:extLst>
                    <a:ext uri="{9D8B030D-6E8A-4147-A177-3AD203B41FA5}">
                      <a16:colId xmlns:a16="http://schemas.microsoft.com/office/drawing/2014/main" val="3188535090"/>
                    </a:ext>
                  </a:extLst>
                </a:gridCol>
                <a:gridCol w="987552">
                  <a:extLst>
                    <a:ext uri="{9D8B030D-6E8A-4147-A177-3AD203B41FA5}">
                      <a16:colId xmlns:a16="http://schemas.microsoft.com/office/drawing/2014/main" val="918070617"/>
                    </a:ext>
                  </a:extLst>
                </a:gridCol>
                <a:gridCol w="987552">
                  <a:extLst>
                    <a:ext uri="{9D8B030D-6E8A-4147-A177-3AD203B41FA5}">
                      <a16:colId xmlns:a16="http://schemas.microsoft.com/office/drawing/2014/main" val="2596688800"/>
                    </a:ext>
                  </a:extLst>
                </a:gridCol>
                <a:gridCol w="987552">
                  <a:extLst>
                    <a:ext uri="{9D8B030D-6E8A-4147-A177-3AD203B41FA5}">
                      <a16:colId xmlns:a16="http://schemas.microsoft.com/office/drawing/2014/main" val="930786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0042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- 2018-03-20 10:12:18</a:t>
                      </a:r>
                      <a:r>
                        <a:rPr kumimoji="0" lang="en-US" sz="1000" b="0" i="0" u="none" strike="noStrike" kern="1200" cap="none" spc="0" normalizeH="0" baseline="0" noProof="0">
                          <a:ln>
                            <a:noFill/>
                          </a:ln>
                          <a:solidFill>
                            <a:prstClr val="black"/>
                          </a:solidFill>
                          <a:effectLst/>
                          <a:uLnTx/>
                          <a:uFillTx/>
                          <a:latin typeface="+mn-lt"/>
                          <a:ea typeface="+mn-ea"/>
                          <a:cs typeface="+mn-cs"/>
                        </a:rPr>
                        <a:t>
Embark on a journey to a place unlike any you have ever experienced: Mexico - a country thriving with unique culture and history. Among the many things to explore, we highly recommend diving the Cenotes of Mexico’s Yucatan Peninsula, where you'll discover a labyrinth of wonders in an underwater world of stalactites and stalagmites. Interested in a tailor-made trip to this dreamy destination? Give us a call on +961 1 212161 and make sure to have a look at our story for more on Mexico! #escapetravelexpert
.
.
.
.
.
.
#travel #traveling #vacation #visiting #instatravel #instago #instagood #trip #holiday #photooftheday #fun #travelling #tourism #tourist #instapassport #instatraveling #mytravelgram #travelgram #travelagency #igtravel #livelovelebanon #whatsuplebanon #mexico #cenotes #diving #adventure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2987951"/>
                  </a:ext>
                </a:extLst>
              </a:tr>
            </a:tbl>
          </a:graphicData>
        </a:graphic>
      </p:graphicFrame>
      <p:sp>
        <p:nvSpPr>
          <p:cNvPr id="4" name="Text Placeholder 3">
            <a:extLst>
              <a:ext uri="{FF2B5EF4-FFF2-40B4-BE49-F238E27FC236}">
                <a16:creationId xmlns:a16="http://schemas.microsoft.com/office/drawing/2014/main" id="{39CFC4B4-D2B6-49D8-B347-A5FCD7D964A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69227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6C57-2719-401C-8254-8CD534F850C9}"/>
              </a:ext>
            </a:extLst>
          </p:cNvPr>
          <p:cNvSpPr>
            <a:spLocks noGrp="1"/>
          </p:cNvSpPr>
          <p:nvPr>
            <p:ph type="title"/>
          </p:nvPr>
        </p:nvSpPr>
        <p:spPr/>
        <p:txBody>
          <a:bodyPr/>
          <a:lstStyle/>
          <a:p>
            <a:r>
              <a:rPr lang="en-US"/>
              <a:t>Instagram Posts Table - 13 of 25</a:t>
            </a:r>
          </a:p>
        </p:txBody>
      </p:sp>
      <p:graphicFrame>
        <p:nvGraphicFramePr>
          <p:cNvPr id="5" name="Table Placeholder 4">
            <a:extLst>
              <a:ext uri="{FF2B5EF4-FFF2-40B4-BE49-F238E27FC236}">
                <a16:creationId xmlns:a16="http://schemas.microsoft.com/office/drawing/2014/main" id="{6F9CD3DF-583C-4AE2-AAF0-B9AB5A010525}"/>
              </a:ext>
            </a:extLst>
          </p:cNvPr>
          <p:cNvGraphicFramePr>
            <a:graphicFrameLocks noGrp="1"/>
          </p:cNvGraphicFramePr>
          <p:nvPr>
            <p:ph type="tbl" sz="quarter" idx="13"/>
            <p:extLst>
              <p:ext uri="{D42A27DB-BD31-4B8C-83A1-F6EECF244321}">
                <p14:modId xmlns:p14="http://schemas.microsoft.com/office/powerpoint/2010/main" val="50094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75358232"/>
                    </a:ext>
                  </a:extLst>
                </a:gridCol>
                <a:gridCol w="987552">
                  <a:extLst>
                    <a:ext uri="{9D8B030D-6E8A-4147-A177-3AD203B41FA5}">
                      <a16:colId xmlns:a16="http://schemas.microsoft.com/office/drawing/2014/main" val="1945598013"/>
                    </a:ext>
                  </a:extLst>
                </a:gridCol>
                <a:gridCol w="987552">
                  <a:extLst>
                    <a:ext uri="{9D8B030D-6E8A-4147-A177-3AD203B41FA5}">
                      <a16:colId xmlns:a16="http://schemas.microsoft.com/office/drawing/2014/main" val="1056953818"/>
                    </a:ext>
                  </a:extLst>
                </a:gridCol>
                <a:gridCol w="987552">
                  <a:extLst>
                    <a:ext uri="{9D8B030D-6E8A-4147-A177-3AD203B41FA5}">
                      <a16:colId xmlns:a16="http://schemas.microsoft.com/office/drawing/2014/main" val="1430880042"/>
                    </a:ext>
                  </a:extLst>
                </a:gridCol>
                <a:gridCol w="987552">
                  <a:extLst>
                    <a:ext uri="{9D8B030D-6E8A-4147-A177-3AD203B41FA5}">
                      <a16:colId xmlns:a16="http://schemas.microsoft.com/office/drawing/2014/main" val="207396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167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- 2018-03-19 07:08:14</a:t>
                      </a:r>
                      <a:r>
                        <a:rPr kumimoji="0" lang="en-US" sz="1000" b="0" i="0" u="none" strike="noStrike" kern="1200" cap="none" spc="0" normalizeH="0" baseline="0" noProof="0">
                          <a:ln>
                            <a:noFill/>
                          </a:ln>
                          <a:solidFill>
                            <a:prstClr val="black"/>
                          </a:solidFill>
                          <a:effectLst/>
                          <a:uLnTx/>
                          <a:uFillTx/>
                          <a:latin typeface="+mn-lt"/>
                          <a:ea typeface="+mn-ea"/>
                          <a:cs typeface="+mn-cs"/>
                        </a:rPr>
                        <a:t>
Travel and discover the world. #escapetravelexpert
.
.
.
.
.
.
#travel #traveling #vacation #visiting #instatravel #instago #instagood #trip #holiday #photooftheday #fun #travelling #tourism #tourist #instapassport #instatraveling #mytravelgram #travelgram #travelagency #igtravel #livelovelebanon #whatsuplebanon #passport #adventure #traveltheworld #discover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1383554"/>
                  </a:ext>
                </a:extLst>
              </a:tr>
            </a:tbl>
          </a:graphicData>
        </a:graphic>
      </p:graphicFrame>
      <p:sp>
        <p:nvSpPr>
          <p:cNvPr id="4" name="Text Placeholder 3">
            <a:extLst>
              <a:ext uri="{FF2B5EF4-FFF2-40B4-BE49-F238E27FC236}">
                <a16:creationId xmlns:a16="http://schemas.microsoft.com/office/drawing/2014/main" id="{0C441E8E-227B-4E74-8212-720D29559C6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31224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35DC4-89D9-4DCA-908D-8172131FD070}"/>
              </a:ext>
            </a:extLst>
          </p:cNvPr>
          <p:cNvSpPr>
            <a:spLocks noGrp="1"/>
          </p:cNvSpPr>
          <p:nvPr>
            <p:ph type="title"/>
          </p:nvPr>
        </p:nvSpPr>
        <p:spPr/>
        <p:txBody>
          <a:bodyPr/>
          <a:lstStyle/>
          <a:p>
            <a:r>
              <a:rPr lang="en-US"/>
              <a:t>Instagram Posts Table - 14 of 25</a:t>
            </a:r>
          </a:p>
        </p:txBody>
      </p:sp>
      <p:graphicFrame>
        <p:nvGraphicFramePr>
          <p:cNvPr id="5" name="Table Placeholder 4">
            <a:extLst>
              <a:ext uri="{FF2B5EF4-FFF2-40B4-BE49-F238E27FC236}">
                <a16:creationId xmlns:a16="http://schemas.microsoft.com/office/drawing/2014/main" id="{6F266ED9-EE65-427C-B7EB-86E6E5BE92BD}"/>
              </a:ext>
            </a:extLst>
          </p:cNvPr>
          <p:cNvGraphicFramePr>
            <a:graphicFrameLocks noGrp="1"/>
          </p:cNvGraphicFramePr>
          <p:nvPr>
            <p:ph type="tbl" sz="quarter" idx="13"/>
            <p:extLst>
              <p:ext uri="{D42A27DB-BD31-4B8C-83A1-F6EECF244321}">
                <p14:modId xmlns:p14="http://schemas.microsoft.com/office/powerpoint/2010/main" val="4120928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98828940"/>
                    </a:ext>
                  </a:extLst>
                </a:gridCol>
                <a:gridCol w="987552">
                  <a:extLst>
                    <a:ext uri="{9D8B030D-6E8A-4147-A177-3AD203B41FA5}">
                      <a16:colId xmlns:a16="http://schemas.microsoft.com/office/drawing/2014/main" val="1935706446"/>
                    </a:ext>
                  </a:extLst>
                </a:gridCol>
                <a:gridCol w="987552">
                  <a:extLst>
                    <a:ext uri="{9D8B030D-6E8A-4147-A177-3AD203B41FA5}">
                      <a16:colId xmlns:a16="http://schemas.microsoft.com/office/drawing/2014/main" val="2172533627"/>
                    </a:ext>
                  </a:extLst>
                </a:gridCol>
                <a:gridCol w="987552">
                  <a:extLst>
                    <a:ext uri="{9D8B030D-6E8A-4147-A177-3AD203B41FA5}">
                      <a16:colId xmlns:a16="http://schemas.microsoft.com/office/drawing/2014/main" val="1999514478"/>
                    </a:ext>
                  </a:extLst>
                </a:gridCol>
                <a:gridCol w="987552">
                  <a:extLst>
                    <a:ext uri="{9D8B030D-6E8A-4147-A177-3AD203B41FA5}">
                      <a16:colId xmlns:a16="http://schemas.microsoft.com/office/drawing/2014/main" val="2910042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122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- 2018-03-18 08:23:49</a:t>
                      </a:r>
                      <a:r>
                        <a:rPr kumimoji="0" lang="en-US" sz="1000" b="0" i="0" u="none" strike="noStrike" kern="1200" cap="none" spc="0" normalizeH="0" baseline="0" noProof="0">
                          <a:ln>
                            <a:noFill/>
                          </a:ln>
                          <a:solidFill>
                            <a:prstClr val="black"/>
                          </a:solidFill>
                          <a:effectLst/>
                          <a:uLnTx/>
                          <a:uFillTx/>
                          <a:latin typeface="+mn-lt"/>
                          <a:ea typeface="+mn-ea"/>
                          <a:cs typeface="+mn-cs"/>
                        </a:rPr>
                        <a:t>
A perfect honeymoon should be as unique as you! Alain and Sara had varied interests and lots of expectations. We met them and matched their personalities and interests with an amazing destination: Bali! Follow their romantic journey in our Highlights. #escapetravelexpert
.
.
.
.
.
.
#travel #traveling #vacation #visiting #instatravel #instago #instagood #trip #holiday #photooftheday #fun #travelling #tourism #tourist #instapassport #instatraveling #mytravelgram #travelgram #travelagency #igtravel #livelovelebanon #whatsuplebanon #bali #honeymoon #adventure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2515361"/>
                  </a:ext>
                </a:extLst>
              </a:tr>
            </a:tbl>
          </a:graphicData>
        </a:graphic>
      </p:graphicFrame>
      <p:sp>
        <p:nvSpPr>
          <p:cNvPr id="4" name="Text Placeholder 3">
            <a:extLst>
              <a:ext uri="{FF2B5EF4-FFF2-40B4-BE49-F238E27FC236}">
                <a16:creationId xmlns:a16="http://schemas.microsoft.com/office/drawing/2014/main" id="{DB143DD2-A305-45EC-AB06-99D30DE7A55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40123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3E53D-FF4C-46B9-82B4-E33F103DE7DB}"/>
              </a:ext>
            </a:extLst>
          </p:cNvPr>
          <p:cNvSpPr>
            <a:spLocks noGrp="1"/>
          </p:cNvSpPr>
          <p:nvPr>
            <p:ph type="title"/>
          </p:nvPr>
        </p:nvSpPr>
        <p:spPr/>
        <p:txBody>
          <a:bodyPr/>
          <a:lstStyle/>
          <a:p>
            <a:r>
              <a:rPr lang="en-US"/>
              <a:t>Instagram Posts Table - 15 of 25</a:t>
            </a:r>
          </a:p>
        </p:txBody>
      </p:sp>
      <p:graphicFrame>
        <p:nvGraphicFramePr>
          <p:cNvPr id="5" name="Table Placeholder 4">
            <a:extLst>
              <a:ext uri="{FF2B5EF4-FFF2-40B4-BE49-F238E27FC236}">
                <a16:creationId xmlns:a16="http://schemas.microsoft.com/office/drawing/2014/main" id="{251DB049-75EE-48A1-8C33-00888C3F6D2C}"/>
              </a:ext>
            </a:extLst>
          </p:cNvPr>
          <p:cNvGraphicFramePr>
            <a:graphicFrameLocks noGrp="1"/>
          </p:cNvGraphicFramePr>
          <p:nvPr>
            <p:ph type="tbl" sz="quarter" idx="13"/>
            <p:extLst>
              <p:ext uri="{D42A27DB-BD31-4B8C-83A1-F6EECF244321}">
                <p14:modId xmlns:p14="http://schemas.microsoft.com/office/powerpoint/2010/main" val="42511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3081307"/>
                    </a:ext>
                  </a:extLst>
                </a:gridCol>
                <a:gridCol w="987552">
                  <a:extLst>
                    <a:ext uri="{9D8B030D-6E8A-4147-A177-3AD203B41FA5}">
                      <a16:colId xmlns:a16="http://schemas.microsoft.com/office/drawing/2014/main" val="3157503968"/>
                    </a:ext>
                  </a:extLst>
                </a:gridCol>
                <a:gridCol w="987552">
                  <a:extLst>
                    <a:ext uri="{9D8B030D-6E8A-4147-A177-3AD203B41FA5}">
                      <a16:colId xmlns:a16="http://schemas.microsoft.com/office/drawing/2014/main" val="3956124598"/>
                    </a:ext>
                  </a:extLst>
                </a:gridCol>
                <a:gridCol w="987552">
                  <a:extLst>
                    <a:ext uri="{9D8B030D-6E8A-4147-A177-3AD203B41FA5}">
                      <a16:colId xmlns:a16="http://schemas.microsoft.com/office/drawing/2014/main" val="3367069294"/>
                    </a:ext>
                  </a:extLst>
                </a:gridCol>
                <a:gridCol w="987552">
                  <a:extLst>
                    <a:ext uri="{9D8B030D-6E8A-4147-A177-3AD203B41FA5}">
                      <a16:colId xmlns:a16="http://schemas.microsoft.com/office/drawing/2014/main" val="578862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140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- 2018-03-17 04:41:21</a:t>
                      </a:r>
                      <a:r>
                        <a:rPr kumimoji="0" lang="en-US" sz="1000" b="0" i="0" u="none" strike="noStrike" kern="1200" cap="none" spc="0" normalizeH="0" baseline="0" noProof="0">
                          <a:ln>
                            <a:noFill/>
                          </a:ln>
                          <a:solidFill>
                            <a:prstClr val="black"/>
                          </a:solidFill>
                          <a:effectLst/>
                          <a:uLnTx/>
                          <a:uFillTx/>
                          <a:latin typeface="+mn-lt"/>
                          <a:ea typeface="+mn-ea"/>
                          <a:cs typeface="+mn-cs"/>
                        </a:rPr>
                        <a:t>
Are you the romantic honeymooners? We happen to know the perfect spots in South Africa where you can have that exquisite meal in a place that will make you feel like you're dining in a fantasy world.
Your ideal honeymoon awaits. #escapetravelexpert
.
.
.
.
.
.
#travel #traveling #vacation #visiting #instatravel #instago #instagood #trip #holiday #photooftheday #fun #travelling #tourism #tourist #instapassport #instatraveling #mytravelgram #travelgram #travelagency #igtravel #livelovelebanon #whatsuplebanon #southafrica #honeymoon #romantic #adventure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1009593"/>
                  </a:ext>
                </a:extLst>
              </a:tr>
            </a:tbl>
          </a:graphicData>
        </a:graphic>
      </p:graphicFrame>
      <p:sp>
        <p:nvSpPr>
          <p:cNvPr id="4" name="Text Placeholder 3">
            <a:extLst>
              <a:ext uri="{FF2B5EF4-FFF2-40B4-BE49-F238E27FC236}">
                <a16:creationId xmlns:a16="http://schemas.microsoft.com/office/drawing/2014/main" id="{29B053C2-C861-429F-9AE1-6CC23BB097F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62228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883A-1FF8-4EB3-9EA2-7F8632817161}"/>
              </a:ext>
            </a:extLst>
          </p:cNvPr>
          <p:cNvSpPr>
            <a:spLocks noGrp="1"/>
          </p:cNvSpPr>
          <p:nvPr>
            <p:ph type="title"/>
          </p:nvPr>
        </p:nvSpPr>
        <p:spPr/>
        <p:txBody>
          <a:bodyPr/>
          <a:lstStyle/>
          <a:p>
            <a:r>
              <a:rPr lang="en-US"/>
              <a:t>Instagram Posts Table - 16 of 25</a:t>
            </a:r>
          </a:p>
        </p:txBody>
      </p:sp>
      <p:graphicFrame>
        <p:nvGraphicFramePr>
          <p:cNvPr id="5" name="Table Placeholder 4">
            <a:extLst>
              <a:ext uri="{FF2B5EF4-FFF2-40B4-BE49-F238E27FC236}">
                <a16:creationId xmlns:a16="http://schemas.microsoft.com/office/drawing/2014/main" id="{6710AFE4-E24A-48BB-B216-6875B04A3E3A}"/>
              </a:ext>
            </a:extLst>
          </p:cNvPr>
          <p:cNvGraphicFramePr>
            <a:graphicFrameLocks noGrp="1"/>
          </p:cNvGraphicFramePr>
          <p:nvPr>
            <p:ph type="tbl" sz="quarter" idx="13"/>
            <p:extLst>
              <p:ext uri="{D42A27DB-BD31-4B8C-83A1-F6EECF244321}">
                <p14:modId xmlns:p14="http://schemas.microsoft.com/office/powerpoint/2010/main" val="2592804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70237909"/>
                    </a:ext>
                  </a:extLst>
                </a:gridCol>
                <a:gridCol w="987552">
                  <a:extLst>
                    <a:ext uri="{9D8B030D-6E8A-4147-A177-3AD203B41FA5}">
                      <a16:colId xmlns:a16="http://schemas.microsoft.com/office/drawing/2014/main" val="3288030218"/>
                    </a:ext>
                  </a:extLst>
                </a:gridCol>
                <a:gridCol w="987552">
                  <a:extLst>
                    <a:ext uri="{9D8B030D-6E8A-4147-A177-3AD203B41FA5}">
                      <a16:colId xmlns:a16="http://schemas.microsoft.com/office/drawing/2014/main" val="233939658"/>
                    </a:ext>
                  </a:extLst>
                </a:gridCol>
                <a:gridCol w="987552">
                  <a:extLst>
                    <a:ext uri="{9D8B030D-6E8A-4147-A177-3AD203B41FA5}">
                      <a16:colId xmlns:a16="http://schemas.microsoft.com/office/drawing/2014/main" val="1410677958"/>
                    </a:ext>
                  </a:extLst>
                </a:gridCol>
                <a:gridCol w="987552">
                  <a:extLst>
                    <a:ext uri="{9D8B030D-6E8A-4147-A177-3AD203B41FA5}">
                      <a16:colId xmlns:a16="http://schemas.microsoft.com/office/drawing/2014/main" val="2059477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566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- 2018-03-15 11:53:17</a:t>
                      </a:r>
                      <a:r>
                        <a:rPr kumimoji="0" lang="en-US" sz="1000" b="0" i="0" u="none" strike="noStrike" kern="1200" cap="none" spc="0" normalizeH="0" baseline="0" noProof="0">
                          <a:ln>
                            <a:noFill/>
                          </a:ln>
                          <a:solidFill>
                            <a:prstClr val="black"/>
                          </a:solidFill>
                          <a:effectLst/>
                          <a:uLnTx/>
                          <a:uFillTx/>
                          <a:latin typeface="+mn-lt"/>
                          <a:ea typeface="+mn-ea"/>
                          <a:cs typeface="+mn-cs"/>
                        </a:rPr>
                        <a:t>
As one of the most majestic scenery of nature on Earth, it's no wonder that the Zhangjiajie National Forest Park, a.k.a Avatar Mountains, was the inspiration for the imaginary planet of Pandora. No better way to explore this magnificent place than on a hiking trip with a few friends.
Book your personalized trip with Escape Travel Expert and make sure to check out our Story for more on China!
.
.
.
.
.
.
#travel #traveling #vacation #visiting #instatravel #instago #instagood #trip #holiday #photooftheday #fun #travelling #tourism #tourist #instapassport #instatraveling #mytravelgram #travelgram #travelagency #igtravel #livelovelebanon #whatsuplebanon #china #zhangjiajienationalpark #adventure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8952370"/>
                  </a:ext>
                </a:extLst>
              </a:tr>
            </a:tbl>
          </a:graphicData>
        </a:graphic>
      </p:graphicFrame>
      <p:sp>
        <p:nvSpPr>
          <p:cNvPr id="4" name="Text Placeholder 3">
            <a:extLst>
              <a:ext uri="{FF2B5EF4-FFF2-40B4-BE49-F238E27FC236}">
                <a16:creationId xmlns:a16="http://schemas.microsoft.com/office/drawing/2014/main" id="{6B60FC9E-BBB2-4AA0-AFBA-7C2964A1E2B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72590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BCE0A-5BCD-4BB3-9AC6-190E915B9707}"/>
              </a:ext>
            </a:extLst>
          </p:cNvPr>
          <p:cNvSpPr>
            <a:spLocks noGrp="1"/>
          </p:cNvSpPr>
          <p:nvPr>
            <p:ph type="title"/>
          </p:nvPr>
        </p:nvSpPr>
        <p:spPr/>
        <p:txBody>
          <a:bodyPr/>
          <a:lstStyle/>
          <a:p>
            <a:r>
              <a:rPr lang="en-US"/>
              <a:t>Instagram Posts Table - 17 of 25</a:t>
            </a:r>
          </a:p>
        </p:txBody>
      </p:sp>
      <p:graphicFrame>
        <p:nvGraphicFramePr>
          <p:cNvPr id="5" name="Table Placeholder 4">
            <a:extLst>
              <a:ext uri="{FF2B5EF4-FFF2-40B4-BE49-F238E27FC236}">
                <a16:creationId xmlns:a16="http://schemas.microsoft.com/office/drawing/2014/main" id="{517C2BC7-8B5C-4BAB-9769-148B7CFF7B36}"/>
              </a:ext>
            </a:extLst>
          </p:cNvPr>
          <p:cNvGraphicFramePr>
            <a:graphicFrameLocks noGrp="1"/>
          </p:cNvGraphicFramePr>
          <p:nvPr>
            <p:ph type="tbl" sz="quarter" idx="13"/>
            <p:extLst>
              <p:ext uri="{D42A27DB-BD31-4B8C-83A1-F6EECF244321}">
                <p14:modId xmlns:p14="http://schemas.microsoft.com/office/powerpoint/2010/main" val="2054309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86914413"/>
                    </a:ext>
                  </a:extLst>
                </a:gridCol>
                <a:gridCol w="987552">
                  <a:extLst>
                    <a:ext uri="{9D8B030D-6E8A-4147-A177-3AD203B41FA5}">
                      <a16:colId xmlns:a16="http://schemas.microsoft.com/office/drawing/2014/main" val="2266428306"/>
                    </a:ext>
                  </a:extLst>
                </a:gridCol>
                <a:gridCol w="987552">
                  <a:extLst>
                    <a:ext uri="{9D8B030D-6E8A-4147-A177-3AD203B41FA5}">
                      <a16:colId xmlns:a16="http://schemas.microsoft.com/office/drawing/2014/main" val="1563596656"/>
                    </a:ext>
                  </a:extLst>
                </a:gridCol>
                <a:gridCol w="987552">
                  <a:extLst>
                    <a:ext uri="{9D8B030D-6E8A-4147-A177-3AD203B41FA5}">
                      <a16:colId xmlns:a16="http://schemas.microsoft.com/office/drawing/2014/main" val="3805874786"/>
                    </a:ext>
                  </a:extLst>
                </a:gridCol>
                <a:gridCol w="987552">
                  <a:extLst>
                    <a:ext uri="{9D8B030D-6E8A-4147-A177-3AD203B41FA5}">
                      <a16:colId xmlns:a16="http://schemas.microsoft.com/office/drawing/2014/main" val="700098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5548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- 2018-03-14 11:34:55</a:t>
                      </a:r>
                      <a:r>
                        <a:rPr kumimoji="0" lang="en-US" sz="1000" b="0" i="0" u="none" strike="noStrike" kern="1200" cap="none" spc="0" normalizeH="0" baseline="0" noProof="0">
                          <a:ln>
                            <a:noFill/>
                          </a:ln>
                          <a:solidFill>
                            <a:prstClr val="black"/>
                          </a:solidFill>
                          <a:effectLst/>
                          <a:uLnTx/>
                          <a:uFillTx/>
                          <a:latin typeface="+mn-lt"/>
                          <a:ea typeface="+mn-ea"/>
                          <a:cs typeface="+mn-cs"/>
                        </a:rPr>
                        <a:t>
On a trip to Peru, @jen_el discovered its wild side while sleeping in the middle of the Amazon, hiking the Andes mountain and connecting with the locals! Follow her journey in our Highlights! #escapetravelexpert .
.
.
.
.
.
#travel #traveling #vacation #visiting #instatravel #instago #instagood #trip #holiday #photooftheday #fun #travelling #tourism #tourist #instapassport #instatraveling #mytravelgram #travelgram #travelagency #igtravel #livelovelebanon #whatsuplebanon #amazon #andesmountain #lima #peru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6345979"/>
                  </a:ext>
                </a:extLst>
              </a:tr>
            </a:tbl>
          </a:graphicData>
        </a:graphic>
      </p:graphicFrame>
      <p:sp>
        <p:nvSpPr>
          <p:cNvPr id="4" name="Text Placeholder 3">
            <a:extLst>
              <a:ext uri="{FF2B5EF4-FFF2-40B4-BE49-F238E27FC236}">
                <a16:creationId xmlns:a16="http://schemas.microsoft.com/office/drawing/2014/main" id="{F1C9A57E-2090-46DE-A76A-A1DF21DAAD0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9891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D05D8-7E46-47B0-8FF6-8739DC23850C}"/>
              </a:ext>
            </a:extLst>
          </p:cNvPr>
          <p:cNvSpPr>
            <a:spLocks noGrp="1"/>
          </p:cNvSpPr>
          <p:nvPr>
            <p:ph type="title"/>
          </p:nvPr>
        </p:nvSpPr>
        <p:spPr/>
        <p:txBody>
          <a:bodyPr/>
          <a:lstStyle/>
          <a:p>
            <a:r>
              <a:rPr lang="en-US"/>
              <a:t>Instagram Posts Table - 18 of 25</a:t>
            </a:r>
          </a:p>
        </p:txBody>
      </p:sp>
      <p:graphicFrame>
        <p:nvGraphicFramePr>
          <p:cNvPr id="5" name="Table Placeholder 4">
            <a:extLst>
              <a:ext uri="{FF2B5EF4-FFF2-40B4-BE49-F238E27FC236}">
                <a16:creationId xmlns:a16="http://schemas.microsoft.com/office/drawing/2014/main" id="{2447C0AD-5299-4A12-918B-0F18CEBB5600}"/>
              </a:ext>
            </a:extLst>
          </p:cNvPr>
          <p:cNvGraphicFramePr>
            <a:graphicFrameLocks noGrp="1"/>
          </p:cNvGraphicFramePr>
          <p:nvPr>
            <p:ph type="tbl" sz="quarter" idx="13"/>
            <p:extLst>
              <p:ext uri="{D42A27DB-BD31-4B8C-83A1-F6EECF244321}">
                <p14:modId xmlns:p14="http://schemas.microsoft.com/office/powerpoint/2010/main" val="3426772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19367560"/>
                    </a:ext>
                  </a:extLst>
                </a:gridCol>
                <a:gridCol w="987552">
                  <a:extLst>
                    <a:ext uri="{9D8B030D-6E8A-4147-A177-3AD203B41FA5}">
                      <a16:colId xmlns:a16="http://schemas.microsoft.com/office/drawing/2014/main" val="1936617982"/>
                    </a:ext>
                  </a:extLst>
                </a:gridCol>
                <a:gridCol w="987552">
                  <a:extLst>
                    <a:ext uri="{9D8B030D-6E8A-4147-A177-3AD203B41FA5}">
                      <a16:colId xmlns:a16="http://schemas.microsoft.com/office/drawing/2014/main" val="3284117620"/>
                    </a:ext>
                  </a:extLst>
                </a:gridCol>
                <a:gridCol w="987552">
                  <a:extLst>
                    <a:ext uri="{9D8B030D-6E8A-4147-A177-3AD203B41FA5}">
                      <a16:colId xmlns:a16="http://schemas.microsoft.com/office/drawing/2014/main" val="565135272"/>
                    </a:ext>
                  </a:extLst>
                </a:gridCol>
                <a:gridCol w="987552">
                  <a:extLst>
                    <a:ext uri="{9D8B030D-6E8A-4147-A177-3AD203B41FA5}">
                      <a16:colId xmlns:a16="http://schemas.microsoft.com/office/drawing/2014/main" val="3446295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662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- 2018-03-13 11:11:55</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work on an adventurous family escape to Canada. Taking the whole bunch from Montreal through Quebec all the way to Tadoussac for an exciting whale watching experience. Might throw in sleeping in a tipi! Contact us for your personalized version of Canada and make sure to check out our Insta Stories for more! #escapetravelexpert
.
.
.
.
.
.
#travel #traveling #vacation #visiting #instatravel #instago #instagood #trip #holiday #photooftheday #fun #travelling #tourism #tourist #instapassport #instatraveling #mytravelgram #travelgram #travelagency #igtravel #livelovelebanon #whatsuplebanon #whales #quebec #montreal #canada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3505670"/>
                  </a:ext>
                </a:extLst>
              </a:tr>
            </a:tbl>
          </a:graphicData>
        </a:graphic>
      </p:graphicFrame>
      <p:sp>
        <p:nvSpPr>
          <p:cNvPr id="4" name="Text Placeholder 3">
            <a:extLst>
              <a:ext uri="{FF2B5EF4-FFF2-40B4-BE49-F238E27FC236}">
                <a16:creationId xmlns:a16="http://schemas.microsoft.com/office/drawing/2014/main" id="{56D06536-C290-4C66-BDA7-CD27C31CDCD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02768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04641-6C8D-4484-BA44-BBC52EDDB8DF}"/>
              </a:ext>
            </a:extLst>
          </p:cNvPr>
          <p:cNvSpPr>
            <a:spLocks noGrp="1"/>
          </p:cNvSpPr>
          <p:nvPr>
            <p:ph type="title"/>
          </p:nvPr>
        </p:nvSpPr>
        <p:spPr/>
        <p:txBody>
          <a:bodyPr/>
          <a:lstStyle/>
          <a:p>
            <a:r>
              <a:rPr lang="en-US"/>
              <a:t>Instagram Posts Table - 19 of 25</a:t>
            </a:r>
          </a:p>
        </p:txBody>
      </p:sp>
      <p:graphicFrame>
        <p:nvGraphicFramePr>
          <p:cNvPr id="5" name="Table Placeholder 4">
            <a:extLst>
              <a:ext uri="{FF2B5EF4-FFF2-40B4-BE49-F238E27FC236}">
                <a16:creationId xmlns:a16="http://schemas.microsoft.com/office/drawing/2014/main" id="{F5172D5A-5C77-44A0-91B2-0449A8DBCEDC}"/>
              </a:ext>
            </a:extLst>
          </p:cNvPr>
          <p:cNvGraphicFramePr>
            <a:graphicFrameLocks noGrp="1"/>
          </p:cNvGraphicFramePr>
          <p:nvPr>
            <p:ph type="tbl" sz="quarter" idx="13"/>
            <p:extLst>
              <p:ext uri="{D42A27DB-BD31-4B8C-83A1-F6EECF244321}">
                <p14:modId xmlns:p14="http://schemas.microsoft.com/office/powerpoint/2010/main" val="344536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24919805"/>
                    </a:ext>
                  </a:extLst>
                </a:gridCol>
                <a:gridCol w="987552">
                  <a:extLst>
                    <a:ext uri="{9D8B030D-6E8A-4147-A177-3AD203B41FA5}">
                      <a16:colId xmlns:a16="http://schemas.microsoft.com/office/drawing/2014/main" val="2381456499"/>
                    </a:ext>
                  </a:extLst>
                </a:gridCol>
                <a:gridCol w="987552">
                  <a:extLst>
                    <a:ext uri="{9D8B030D-6E8A-4147-A177-3AD203B41FA5}">
                      <a16:colId xmlns:a16="http://schemas.microsoft.com/office/drawing/2014/main" val="1501711881"/>
                    </a:ext>
                  </a:extLst>
                </a:gridCol>
                <a:gridCol w="987552">
                  <a:extLst>
                    <a:ext uri="{9D8B030D-6E8A-4147-A177-3AD203B41FA5}">
                      <a16:colId xmlns:a16="http://schemas.microsoft.com/office/drawing/2014/main" val="3083106225"/>
                    </a:ext>
                  </a:extLst>
                </a:gridCol>
                <a:gridCol w="987552">
                  <a:extLst>
                    <a:ext uri="{9D8B030D-6E8A-4147-A177-3AD203B41FA5}">
                      <a16:colId xmlns:a16="http://schemas.microsoft.com/office/drawing/2014/main" val="2837066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417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- 2018-03-12 10:18:08</a:t>
                      </a:r>
                      <a:r>
                        <a:rPr kumimoji="0" lang="en-US" sz="1000" b="0" i="0" u="none" strike="noStrike" kern="1200" cap="none" spc="0" normalizeH="0" baseline="0" noProof="0">
                          <a:ln>
                            <a:noFill/>
                          </a:ln>
                          <a:solidFill>
                            <a:prstClr val="black"/>
                          </a:solidFill>
                          <a:effectLst/>
                          <a:uLnTx/>
                          <a:uFillTx/>
                          <a:latin typeface="+mn-lt"/>
                          <a:ea typeface="+mn-ea"/>
                          <a:cs typeface="+mn-cs"/>
                        </a:rPr>
                        <a:t>
Dreaming on a Monday... #escapetravelexpert
.
.
.
.
.
.
#travel #traveling #vacation #visiting #instatravel #instago #instagood #trip #holiday #photooftheday #fun #travelling #tourism #tourist #instapassport #instatraveling #mytravelgram #travelgram #travelagency #igtravel #livelovelebanon #whatsuplebanon #dreamy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1337431"/>
                  </a:ext>
                </a:extLst>
              </a:tr>
            </a:tbl>
          </a:graphicData>
        </a:graphic>
      </p:graphicFrame>
      <p:sp>
        <p:nvSpPr>
          <p:cNvPr id="4" name="Text Placeholder 3">
            <a:extLst>
              <a:ext uri="{FF2B5EF4-FFF2-40B4-BE49-F238E27FC236}">
                <a16:creationId xmlns:a16="http://schemas.microsoft.com/office/drawing/2014/main" id="{6F8A59F1-8302-4DA3-BB71-BD467E857C2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66044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1A7BF-2DFB-4FB9-8C88-3C60C3C4AC16}"/>
              </a:ext>
            </a:extLst>
          </p:cNvPr>
          <p:cNvSpPr>
            <a:spLocks noGrp="1"/>
          </p:cNvSpPr>
          <p:nvPr>
            <p:ph type="title"/>
          </p:nvPr>
        </p:nvSpPr>
        <p:spPr/>
        <p:txBody>
          <a:bodyPr/>
          <a:lstStyle/>
          <a:p>
            <a:r>
              <a:rPr lang="en-US"/>
              <a:t>Instagram Posts Table - 20 of 25</a:t>
            </a:r>
          </a:p>
        </p:txBody>
      </p:sp>
      <p:graphicFrame>
        <p:nvGraphicFramePr>
          <p:cNvPr id="5" name="Table Placeholder 4">
            <a:extLst>
              <a:ext uri="{FF2B5EF4-FFF2-40B4-BE49-F238E27FC236}">
                <a16:creationId xmlns:a16="http://schemas.microsoft.com/office/drawing/2014/main" id="{EF6FBE2C-3F8F-4D86-8384-D3F161B1520E}"/>
              </a:ext>
            </a:extLst>
          </p:cNvPr>
          <p:cNvGraphicFramePr>
            <a:graphicFrameLocks noGrp="1"/>
          </p:cNvGraphicFramePr>
          <p:nvPr>
            <p:ph type="tbl" sz="quarter" idx="13"/>
            <p:extLst>
              <p:ext uri="{D42A27DB-BD31-4B8C-83A1-F6EECF244321}">
                <p14:modId xmlns:p14="http://schemas.microsoft.com/office/powerpoint/2010/main" val="668497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51939243"/>
                    </a:ext>
                  </a:extLst>
                </a:gridCol>
                <a:gridCol w="987552">
                  <a:extLst>
                    <a:ext uri="{9D8B030D-6E8A-4147-A177-3AD203B41FA5}">
                      <a16:colId xmlns:a16="http://schemas.microsoft.com/office/drawing/2014/main" val="740506588"/>
                    </a:ext>
                  </a:extLst>
                </a:gridCol>
                <a:gridCol w="987552">
                  <a:extLst>
                    <a:ext uri="{9D8B030D-6E8A-4147-A177-3AD203B41FA5}">
                      <a16:colId xmlns:a16="http://schemas.microsoft.com/office/drawing/2014/main" val="3103432252"/>
                    </a:ext>
                  </a:extLst>
                </a:gridCol>
                <a:gridCol w="987552">
                  <a:extLst>
                    <a:ext uri="{9D8B030D-6E8A-4147-A177-3AD203B41FA5}">
                      <a16:colId xmlns:a16="http://schemas.microsoft.com/office/drawing/2014/main" val="3235031229"/>
                    </a:ext>
                  </a:extLst>
                </a:gridCol>
                <a:gridCol w="987552">
                  <a:extLst>
                    <a:ext uri="{9D8B030D-6E8A-4147-A177-3AD203B41FA5}">
                      <a16:colId xmlns:a16="http://schemas.microsoft.com/office/drawing/2014/main" val="2375194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659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- 2018-03-08 02:13:19</a:t>
                      </a:r>
                      <a:r>
                        <a:rPr kumimoji="0" lang="en-US" sz="1000" b="0" i="0" u="none" strike="noStrike" kern="1200" cap="none" spc="0" normalizeH="0" baseline="0" noProof="0">
                          <a:ln>
                            <a:noFill/>
                          </a:ln>
                          <a:solidFill>
                            <a:prstClr val="black"/>
                          </a:solidFill>
                          <a:effectLst/>
                          <a:uLnTx/>
                          <a:uFillTx/>
                          <a:latin typeface="+mn-lt"/>
                          <a:ea typeface="+mn-ea"/>
                          <a:cs typeface="+mn-cs"/>
                        </a:rPr>
                        <a:t>
In celebration of women's day, we are sharing portraits of beautiful women from around the world by one of our favorite travel photographers, Mihaela Noroc. 
Find more of these breathtaking portraits on her instagram page @the.atlas.of.beauty
From our all-female Escape team to you, Happy Women's Day! #escapetravelexpert
.
.
.
.
.
.
#travel #traveling #vacation #visiting #instatravel #instago #instagood #trip #holiday #photooftheday #fun #travelling #tourism #tourist #instapassport #instatraveling #mytravelgram #travelgram #travelagency #igtravel #livelovelebanon #whatsuplebanon #atlasofbeauty #aroundtheworld #womensday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0512388"/>
                  </a:ext>
                </a:extLst>
              </a:tr>
            </a:tbl>
          </a:graphicData>
        </a:graphic>
      </p:graphicFrame>
      <p:sp>
        <p:nvSpPr>
          <p:cNvPr id="4" name="Text Placeholder 3">
            <a:extLst>
              <a:ext uri="{FF2B5EF4-FFF2-40B4-BE49-F238E27FC236}">
                <a16:creationId xmlns:a16="http://schemas.microsoft.com/office/drawing/2014/main" id="{38BCA178-B244-40D4-8EEF-3B6DE8A470A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00040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ECFF5-B957-4F2E-A15D-F69BEDA9C392}"/>
              </a:ext>
            </a:extLst>
          </p:cNvPr>
          <p:cNvSpPr>
            <a:spLocks noGrp="1"/>
          </p:cNvSpPr>
          <p:nvPr>
            <p:ph type="title"/>
          </p:nvPr>
        </p:nvSpPr>
        <p:spPr/>
        <p:txBody>
          <a:bodyPr/>
          <a:lstStyle/>
          <a:p>
            <a:r>
              <a:rPr lang="en-US"/>
              <a:t>Instagram Posts Table - 21 of 25</a:t>
            </a:r>
          </a:p>
        </p:txBody>
      </p:sp>
      <p:graphicFrame>
        <p:nvGraphicFramePr>
          <p:cNvPr id="5" name="Table Placeholder 4">
            <a:extLst>
              <a:ext uri="{FF2B5EF4-FFF2-40B4-BE49-F238E27FC236}">
                <a16:creationId xmlns:a16="http://schemas.microsoft.com/office/drawing/2014/main" id="{88C7D071-5986-4040-A980-F85808F3A50D}"/>
              </a:ext>
            </a:extLst>
          </p:cNvPr>
          <p:cNvGraphicFramePr>
            <a:graphicFrameLocks noGrp="1"/>
          </p:cNvGraphicFramePr>
          <p:nvPr>
            <p:ph type="tbl" sz="quarter" idx="13"/>
            <p:extLst>
              <p:ext uri="{D42A27DB-BD31-4B8C-83A1-F6EECF244321}">
                <p14:modId xmlns:p14="http://schemas.microsoft.com/office/powerpoint/2010/main" val="2648213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14440381"/>
                    </a:ext>
                  </a:extLst>
                </a:gridCol>
                <a:gridCol w="987552">
                  <a:extLst>
                    <a:ext uri="{9D8B030D-6E8A-4147-A177-3AD203B41FA5}">
                      <a16:colId xmlns:a16="http://schemas.microsoft.com/office/drawing/2014/main" val="1036746802"/>
                    </a:ext>
                  </a:extLst>
                </a:gridCol>
                <a:gridCol w="987552">
                  <a:extLst>
                    <a:ext uri="{9D8B030D-6E8A-4147-A177-3AD203B41FA5}">
                      <a16:colId xmlns:a16="http://schemas.microsoft.com/office/drawing/2014/main" val="3102952647"/>
                    </a:ext>
                  </a:extLst>
                </a:gridCol>
                <a:gridCol w="987552">
                  <a:extLst>
                    <a:ext uri="{9D8B030D-6E8A-4147-A177-3AD203B41FA5}">
                      <a16:colId xmlns:a16="http://schemas.microsoft.com/office/drawing/2014/main" val="959104180"/>
                    </a:ext>
                  </a:extLst>
                </a:gridCol>
                <a:gridCol w="987552">
                  <a:extLst>
                    <a:ext uri="{9D8B030D-6E8A-4147-A177-3AD203B41FA5}">
                      <a16:colId xmlns:a16="http://schemas.microsoft.com/office/drawing/2014/main" val="219663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427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- 2018-03-07 09:53:38</a:t>
                      </a:r>
                      <a:r>
                        <a:rPr kumimoji="0" lang="en-US" sz="1000" b="0" i="0" u="none" strike="noStrike" kern="1200" cap="none" spc="0" normalizeH="0" baseline="0" noProof="0">
                          <a:ln>
                            <a:noFill/>
                          </a:ln>
                          <a:solidFill>
                            <a:prstClr val="black"/>
                          </a:solidFill>
                          <a:effectLst/>
                          <a:uLnTx/>
                          <a:uFillTx/>
                          <a:latin typeface="+mn-lt"/>
                          <a:ea typeface="+mn-ea"/>
                          <a:cs typeface="+mn-cs"/>
                        </a:rPr>
                        <a:t>
We're working on a new adventure! Scotland is a country that has many treasures, from the spectacular wildlife to the breathtaking highlands and traditional music. Discover the fantastic Scottish culture with Escape Travel Expert! #escapetravelexpert
.
.
.
.
.
#travel #traveling #vacation #visiting #instatravel #instago #instagood #trip #holiday #photooftheday #fun #travelling #tourism #tourist #instapassport #instatraveling #mytravelgram #travelgram #travelagency #igtravel #livelovelebanon #whatsuplebanon #scotland #adventure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5312470"/>
                  </a:ext>
                </a:extLst>
              </a:tr>
            </a:tbl>
          </a:graphicData>
        </a:graphic>
      </p:graphicFrame>
      <p:sp>
        <p:nvSpPr>
          <p:cNvPr id="4" name="Text Placeholder 3">
            <a:extLst>
              <a:ext uri="{FF2B5EF4-FFF2-40B4-BE49-F238E27FC236}">
                <a16:creationId xmlns:a16="http://schemas.microsoft.com/office/drawing/2014/main" id="{6CD0C920-91AD-40C7-B883-BCF783EC334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32730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B5A4-46C7-46AA-9887-5C2C936BA777}"/>
              </a:ext>
            </a:extLst>
          </p:cNvPr>
          <p:cNvSpPr>
            <a:spLocks noGrp="1"/>
          </p:cNvSpPr>
          <p:nvPr>
            <p:ph type="title"/>
          </p:nvPr>
        </p:nvSpPr>
        <p:spPr/>
        <p:txBody>
          <a:bodyPr/>
          <a:lstStyle/>
          <a:p>
            <a:r>
              <a:rPr lang="en-US"/>
              <a:t>Instagram Posts Table - 22 of 25</a:t>
            </a:r>
          </a:p>
        </p:txBody>
      </p:sp>
      <p:graphicFrame>
        <p:nvGraphicFramePr>
          <p:cNvPr id="5" name="Table Placeholder 4">
            <a:extLst>
              <a:ext uri="{FF2B5EF4-FFF2-40B4-BE49-F238E27FC236}">
                <a16:creationId xmlns:a16="http://schemas.microsoft.com/office/drawing/2014/main" id="{D8189D81-A515-405F-988D-9654F6CE34E7}"/>
              </a:ext>
            </a:extLst>
          </p:cNvPr>
          <p:cNvGraphicFramePr>
            <a:graphicFrameLocks noGrp="1"/>
          </p:cNvGraphicFramePr>
          <p:nvPr>
            <p:ph type="tbl" sz="quarter" idx="13"/>
            <p:extLst>
              <p:ext uri="{D42A27DB-BD31-4B8C-83A1-F6EECF244321}">
                <p14:modId xmlns:p14="http://schemas.microsoft.com/office/powerpoint/2010/main" val="1210202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6148691"/>
                    </a:ext>
                  </a:extLst>
                </a:gridCol>
                <a:gridCol w="987552">
                  <a:extLst>
                    <a:ext uri="{9D8B030D-6E8A-4147-A177-3AD203B41FA5}">
                      <a16:colId xmlns:a16="http://schemas.microsoft.com/office/drawing/2014/main" val="351685901"/>
                    </a:ext>
                  </a:extLst>
                </a:gridCol>
                <a:gridCol w="987552">
                  <a:extLst>
                    <a:ext uri="{9D8B030D-6E8A-4147-A177-3AD203B41FA5}">
                      <a16:colId xmlns:a16="http://schemas.microsoft.com/office/drawing/2014/main" val="3318164320"/>
                    </a:ext>
                  </a:extLst>
                </a:gridCol>
                <a:gridCol w="987552">
                  <a:extLst>
                    <a:ext uri="{9D8B030D-6E8A-4147-A177-3AD203B41FA5}">
                      <a16:colId xmlns:a16="http://schemas.microsoft.com/office/drawing/2014/main" val="4111430668"/>
                    </a:ext>
                  </a:extLst>
                </a:gridCol>
                <a:gridCol w="987552">
                  <a:extLst>
                    <a:ext uri="{9D8B030D-6E8A-4147-A177-3AD203B41FA5}">
                      <a16:colId xmlns:a16="http://schemas.microsoft.com/office/drawing/2014/main" val="770308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932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- 2018-03-06 11:23:36</a:t>
                      </a:r>
                      <a:r>
                        <a:rPr kumimoji="0" lang="en-US" sz="1000" b="0" i="0" u="none" strike="noStrike" kern="1200" cap="none" spc="0" normalizeH="0" baseline="0" noProof="0">
                          <a:ln>
                            <a:noFill/>
                          </a:ln>
                          <a:solidFill>
                            <a:prstClr val="black"/>
                          </a:solidFill>
                          <a:effectLst/>
                          <a:uLnTx/>
                          <a:uFillTx/>
                          <a:latin typeface="+mn-lt"/>
                          <a:ea typeface="+mn-ea"/>
                          <a:cs typeface="+mn-cs"/>
                        </a:rPr>
                        <a:t>
On her journey to Florida, Sara, our social media associate, discovered the Everglades in Miami on a fun airboat ride and got to meet its crocodiles! An adventure not to be missed when in Miami! #escapetravelexpert
.
.
.
.
.
.
#travel #traveling #vacation #visiting #instatravel #instago #instagood #trip #holiday #photooftheday #fun #travelling #tourism #tourist #instapassport #instatraveling #mytravelgram #travelgram #travelagency #igtravel #livelovelebanon #whatsuplebanon #everglades #miami #adventure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2672917"/>
                  </a:ext>
                </a:extLst>
              </a:tr>
            </a:tbl>
          </a:graphicData>
        </a:graphic>
      </p:graphicFrame>
      <p:sp>
        <p:nvSpPr>
          <p:cNvPr id="4" name="Text Placeholder 3">
            <a:extLst>
              <a:ext uri="{FF2B5EF4-FFF2-40B4-BE49-F238E27FC236}">
                <a16:creationId xmlns:a16="http://schemas.microsoft.com/office/drawing/2014/main" id="{956A61D8-7381-4D99-BB80-F857D81D596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45364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9ADC-860D-4944-8439-874ED54E6E19}"/>
              </a:ext>
            </a:extLst>
          </p:cNvPr>
          <p:cNvSpPr>
            <a:spLocks noGrp="1"/>
          </p:cNvSpPr>
          <p:nvPr>
            <p:ph type="title"/>
          </p:nvPr>
        </p:nvSpPr>
        <p:spPr/>
        <p:txBody>
          <a:bodyPr/>
          <a:lstStyle/>
          <a:p>
            <a:r>
              <a:rPr lang="en-US"/>
              <a:t>Instagram Posts Table - 23 of 25</a:t>
            </a:r>
          </a:p>
        </p:txBody>
      </p:sp>
      <p:graphicFrame>
        <p:nvGraphicFramePr>
          <p:cNvPr id="5" name="Table Placeholder 4">
            <a:extLst>
              <a:ext uri="{FF2B5EF4-FFF2-40B4-BE49-F238E27FC236}">
                <a16:creationId xmlns:a16="http://schemas.microsoft.com/office/drawing/2014/main" id="{7EE62792-ACAD-4E41-9B73-2CAB1E910FD0}"/>
              </a:ext>
            </a:extLst>
          </p:cNvPr>
          <p:cNvGraphicFramePr>
            <a:graphicFrameLocks noGrp="1"/>
          </p:cNvGraphicFramePr>
          <p:nvPr>
            <p:ph type="tbl" sz="quarter" idx="13"/>
            <p:extLst>
              <p:ext uri="{D42A27DB-BD31-4B8C-83A1-F6EECF244321}">
                <p14:modId xmlns:p14="http://schemas.microsoft.com/office/powerpoint/2010/main" val="1424770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31588585"/>
                    </a:ext>
                  </a:extLst>
                </a:gridCol>
                <a:gridCol w="987552">
                  <a:extLst>
                    <a:ext uri="{9D8B030D-6E8A-4147-A177-3AD203B41FA5}">
                      <a16:colId xmlns:a16="http://schemas.microsoft.com/office/drawing/2014/main" val="723393175"/>
                    </a:ext>
                  </a:extLst>
                </a:gridCol>
                <a:gridCol w="987552">
                  <a:extLst>
                    <a:ext uri="{9D8B030D-6E8A-4147-A177-3AD203B41FA5}">
                      <a16:colId xmlns:a16="http://schemas.microsoft.com/office/drawing/2014/main" val="831466440"/>
                    </a:ext>
                  </a:extLst>
                </a:gridCol>
                <a:gridCol w="987552">
                  <a:extLst>
                    <a:ext uri="{9D8B030D-6E8A-4147-A177-3AD203B41FA5}">
                      <a16:colId xmlns:a16="http://schemas.microsoft.com/office/drawing/2014/main" val="4041160295"/>
                    </a:ext>
                  </a:extLst>
                </a:gridCol>
                <a:gridCol w="987552">
                  <a:extLst>
                    <a:ext uri="{9D8B030D-6E8A-4147-A177-3AD203B41FA5}">
                      <a16:colId xmlns:a16="http://schemas.microsoft.com/office/drawing/2014/main" val="4109077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05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- 2018-03-05 09:40:30</a:t>
                      </a:r>
                      <a:r>
                        <a:rPr kumimoji="0" lang="en-US" sz="1000" b="0" i="0" u="none" strike="noStrike" kern="1200" cap="none" spc="0" normalizeH="0" baseline="0" noProof="0">
                          <a:ln>
                            <a:noFill/>
                          </a:ln>
                          <a:solidFill>
                            <a:prstClr val="black"/>
                          </a:solidFill>
                          <a:effectLst/>
                          <a:uLnTx/>
                          <a:uFillTx/>
                          <a:latin typeface="+mn-lt"/>
                          <a:ea typeface="+mn-ea"/>
                          <a:cs typeface="+mn-cs"/>
                        </a:rPr>
                        <a:t>
Marc told us all about his favorite hobbies and we personalized his ideal escape! Refer to our highlights to find out where we sent him on his perfect getaway. #escapetravelexpert
.
.
.
.
.
.
#travel #traveling #vacation #visiting #instatravel #instago #instagood #trip #holiday #photooftheday #fun #travelling #tourism #tourist #instapassport #instatraveling #mytravelgram #travelgram #travelagency #igtravel #livelovelebanon #whatsuplebanon #corsica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0726546"/>
                  </a:ext>
                </a:extLst>
              </a:tr>
            </a:tbl>
          </a:graphicData>
        </a:graphic>
      </p:graphicFrame>
      <p:sp>
        <p:nvSpPr>
          <p:cNvPr id="4" name="Text Placeholder 3">
            <a:extLst>
              <a:ext uri="{FF2B5EF4-FFF2-40B4-BE49-F238E27FC236}">
                <a16:creationId xmlns:a16="http://schemas.microsoft.com/office/drawing/2014/main" id="{96A21312-3872-4EA1-B972-A6DE656CB3A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43985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F020E-6923-4AB9-AB1D-E915E3C27574}"/>
              </a:ext>
            </a:extLst>
          </p:cNvPr>
          <p:cNvSpPr>
            <a:spLocks noGrp="1"/>
          </p:cNvSpPr>
          <p:nvPr>
            <p:ph type="title"/>
          </p:nvPr>
        </p:nvSpPr>
        <p:spPr/>
        <p:txBody>
          <a:bodyPr/>
          <a:lstStyle/>
          <a:p>
            <a:r>
              <a:rPr lang="en-US"/>
              <a:t>Instagram Posts Table - 24 of 25</a:t>
            </a:r>
          </a:p>
        </p:txBody>
      </p:sp>
      <p:graphicFrame>
        <p:nvGraphicFramePr>
          <p:cNvPr id="5" name="Table Placeholder 4">
            <a:extLst>
              <a:ext uri="{FF2B5EF4-FFF2-40B4-BE49-F238E27FC236}">
                <a16:creationId xmlns:a16="http://schemas.microsoft.com/office/drawing/2014/main" id="{65C998CF-4944-4E82-A63F-92AA3341175B}"/>
              </a:ext>
            </a:extLst>
          </p:cNvPr>
          <p:cNvGraphicFramePr>
            <a:graphicFrameLocks noGrp="1"/>
          </p:cNvGraphicFramePr>
          <p:nvPr>
            <p:ph type="tbl" sz="quarter" idx="13"/>
            <p:extLst>
              <p:ext uri="{D42A27DB-BD31-4B8C-83A1-F6EECF244321}">
                <p14:modId xmlns:p14="http://schemas.microsoft.com/office/powerpoint/2010/main" val="828569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8268437"/>
                    </a:ext>
                  </a:extLst>
                </a:gridCol>
                <a:gridCol w="987552">
                  <a:extLst>
                    <a:ext uri="{9D8B030D-6E8A-4147-A177-3AD203B41FA5}">
                      <a16:colId xmlns:a16="http://schemas.microsoft.com/office/drawing/2014/main" val="1882652095"/>
                    </a:ext>
                  </a:extLst>
                </a:gridCol>
                <a:gridCol w="987552">
                  <a:extLst>
                    <a:ext uri="{9D8B030D-6E8A-4147-A177-3AD203B41FA5}">
                      <a16:colId xmlns:a16="http://schemas.microsoft.com/office/drawing/2014/main" val="1785165173"/>
                    </a:ext>
                  </a:extLst>
                </a:gridCol>
                <a:gridCol w="987552">
                  <a:extLst>
                    <a:ext uri="{9D8B030D-6E8A-4147-A177-3AD203B41FA5}">
                      <a16:colId xmlns:a16="http://schemas.microsoft.com/office/drawing/2014/main" val="1076810144"/>
                    </a:ext>
                  </a:extLst>
                </a:gridCol>
                <a:gridCol w="987552">
                  <a:extLst>
                    <a:ext uri="{9D8B030D-6E8A-4147-A177-3AD203B41FA5}">
                      <a16:colId xmlns:a16="http://schemas.microsoft.com/office/drawing/2014/main" val="1362799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545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- 2018-03-03 01:01:34</a:t>
                      </a:r>
                      <a:r>
                        <a:rPr kumimoji="0" lang="en-US" sz="1000" b="0" i="0" u="none" strike="noStrike" kern="1200" cap="none" spc="0" normalizeH="0" baseline="0" noProof="0">
                          <a:ln>
                            <a:noFill/>
                          </a:ln>
                          <a:solidFill>
                            <a:prstClr val="black"/>
                          </a:solidFill>
                          <a:effectLst/>
                          <a:uLnTx/>
                          <a:uFillTx/>
                          <a:latin typeface="+mn-lt"/>
                          <a:ea typeface="+mn-ea"/>
                          <a:cs typeface="+mn-cs"/>
                        </a:rPr>
                        <a:t>
The Big Island of Hawaii has no shortage of romantic landmarks, which makes it the perfect destination for your honeymoon! After all what could be more romantic than steamy volcanoes, and exotic views? #escapetravelexpert
.
.
.
.
.
.
#travel #traveling #vacation #visiting #instatravel #instago #instagood #trip #holiday #photooftheday #fun #travelling #tourism #tourist #instapassport #instatraveling #mytravelgram #travelgram #travelagency #igtravel #livelovelebanon #whatsuplebanon #adventure #love #honeymoon #hawaii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880318"/>
                  </a:ext>
                </a:extLst>
              </a:tr>
            </a:tbl>
          </a:graphicData>
        </a:graphic>
      </p:graphicFrame>
      <p:sp>
        <p:nvSpPr>
          <p:cNvPr id="4" name="Text Placeholder 3">
            <a:extLst>
              <a:ext uri="{FF2B5EF4-FFF2-40B4-BE49-F238E27FC236}">
                <a16:creationId xmlns:a16="http://schemas.microsoft.com/office/drawing/2014/main" id="{1BEDD8FF-94A4-4EF3-83DC-CC02492C26E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54778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6FCB5-2D0C-45AB-B1D5-CD642E473A2D}"/>
              </a:ext>
            </a:extLst>
          </p:cNvPr>
          <p:cNvSpPr>
            <a:spLocks noGrp="1"/>
          </p:cNvSpPr>
          <p:nvPr>
            <p:ph type="title"/>
          </p:nvPr>
        </p:nvSpPr>
        <p:spPr/>
        <p:txBody>
          <a:bodyPr/>
          <a:lstStyle/>
          <a:p>
            <a:r>
              <a:rPr lang="en-US"/>
              <a:t>Instagram Posts Table - 25 of 25</a:t>
            </a:r>
          </a:p>
        </p:txBody>
      </p:sp>
      <p:graphicFrame>
        <p:nvGraphicFramePr>
          <p:cNvPr id="5" name="Table Placeholder 4">
            <a:extLst>
              <a:ext uri="{FF2B5EF4-FFF2-40B4-BE49-F238E27FC236}">
                <a16:creationId xmlns:a16="http://schemas.microsoft.com/office/drawing/2014/main" id="{6677779A-1737-4C59-B95A-BF30D2C68AAF}"/>
              </a:ext>
            </a:extLst>
          </p:cNvPr>
          <p:cNvGraphicFramePr>
            <a:graphicFrameLocks noGrp="1"/>
          </p:cNvGraphicFramePr>
          <p:nvPr>
            <p:ph type="tbl" sz="quarter" idx="13"/>
            <p:extLst>
              <p:ext uri="{D42A27DB-BD31-4B8C-83A1-F6EECF244321}">
                <p14:modId xmlns:p14="http://schemas.microsoft.com/office/powerpoint/2010/main" val="1925110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58169104"/>
                    </a:ext>
                  </a:extLst>
                </a:gridCol>
                <a:gridCol w="987552">
                  <a:extLst>
                    <a:ext uri="{9D8B030D-6E8A-4147-A177-3AD203B41FA5}">
                      <a16:colId xmlns:a16="http://schemas.microsoft.com/office/drawing/2014/main" val="1937595303"/>
                    </a:ext>
                  </a:extLst>
                </a:gridCol>
                <a:gridCol w="987552">
                  <a:extLst>
                    <a:ext uri="{9D8B030D-6E8A-4147-A177-3AD203B41FA5}">
                      <a16:colId xmlns:a16="http://schemas.microsoft.com/office/drawing/2014/main" val="2852544721"/>
                    </a:ext>
                  </a:extLst>
                </a:gridCol>
                <a:gridCol w="987552">
                  <a:extLst>
                    <a:ext uri="{9D8B030D-6E8A-4147-A177-3AD203B41FA5}">
                      <a16:colId xmlns:a16="http://schemas.microsoft.com/office/drawing/2014/main" val="1997152281"/>
                    </a:ext>
                  </a:extLst>
                </a:gridCol>
                <a:gridCol w="987552">
                  <a:extLst>
                    <a:ext uri="{9D8B030D-6E8A-4147-A177-3AD203B41FA5}">
                      <a16:colId xmlns:a16="http://schemas.microsoft.com/office/drawing/2014/main" val="2673034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262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escapetravelexpert (Escape Travel Expert) - 2018-03-02 05:52:20</a:t>
                      </a:r>
                      <a:r>
                        <a:rPr kumimoji="0" lang="en-US" sz="1000" b="0" i="0" u="none" strike="noStrike" kern="1200" cap="none" spc="0" normalizeH="0" baseline="0" noProof="0">
                          <a:ln>
                            <a:noFill/>
                          </a:ln>
                          <a:solidFill>
                            <a:prstClr val="black"/>
                          </a:solidFill>
                          <a:effectLst/>
                          <a:uLnTx/>
                          <a:uFillTx/>
                          <a:latin typeface="+mn-lt"/>
                          <a:ea typeface="+mn-ea"/>
                          <a:cs typeface="+mn-cs"/>
                        </a:rPr>
                        <a:t>
Rouba fell from the Colombian sky right into our office! Follow her travel journey on her blog www.rubzseestheworld.com and @rubzseestheworld ! Excited to have a travel addict joining our team! #escapetravelexpert
.
.
.
.
.
.
#travel #traveling #vacation #visiting #instatravel #instago #instagood #trip #holiday #photooftheday #fun #travelling #tourism #tourist #instapassport #instatraveling #mytravelgram #travelgram #travelagency #igtravel #livelovelebanon #whatsuplebanon #adventure #skydive #colombia #skydiving #cybellerecommends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8539430"/>
                  </a:ext>
                </a:extLst>
              </a:tr>
            </a:tbl>
          </a:graphicData>
        </a:graphic>
      </p:graphicFrame>
      <p:sp>
        <p:nvSpPr>
          <p:cNvPr id="4" name="Text Placeholder 3">
            <a:extLst>
              <a:ext uri="{FF2B5EF4-FFF2-40B4-BE49-F238E27FC236}">
                <a16:creationId xmlns:a16="http://schemas.microsoft.com/office/drawing/2014/main" id="{0AE79418-1D69-4C24-B6A0-BF819FD5390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91042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BFF6E-FDFE-4082-AD09-F43A7CDD57AB}"/>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EBD1D57C-755A-42F1-8F74-4875111B24DB}"/>
              </a:ext>
            </a:extLst>
          </p:cNvPr>
          <p:cNvGraphicFramePr>
            <a:graphicFrameLocks noGrp="1"/>
          </p:cNvGraphicFramePr>
          <p:nvPr>
            <p:ph type="chart" sz="quarter" idx="13"/>
            <p:extLst>
              <p:ext uri="{D42A27DB-BD31-4B8C-83A1-F6EECF244321}">
                <p14:modId xmlns:p14="http://schemas.microsoft.com/office/powerpoint/2010/main" val="3406585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EDD902-0768-49AB-947A-FE348A333CB7}"/>
              </a:ext>
            </a:extLst>
          </p:cNvPr>
          <p:cNvSpPr>
            <a:spLocks noGrp="1"/>
          </p:cNvSpPr>
          <p:nvPr>
            <p:ph type="body" sz="quarter" idx="14"/>
          </p:nvPr>
        </p:nvSpPr>
        <p:spPr/>
        <p:txBody>
          <a:bodyPr/>
          <a:lstStyle/>
          <a:p>
            <a:r>
              <a:rPr lang="en-US"/>
              <a:t>03/01/2018 - 05/01/2018</a:t>
            </a:r>
          </a:p>
        </p:txBody>
      </p:sp>
      <p:sp>
        <p:nvSpPr>
          <p:cNvPr id="5" name="Footer Placeholder 4">
            <a:extLst>
              <a:ext uri="{FF2B5EF4-FFF2-40B4-BE49-F238E27FC236}">
                <a16:creationId xmlns:a16="http://schemas.microsoft.com/office/drawing/2014/main" id="{DDCACA84-2A4D-456A-B000-3680579F4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504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B9B7A-77DA-4E16-AED3-A4521FFA9A15}"/>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38698652-6494-4179-A643-C298A8D92FEB}"/>
              </a:ext>
            </a:extLst>
          </p:cNvPr>
          <p:cNvGraphicFramePr>
            <a:graphicFrameLocks noGrp="1"/>
          </p:cNvGraphicFramePr>
          <p:nvPr>
            <p:ph type="chart" sz="quarter" idx="13"/>
            <p:extLst>
              <p:ext uri="{D42A27DB-BD31-4B8C-83A1-F6EECF244321}">
                <p14:modId xmlns:p14="http://schemas.microsoft.com/office/powerpoint/2010/main" val="1990636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D50010-1245-465B-BDFE-167B50B452B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8CC2519-BB59-4729-9FF5-A4EE8BF708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22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800</Words>
  <Application>Microsoft Office PowerPoint</Application>
  <PresentationFormat>On-screen Show (4:3)</PresentationFormat>
  <Paragraphs>336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Overview</vt:lpstr>
      <vt:lpstr>Instagram Key Metrics Table</vt:lpstr>
      <vt:lpstr>Instagram Followers Total</vt:lpstr>
      <vt:lpstr>Instagram Followers Change Rate</vt:lpstr>
      <vt:lpstr>Instagram Posts Table - 1 of 25</vt:lpstr>
      <vt:lpstr>Instagram Posts Table - 2 of 25</vt:lpstr>
      <vt:lpstr>Instagram Posts Table - 3 of 25</vt:lpstr>
      <vt:lpstr>Instagram Posts Table - 4 of 25</vt:lpstr>
      <vt:lpstr>Instagram Posts Table - 5 of 25</vt:lpstr>
      <vt:lpstr>Instagram Posts Table - 6 of 25</vt:lpstr>
      <vt:lpstr>Instagram Posts Table - 7 of 25</vt:lpstr>
      <vt:lpstr>Instagram Posts Table - 8 of 25</vt:lpstr>
      <vt:lpstr>Instagram Posts Table - 9 of 25</vt:lpstr>
      <vt:lpstr>Instagram Posts Table - 10 of 25</vt:lpstr>
      <vt:lpstr>Instagram Posts Table - 11 of 25</vt:lpstr>
      <vt:lpstr>Instagram Posts Table - 12 of 25</vt:lpstr>
      <vt:lpstr>Instagram Posts Table - 13 of 25</vt:lpstr>
      <vt:lpstr>Instagram Posts Table - 14 of 25</vt:lpstr>
      <vt:lpstr>Instagram Posts Table - 15 of 25</vt:lpstr>
      <vt:lpstr>Instagram Posts Table - 16 of 25</vt:lpstr>
      <vt:lpstr>Instagram Posts Table - 17 of 25</vt:lpstr>
      <vt:lpstr>Instagram Posts Table - 18 of 25</vt:lpstr>
      <vt:lpstr>Instagram Posts Table - 19 of 25</vt:lpstr>
      <vt:lpstr>Instagram Posts Table - 20 of 25</vt:lpstr>
      <vt:lpstr>Instagram Posts Table - 21 of 25</vt:lpstr>
      <vt:lpstr>Instagram Posts Table - 22 of 25</vt:lpstr>
      <vt:lpstr>Instagram Posts Table - 23 of 25</vt:lpstr>
      <vt:lpstr>Instagram Posts Table - 24 of 25</vt:lpstr>
      <vt:lpstr>Instagram Posts Table - 25 of 25</vt:lpstr>
      <vt:lpstr>Instagram Interaction Rate</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2018-04-03T18:02:54Z</dcterms:created>
  <dcterms:modified xsi:type="dcterms:W3CDTF">2018-04-03T18:03:28Z</dcterms:modified>
</cp:coreProperties>
</file>