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4.1169205434334999E-2</c:v>
                </c:pt>
                <c:pt idx="1">
                  <c:v>-2.0576131687243E-2</c:v>
                </c:pt>
                <c:pt idx="2">
                  <c:v>4.1160732661040998E-2</c:v>
                </c:pt>
                <c:pt idx="3">
                  <c:v>4.1143797572516003E-2</c:v>
                </c:pt>
                <c:pt idx="4">
                  <c:v>-2.0563438206867998E-2</c:v>
                </c:pt>
                <c:pt idx="5">
                  <c:v>-4.1135335252981998E-2</c:v>
                </c:pt>
                <c:pt idx="6">
                  <c:v>0</c:v>
                </c:pt>
                <c:pt idx="7">
                  <c:v>-2.0576131687243E-2</c:v>
                </c:pt>
                <c:pt idx="8">
                  <c:v>0</c:v>
                </c:pt>
                <c:pt idx="9">
                  <c:v>-4.1160732661040998E-2</c:v>
                </c:pt>
                <c:pt idx="10">
                  <c:v>2.0588840848260001E-2</c:v>
                </c:pt>
                <c:pt idx="11">
                  <c:v>2.0584602717167999E-2</c:v>
                </c:pt>
                <c:pt idx="12">
                  <c:v>0</c:v>
                </c:pt>
                <c:pt idx="13">
                  <c:v>-2.0580366330520999E-2</c:v>
                </c:pt>
                <c:pt idx="14">
                  <c:v>-2.0584602717167999E-2</c:v>
                </c:pt>
                <c:pt idx="15">
                  <c:v>-4.1177681696520002E-2</c:v>
                </c:pt>
                <c:pt idx="16">
                  <c:v>0</c:v>
                </c:pt>
                <c:pt idx="17">
                  <c:v>-2.0597322348094999E-2</c:v>
                </c:pt>
                <c:pt idx="18">
                  <c:v>0</c:v>
                </c:pt>
                <c:pt idx="19">
                  <c:v>0</c:v>
                </c:pt>
                <c:pt idx="20">
                  <c:v>-2.0601565718995001E-2</c:v>
                </c:pt>
                <c:pt idx="21">
                  <c:v>0</c:v>
                </c:pt>
                <c:pt idx="22">
                  <c:v>0</c:v>
                </c:pt>
                <c:pt idx="23">
                  <c:v>0</c:v>
                </c:pt>
                <c:pt idx="24">
                  <c:v>2.0605810838657E-2</c:v>
                </c:pt>
                <c:pt idx="25">
                  <c:v>-2.0601565718995001E-2</c:v>
                </c:pt>
                <c:pt idx="26">
                  <c:v>4.1211621677313001E-2</c:v>
                </c:pt>
                <c:pt idx="27">
                  <c:v>0</c:v>
                </c:pt>
                <c:pt idx="28">
                  <c:v>-2.0597322348094999E-2</c:v>
                </c:pt>
                <c:pt idx="29">
                  <c:v>2.0601565718995001E-2</c:v>
                </c:pt>
                <c:pt idx="30">
                  <c:v>0</c:v>
                </c:pt>
              </c:numCache>
            </c:numRef>
          </c:val>
          <c:smooth val="0"/>
          <c:extLst>
            <c:ext xmlns:c16="http://schemas.microsoft.com/office/drawing/2014/chart" uri="{C3380CC4-5D6E-409C-BE32-E72D297353CC}">
              <c16:uniqueId val="{00000000-57F1-4413-9580-1710DF42E0B3}"/>
            </c:ext>
          </c:extLst>
        </c:ser>
        <c:dLbls>
          <c:showLegendKey val="0"/>
          <c:showVal val="0"/>
          <c:showCatName val="0"/>
          <c:showSerName val="0"/>
          <c:showPercent val="0"/>
          <c:showBubbleSize val="0"/>
        </c:dLbls>
        <c:smooth val="0"/>
        <c:axId val="306696440"/>
        <c:axId val="306699392"/>
      </c:lineChart>
      <c:dateAx>
        <c:axId val="30669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99392"/>
        <c:crosses val="autoZero"/>
        <c:auto val="1"/>
        <c:lblOffset val="100"/>
        <c:baseTimeUnit val="days"/>
      </c:dateAx>
      <c:valAx>
        <c:axId val="30669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9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4860</c:v>
                </c:pt>
                <c:pt idx="1">
                  <c:v>4859</c:v>
                </c:pt>
                <c:pt idx="2">
                  <c:v>4861</c:v>
                </c:pt>
                <c:pt idx="3">
                  <c:v>4863</c:v>
                </c:pt>
                <c:pt idx="4">
                  <c:v>4862</c:v>
                </c:pt>
                <c:pt idx="5">
                  <c:v>4860</c:v>
                </c:pt>
                <c:pt idx="6">
                  <c:v>4860</c:v>
                </c:pt>
                <c:pt idx="7">
                  <c:v>4859</c:v>
                </c:pt>
                <c:pt idx="8">
                  <c:v>4859</c:v>
                </c:pt>
                <c:pt idx="9">
                  <c:v>4857</c:v>
                </c:pt>
                <c:pt idx="10">
                  <c:v>4858</c:v>
                </c:pt>
                <c:pt idx="11">
                  <c:v>4859</c:v>
                </c:pt>
                <c:pt idx="12">
                  <c:v>4859</c:v>
                </c:pt>
                <c:pt idx="13">
                  <c:v>4858</c:v>
                </c:pt>
                <c:pt idx="14">
                  <c:v>4857</c:v>
                </c:pt>
                <c:pt idx="15">
                  <c:v>4855</c:v>
                </c:pt>
                <c:pt idx="16">
                  <c:v>4855</c:v>
                </c:pt>
                <c:pt idx="17">
                  <c:v>4854</c:v>
                </c:pt>
                <c:pt idx="18">
                  <c:v>4854</c:v>
                </c:pt>
                <c:pt idx="19">
                  <c:v>4854</c:v>
                </c:pt>
                <c:pt idx="20">
                  <c:v>4853</c:v>
                </c:pt>
                <c:pt idx="21">
                  <c:v>4853</c:v>
                </c:pt>
                <c:pt idx="22">
                  <c:v>4853</c:v>
                </c:pt>
                <c:pt idx="23">
                  <c:v>4853</c:v>
                </c:pt>
                <c:pt idx="24">
                  <c:v>4854</c:v>
                </c:pt>
                <c:pt idx="25">
                  <c:v>4853</c:v>
                </c:pt>
                <c:pt idx="26">
                  <c:v>4855</c:v>
                </c:pt>
                <c:pt idx="27">
                  <c:v>4855</c:v>
                </c:pt>
                <c:pt idx="28">
                  <c:v>4854</c:v>
                </c:pt>
                <c:pt idx="29">
                  <c:v>4855</c:v>
                </c:pt>
                <c:pt idx="30">
                  <c:v>4855</c:v>
                </c:pt>
              </c:numCache>
            </c:numRef>
          </c:val>
          <c:smooth val="0"/>
          <c:extLst>
            <c:ext xmlns:c16="http://schemas.microsoft.com/office/drawing/2014/chart" uri="{C3380CC4-5D6E-409C-BE32-E72D297353CC}">
              <c16:uniqueId val="{00000000-5A67-4938-8B87-A10AC90D1513}"/>
            </c:ext>
          </c:extLst>
        </c:ser>
        <c:dLbls>
          <c:showLegendKey val="0"/>
          <c:showVal val="0"/>
          <c:showCatName val="0"/>
          <c:showSerName val="0"/>
          <c:showPercent val="0"/>
          <c:showBubbleSize val="0"/>
        </c:dLbls>
        <c:smooth val="0"/>
        <c:axId val="306700704"/>
        <c:axId val="306701360"/>
      </c:lineChart>
      <c:dateAx>
        <c:axId val="30670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01360"/>
        <c:crosses val="autoZero"/>
        <c:auto val="1"/>
        <c:lblOffset val="100"/>
        <c:baseTimeUnit val="days"/>
      </c:dateAx>
      <c:valAx>
        <c:axId val="30670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0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Escape Travel Expert</c:v>
                </c:pt>
              </c:strCache>
            </c:strRef>
          </c:cat>
          <c:val>
            <c:numRef>
              <c:f>Sheet1!$B$2</c:f>
              <c:numCache>
                <c:formatCode>General</c:formatCode>
                <c:ptCount val="1"/>
                <c:pt idx="0">
                  <c:v>24</c:v>
                </c:pt>
              </c:numCache>
            </c:numRef>
          </c:val>
          <c:extLst>
            <c:ext xmlns:c16="http://schemas.microsoft.com/office/drawing/2014/chart" uri="{C3380CC4-5D6E-409C-BE32-E72D297353CC}">
              <c16:uniqueId val="{00000000-253C-475C-801F-1F15F6BA2203}"/>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Escape Travel Expert</c:v>
                </c:pt>
              </c:strCache>
            </c:strRef>
          </c:cat>
          <c:val>
            <c:numRef>
              <c:f>Sheet1!$C$2</c:f>
              <c:numCache>
                <c:formatCode>General</c:formatCode>
                <c:ptCount val="1"/>
                <c:pt idx="0">
                  <c:v>3</c:v>
                </c:pt>
              </c:numCache>
            </c:numRef>
          </c:val>
          <c:extLst>
            <c:ext xmlns:c16="http://schemas.microsoft.com/office/drawing/2014/chart" uri="{C3380CC4-5D6E-409C-BE32-E72D297353CC}">
              <c16:uniqueId val="{00000001-253C-475C-801F-1F15F6BA2203}"/>
            </c:ext>
          </c:extLst>
        </c:ser>
        <c:dLbls>
          <c:showLegendKey val="0"/>
          <c:showVal val="0"/>
          <c:showCatName val="0"/>
          <c:showSerName val="0"/>
          <c:showPercent val="0"/>
          <c:showBubbleSize val="0"/>
        </c:dLbls>
        <c:gapWidth val="150"/>
        <c:overlap val="100"/>
        <c:axId val="372093624"/>
        <c:axId val="372095264"/>
      </c:barChart>
      <c:catAx>
        <c:axId val="37209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5264"/>
        <c:crosses val="autoZero"/>
        <c:auto val="1"/>
        <c:lblAlgn val="ctr"/>
        <c:lblOffset val="100"/>
        <c:noMultiLvlLbl val="0"/>
      </c:catAx>
      <c:valAx>
        <c:axId val="372095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2.0580366330520999E-2</c:v>
                </c:pt>
                <c:pt idx="1">
                  <c:v>0.1029018316526</c:v>
                </c:pt>
                <c:pt idx="2">
                  <c:v>4.1152263374485999E-2</c:v>
                </c:pt>
                <c:pt idx="3">
                  <c:v>0</c:v>
                </c:pt>
                <c:pt idx="4">
                  <c:v>4.1135335252981998E-2</c:v>
                </c:pt>
                <c:pt idx="5">
                  <c:v>0.10285949393129</c:v>
                </c:pt>
                <c:pt idx="6">
                  <c:v>2.0576131687243E-2</c:v>
                </c:pt>
                <c:pt idx="7">
                  <c:v>4.1160732661040998E-2</c:v>
                </c:pt>
                <c:pt idx="8">
                  <c:v>0</c:v>
                </c:pt>
                <c:pt idx="9">
                  <c:v>0</c:v>
                </c:pt>
                <c:pt idx="10">
                  <c:v>0</c:v>
                </c:pt>
                <c:pt idx="11">
                  <c:v>2.0584602717167999E-2</c:v>
                </c:pt>
                <c:pt idx="12">
                  <c:v>0.14406256431364001</c:v>
                </c:pt>
                <c:pt idx="13">
                  <c:v>0</c:v>
                </c:pt>
                <c:pt idx="14">
                  <c:v>0.12353304508956001</c:v>
                </c:pt>
                <c:pt idx="15">
                  <c:v>8.2372322899505995E-2</c:v>
                </c:pt>
                <c:pt idx="16">
                  <c:v>0.14418125643665999</c:v>
                </c:pt>
                <c:pt idx="17">
                  <c:v>8.2406262875979006E-2</c:v>
                </c:pt>
                <c:pt idx="18">
                  <c:v>0.14421096003295999</c:v>
                </c:pt>
                <c:pt idx="19">
                  <c:v>0.12360939431397</c:v>
                </c:pt>
                <c:pt idx="20">
                  <c:v>8.2423243354626002E-2</c:v>
                </c:pt>
                <c:pt idx="21">
                  <c:v>0.86544405522357004</c:v>
                </c:pt>
                <c:pt idx="22">
                  <c:v>0.74180919019163005</c:v>
                </c:pt>
                <c:pt idx="23">
                  <c:v>0.20605810838656999</c:v>
                </c:pt>
                <c:pt idx="24">
                  <c:v>0.20605810838656999</c:v>
                </c:pt>
                <c:pt idx="25">
                  <c:v>0.14424067587059999</c:v>
                </c:pt>
                <c:pt idx="26">
                  <c:v>0.20601565718994999</c:v>
                </c:pt>
                <c:pt idx="27">
                  <c:v>8.2389289392378995E-2</c:v>
                </c:pt>
                <c:pt idx="28">
                  <c:v>6.1804697156984001E-2</c:v>
                </c:pt>
                <c:pt idx="29">
                  <c:v>0.39142974866090002</c:v>
                </c:pt>
                <c:pt idx="30">
                  <c:v>0.10298661174047</c:v>
                </c:pt>
              </c:numCache>
            </c:numRef>
          </c:val>
          <c:smooth val="0"/>
          <c:extLst>
            <c:ext xmlns:c16="http://schemas.microsoft.com/office/drawing/2014/chart" uri="{C3380CC4-5D6E-409C-BE32-E72D297353CC}">
              <c16:uniqueId val="{00000000-23EE-420F-A131-4B13DD7FA04B}"/>
            </c:ext>
          </c:extLst>
        </c:ser>
        <c:dLbls>
          <c:showLegendKey val="0"/>
          <c:showVal val="0"/>
          <c:showCatName val="0"/>
          <c:showSerName val="0"/>
          <c:showPercent val="0"/>
          <c:showBubbleSize val="0"/>
        </c:dLbls>
        <c:smooth val="0"/>
        <c:axId val="372092640"/>
        <c:axId val="372096576"/>
      </c:lineChart>
      <c:dateAx>
        <c:axId val="372092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6576"/>
        <c:crosses val="autoZero"/>
        <c:auto val="1"/>
        <c:lblOffset val="100"/>
        <c:baseTimeUnit val="days"/>
      </c:dateAx>
      <c:valAx>
        <c:axId val="37209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Escape Travel Expert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8.7502573605105993E-2</c:v>
                </c:pt>
                <c:pt idx="1">
                  <c:v>0.14412188593781999</c:v>
                </c:pt>
                <c:pt idx="2">
                  <c:v>6.1766522544781002E-2</c:v>
                </c:pt>
                <c:pt idx="3">
                  <c:v>0.20588840848260001</c:v>
                </c:pt>
                <c:pt idx="4">
                  <c:v>0.32942145357216002</c:v>
                </c:pt>
                <c:pt idx="5">
                  <c:v>0.12353304508956001</c:v>
                </c:pt>
                <c:pt idx="6">
                  <c:v>0.14412188593781999</c:v>
                </c:pt>
              </c:numCache>
            </c:numRef>
          </c:val>
          <c:extLst>
            <c:ext xmlns:c16="http://schemas.microsoft.com/office/drawing/2014/chart" uri="{C3380CC4-5D6E-409C-BE32-E72D297353CC}">
              <c16:uniqueId val="{00000000-A06A-4A12-A12E-A3682AF99F69}"/>
            </c:ext>
          </c:extLst>
        </c:ser>
        <c:dLbls>
          <c:showLegendKey val="0"/>
          <c:showVal val="0"/>
          <c:showCatName val="0"/>
          <c:showSerName val="0"/>
          <c:showPercent val="0"/>
          <c:showBubbleSize val="0"/>
        </c:dLbls>
        <c:gapWidth val="219"/>
        <c:overlap val="-27"/>
        <c:axId val="372084768"/>
        <c:axId val="372084440"/>
      </c:barChart>
      <c:catAx>
        <c:axId val="37208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84440"/>
        <c:crosses val="autoZero"/>
        <c:auto val="1"/>
        <c:lblAlgn val="ctr"/>
        <c:lblOffset val="100"/>
        <c:noMultiLvlLbl val="0"/>
      </c:catAx>
      <c:valAx>
        <c:axId val="37208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8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4.1186161449752998E-2</c:v>
                </c:pt>
                <c:pt idx="1">
                  <c:v>0.10296540362438</c:v>
                </c:pt>
                <c:pt idx="2">
                  <c:v>4.1186161449752998E-2</c:v>
                </c:pt>
                <c:pt idx="3">
                  <c:v>0</c:v>
                </c:pt>
                <c:pt idx="4">
                  <c:v>0.12355848434926001</c:v>
                </c:pt>
                <c:pt idx="5">
                  <c:v>8.2372322899505995E-2</c:v>
                </c:pt>
                <c:pt idx="6">
                  <c:v>0.39126853377264997</c:v>
                </c:pt>
                <c:pt idx="7">
                  <c:v>0.14415156507414001</c:v>
                </c:pt>
                <c:pt idx="8">
                  <c:v>0.14929983525535001</c:v>
                </c:pt>
                <c:pt idx="9">
                  <c:v>5.1482701812191001E-2</c:v>
                </c:pt>
                <c:pt idx="10">
                  <c:v>2.0593080724875999E-2</c:v>
                </c:pt>
                <c:pt idx="11">
                  <c:v>0.10296540362438</c:v>
                </c:pt>
                <c:pt idx="12">
                  <c:v>0.29859967051071001</c:v>
                </c:pt>
                <c:pt idx="13">
                  <c:v>0.49423393739702998</c:v>
                </c:pt>
                <c:pt idx="14">
                  <c:v>4.1186161449752998E-2</c:v>
                </c:pt>
                <c:pt idx="15">
                  <c:v>2.0593080724875999E-2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B3B-44CA-8A29-1939EF28A22B}"/>
            </c:ext>
          </c:extLst>
        </c:ser>
        <c:dLbls>
          <c:showLegendKey val="0"/>
          <c:showVal val="0"/>
          <c:showCatName val="0"/>
          <c:showSerName val="0"/>
          <c:showPercent val="0"/>
          <c:showBubbleSize val="0"/>
        </c:dLbls>
        <c:smooth val="0"/>
        <c:axId val="372081488"/>
        <c:axId val="372089360"/>
      </c:lineChart>
      <c:catAx>
        <c:axId val="37208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89360"/>
        <c:crosses val="autoZero"/>
        <c:auto val="1"/>
        <c:lblAlgn val="ctr"/>
        <c:lblOffset val="100"/>
        <c:noMultiLvlLbl val="0"/>
      </c:catAx>
      <c:valAx>
        <c:axId val="37208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8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1</c:v>
                </c:pt>
                <c:pt idx="19">
                  <c:v>0</c:v>
                </c:pt>
                <c:pt idx="20">
                  <c:v>0</c:v>
                </c:pt>
                <c:pt idx="21">
                  <c:v>0</c:v>
                </c:pt>
                <c:pt idx="22">
                  <c:v>4</c:v>
                </c:pt>
                <c:pt idx="23">
                  <c:v>0</c:v>
                </c:pt>
                <c:pt idx="24">
                  <c:v>1</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CC0D-4323-9945-2ABB92BB7216}"/>
            </c:ext>
          </c:extLst>
        </c:ser>
        <c:dLbls>
          <c:showLegendKey val="0"/>
          <c:showVal val="0"/>
          <c:showCatName val="0"/>
          <c:showSerName val="0"/>
          <c:showPercent val="0"/>
          <c:showBubbleSize val="0"/>
        </c:dLbls>
        <c:smooth val="0"/>
        <c:axId val="372080832"/>
        <c:axId val="372099528"/>
      </c:lineChart>
      <c:dateAx>
        <c:axId val="37208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9528"/>
        <c:crosses val="autoZero"/>
        <c:auto val="1"/>
        <c:lblOffset val="100"/>
        <c:baseTimeUnit val="days"/>
      </c:dateAx>
      <c:valAx>
        <c:axId val="37209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8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2</c:v>
                </c:pt>
                <c:pt idx="22">
                  <c:v>0</c:v>
                </c:pt>
                <c:pt idx="23">
                  <c:v>3</c:v>
                </c:pt>
                <c:pt idx="24">
                  <c:v>0</c:v>
                </c:pt>
                <c:pt idx="25">
                  <c:v>0</c:v>
                </c:pt>
                <c:pt idx="26">
                  <c:v>1</c:v>
                </c:pt>
                <c:pt idx="27">
                  <c:v>0</c:v>
                </c:pt>
                <c:pt idx="28">
                  <c:v>0</c:v>
                </c:pt>
                <c:pt idx="29">
                  <c:v>3</c:v>
                </c:pt>
                <c:pt idx="30">
                  <c:v>0</c:v>
                </c:pt>
              </c:numCache>
            </c:numRef>
          </c:val>
          <c:smooth val="0"/>
          <c:extLst>
            <c:ext xmlns:c16="http://schemas.microsoft.com/office/drawing/2014/chart" uri="{C3380CC4-5D6E-409C-BE32-E72D297353CC}">
              <c16:uniqueId val="{00000000-9334-448E-B2D4-4BA419EC3D1D}"/>
            </c:ext>
          </c:extLst>
        </c:ser>
        <c:dLbls>
          <c:showLegendKey val="0"/>
          <c:showVal val="0"/>
          <c:showCatName val="0"/>
          <c:showSerName val="0"/>
          <c:showPercent val="0"/>
          <c:showBubbleSize val="0"/>
        </c:dLbls>
        <c:smooth val="0"/>
        <c:axId val="372109696"/>
        <c:axId val="372108712"/>
      </c:lineChart>
      <c:dateAx>
        <c:axId val="37210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08712"/>
        <c:crosses val="autoZero"/>
        <c:auto val="1"/>
        <c:lblOffset val="100"/>
        <c:baseTimeUnit val="days"/>
      </c:dateAx>
      <c:valAx>
        <c:axId val="37210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0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5</c:v>
                </c:pt>
                <c:pt idx="2">
                  <c:v>2</c:v>
                </c:pt>
                <c:pt idx="3">
                  <c:v>0</c:v>
                </c:pt>
                <c:pt idx="4">
                  <c:v>2</c:v>
                </c:pt>
                <c:pt idx="5">
                  <c:v>4</c:v>
                </c:pt>
                <c:pt idx="6">
                  <c:v>1</c:v>
                </c:pt>
                <c:pt idx="7">
                  <c:v>2</c:v>
                </c:pt>
                <c:pt idx="8">
                  <c:v>0</c:v>
                </c:pt>
                <c:pt idx="9">
                  <c:v>0</c:v>
                </c:pt>
                <c:pt idx="10">
                  <c:v>0</c:v>
                </c:pt>
                <c:pt idx="11">
                  <c:v>1</c:v>
                </c:pt>
                <c:pt idx="12">
                  <c:v>7</c:v>
                </c:pt>
                <c:pt idx="13">
                  <c:v>0</c:v>
                </c:pt>
                <c:pt idx="14">
                  <c:v>4</c:v>
                </c:pt>
                <c:pt idx="15">
                  <c:v>4</c:v>
                </c:pt>
                <c:pt idx="16">
                  <c:v>6</c:v>
                </c:pt>
                <c:pt idx="17">
                  <c:v>4</c:v>
                </c:pt>
                <c:pt idx="18">
                  <c:v>6</c:v>
                </c:pt>
                <c:pt idx="19">
                  <c:v>6</c:v>
                </c:pt>
                <c:pt idx="20">
                  <c:v>3</c:v>
                </c:pt>
                <c:pt idx="21">
                  <c:v>38</c:v>
                </c:pt>
                <c:pt idx="22">
                  <c:v>32</c:v>
                </c:pt>
                <c:pt idx="23">
                  <c:v>7</c:v>
                </c:pt>
                <c:pt idx="24">
                  <c:v>8</c:v>
                </c:pt>
                <c:pt idx="25">
                  <c:v>7</c:v>
                </c:pt>
                <c:pt idx="26">
                  <c:v>9</c:v>
                </c:pt>
                <c:pt idx="27">
                  <c:v>4</c:v>
                </c:pt>
                <c:pt idx="28">
                  <c:v>3</c:v>
                </c:pt>
                <c:pt idx="29">
                  <c:v>14</c:v>
                </c:pt>
                <c:pt idx="30">
                  <c:v>5</c:v>
                </c:pt>
              </c:numCache>
            </c:numRef>
          </c:val>
          <c:smooth val="0"/>
          <c:extLst>
            <c:ext xmlns:c16="http://schemas.microsoft.com/office/drawing/2014/chart" uri="{C3380CC4-5D6E-409C-BE32-E72D297353CC}">
              <c16:uniqueId val="{00000000-0A91-42C2-B1D1-646E35D42A55}"/>
            </c:ext>
          </c:extLst>
        </c:ser>
        <c:dLbls>
          <c:showLegendKey val="0"/>
          <c:showVal val="0"/>
          <c:showCatName val="0"/>
          <c:showSerName val="0"/>
          <c:showPercent val="0"/>
          <c:showBubbleSize val="0"/>
        </c:dLbls>
        <c:smooth val="0"/>
        <c:axId val="372105760"/>
        <c:axId val="372101824"/>
      </c:lineChart>
      <c:dateAx>
        <c:axId val="37210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01824"/>
        <c:crosses val="autoZero"/>
        <c:auto val="1"/>
        <c:lblOffset val="100"/>
        <c:baseTimeUnit val="days"/>
      </c:dateAx>
      <c:valAx>
        <c:axId val="37210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0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1</c:v>
                </c:pt>
                <c:pt idx="2">
                  <c:v>0</c:v>
                </c:pt>
                <c:pt idx="3">
                  <c:v>0</c:v>
                </c:pt>
                <c:pt idx="4">
                  <c:v>0</c:v>
                </c:pt>
                <c:pt idx="5">
                  <c:v>0</c:v>
                </c:pt>
                <c:pt idx="6">
                  <c:v>0</c:v>
                </c:pt>
                <c:pt idx="7">
                  <c:v>1</c:v>
                </c:pt>
                <c:pt idx="8">
                  <c:v>2</c:v>
                </c:pt>
                <c:pt idx="9">
                  <c:v>0</c:v>
                </c:pt>
                <c:pt idx="10">
                  <c:v>0</c:v>
                </c:pt>
                <c:pt idx="11">
                  <c:v>0</c:v>
                </c:pt>
                <c:pt idx="12">
                  <c:v>0</c:v>
                </c:pt>
                <c:pt idx="13">
                  <c:v>1</c:v>
                </c:pt>
                <c:pt idx="14">
                  <c:v>4</c:v>
                </c:pt>
                <c:pt idx="15">
                  <c:v>0</c:v>
                </c:pt>
                <c:pt idx="16">
                  <c:v>0</c:v>
                </c:pt>
                <c:pt idx="17">
                  <c:v>1</c:v>
                </c:pt>
                <c:pt idx="18">
                  <c:v>0</c:v>
                </c:pt>
                <c:pt idx="19">
                  <c:v>0</c:v>
                </c:pt>
                <c:pt idx="20">
                  <c:v>1</c:v>
                </c:pt>
                <c:pt idx="21">
                  <c:v>1</c:v>
                </c:pt>
                <c:pt idx="22">
                  <c:v>0</c:v>
                </c:pt>
                <c:pt idx="23">
                  <c:v>0</c:v>
                </c:pt>
                <c:pt idx="24">
                  <c:v>0</c:v>
                </c:pt>
                <c:pt idx="25">
                  <c:v>0</c:v>
                </c:pt>
                <c:pt idx="26">
                  <c:v>0</c:v>
                </c:pt>
                <c:pt idx="27">
                  <c:v>0</c:v>
                </c:pt>
                <c:pt idx="28">
                  <c:v>2</c:v>
                </c:pt>
                <c:pt idx="29">
                  <c:v>1</c:v>
                </c:pt>
                <c:pt idx="30">
                  <c:v>1</c:v>
                </c:pt>
              </c:numCache>
            </c:numRef>
          </c:val>
          <c:smooth val="0"/>
          <c:extLst>
            <c:ext xmlns:c16="http://schemas.microsoft.com/office/drawing/2014/chart" uri="{C3380CC4-5D6E-409C-BE32-E72D297353CC}">
              <c16:uniqueId val="{00000000-3EE6-41E0-94D4-040BB82F55BD}"/>
            </c:ext>
          </c:extLst>
        </c:ser>
        <c:dLbls>
          <c:showLegendKey val="0"/>
          <c:showVal val="0"/>
          <c:showCatName val="0"/>
          <c:showSerName val="0"/>
          <c:showPercent val="0"/>
          <c:showBubbleSize val="0"/>
        </c:dLbls>
        <c:smooth val="0"/>
        <c:axId val="310691192"/>
        <c:axId val="310691520"/>
      </c:lineChart>
      <c:dateAx>
        <c:axId val="31069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91520"/>
        <c:crosses val="autoZero"/>
        <c:auto val="1"/>
        <c:lblOffset val="100"/>
        <c:baseTimeUnit val="days"/>
      </c:dateAx>
      <c:valAx>
        <c:axId val="31069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9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c:v>
                </c:pt>
                <c:pt idx="1">
                  <c:v>11</c:v>
                </c:pt>
                <c:pt idx="2">
                  <c:v>5</c:v>
                </c:pt>
                <c:pt idx="3">
                  <c:v>131</c:v>
                </c:pt>
                <c:pt idx="4">
                  <c:v>151</c:v>
                </c:pt>
                <c:pt idx="5">
                  <c:v>155</c:v>
                </c:pt>
                <c:pt idx="6">
                  <c:v>10</c:v>
                </c:pt>
                <c:pt idx="7">
                  <c:v>3</c:v>
                </c:pt>
                <c:pt idx="8">
                  <c:v>14</c:v>
                </c:pt>
                <c:pt idx="9">
                  <c:v>3</c:v>
                </c:pt>
                <c:pt idx="10">
                  <c:v>2</c:v>
                </c:pt>
                <c:pt idx="11">
                  <c:v>4</c:v>
                </c:pt>
                <c:pt idx="12">
                  <c:v>4</c:v>
                </c:pt>
                <c:pt idx="13">
                  <c:v>53</c:v>
                </c:pt>
                <c:pt idx="14">
                  <c:v>56</c:v>
                </c:pt>
                <c:pt idx="15">
                  <c:v>35</c:v>
                </c:pt>
                <c:pt idx="16">
                  <c:v>55</c:v>
                </c:pt>
                <c:pt idx="17">
                  <c:v>43</c:v>
                </c:pt>
                <c:pt idx="18">
                  <c:v>60</c:v>
                </c:pt>
                <c:pt idx="19">
                  <c:v>51</c:v>
                </c:pt>
                <c:pt idx="20">
                  <c:v>46</c:v>
                </c:pt>
                <c:pt idx="21">
                  <c:v>92</c:v>
                </c:pt>
                <c:pt idx="22">
                  <c:v>68</c:v>
                </c:pt>
                <c:pt idx="23">
                  <c:v>85</c:v>
                </c:pt>
                <c:pt idx="24">
                  <c:v>81</c:v>
                </c:pt>
                <c:pt idx="25">
                  <c:v>157</c:v>
                </c:pt>
                <c:pt idx="26">
                  <c:v>356</c:v>
                </c:pt>
                <c:pt idx="27">
                  <c:v>468</c:v>
                </c:pt>
                <c:pt idx="28">
                  <c:v>457</c:v>
                </c:pt>
                <c:pt idx="29">
                  <c:v>484</c:v>
                </c:pt>
                <c:pt idx="30">
                  <c:v>218</c:v>
                </c:pt>
              </c:numCache>
            </c:numRef>
          </c:val>
          <c:smooth val="0"/>
          <c:extLst>
            <c:ext xmlns:c16="http://schemas.microsoft.com/office/drawing/2014/chart" uri="{C3380CC4-5D6E-409C-BE32-E72D297353CC}">
              <c16:uniqueId val="{00000000-7DB7-45E7-81A2-B1D1BFF2084B}"/>
            </c:ext>
          </c:extLst>
        </c:ser>
        <c:dLbls>
          <c:showLegendKey val="0"/>
          <c:showVal val="0"/>
          <c:showCatName val="0"/>
          <c:showSerName val="0"/>
          <c:showPercent val="0"/>
          <c:showBubbleSize val="0"/>
        </c:dLbls>
        <c:smooth val="0"/>
        <c:axId val="310669872"/>
        <c:axId val="310665608"/>
      </c:lineChart>
      <c:dateAx>
        <c:axId val="31066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65608"/>
        <c:crosses val="autoZero"/>
        <c:auto val="1"/>
        <c:lblOffset val="100"/>
        <c:baseTimeUnit val="days"/>
      </c:dateAx>
      <c:valAx>
        <c:axId val="31066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6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109</c:v>
                </c:pt>
                <c:pt idx="1">
                  <c:v>157</c:v>
                </c:pt>
                <c:pt idx="2">
                  <c:v>92</c:v>
                </c:pt>
                <c:pt idx="3">
                  <c:v>28616</c:v>
                </c:pt>
                <c:pt idx="4">
                  <c:v>29658</c:v>
                </c:pt>
                <c:pt idx="5">
                  <c:v>26756</c:v>
                </c:pt>
                <c:pt idx="6">
                  <c:v>615</c:v>
                </c:pt>
                <c:pt idx="7">
                  <c:v>105</c:v>
                </c:pt>
                <c:pt idx="8">
                  <c:v>4097</c:v>
                </c:pt>
                <c:pt idx="9">
                  <c:v>12</c:v>
                </c:pt>
                <c:pt idx="10">
                  <c:v>18</c:v>
                </c:pt>
                <c:pt idx="11">
                  <c:v>122</c:v>
                </c:pt>
                <c:pt idx="12">
                  <c:v>124</c:v>
                </c:pt>
                <c:pt idx="13">
                  <c:v>16570</c:v>
                </c:pt>
                <c:pt idx="14">
                  <c:v>13284</c:v>
                </c:pt>
                <c:pt idx="15">
                  <c:v>10920</c:v>
                </c:pt>
                <c:pt idx="16">
                  <c:v>12782</c:v>
                </c:pt>
                <c:pt idx="17">
                  <c:v>15490</c:v>
                </c:pt>
                <c:pt idx="18">
                  <c:v>13818</c:v>
                </c:pt>
                <c:pt idx="19">
                  <c:v>16317</c:v>
                </c:pt>
                <c:pt idx="20">
                  <c:v>19851</c:v>
                </c:pt>
                <c:pt idx="21">
                  <c:v>17206</c:v>
                </c:pt>
                <c:pt idx="22">
                  <c:v>20806</c:v>
                </c:pt>
                <c:pt idx="23">
                  <c:v>24477</c:v>
                </c:pt>
                <c:pt idx="24">
                  <c:v>28143</c:v>
                </c:pt>
                <c:pt idx="25">
                  <c:v>28854</c:v>
                </c:pt>
                <c:pt idx="26">
                  <c:v>24764</c:v>
                </c:pt>
                <c:pt idx="27">
                  <c:v>26815</c:v>
                </c:pt>
                <c:pt idx="28">
                  <c:v>24364</c:v>
                </c:pt>
                <c:pt idx="29">
                  <c:v>31824</c:v>
                </c:pt>
                <c:pt idx="30">
                  <c:v>33773</c:v>
                </c:pt>
              </c:numCache>
            </c:numRef>
          </c:val>
          <c:smooth val="0"/>
          <c:extLst>
            <c:ext xmlns:c16="http://schemas.microsoft.com/office/drawing/2014/chart" uri="{C3380CC4-5D6E-409C-BE32-E72D297353CC}">
              <c16:uniqueId val="{00000000-50C6-41D4-B512-B0BF9AD1C5C5}"/>
            </c:ext>
          </c:extLst>
        </c:ser>
        <c:dLbls>
          <c:showLegendKey val="0"/>
          <c:showVal val="0"/>
          <c:showCatName val="0"/>
          <c:showSerName val="0"/>
          <c:showPercent val="0"/>
          <c:showBubbleSize val="0"/>
        </c:dLbls>
        <c:smooth val="0"/>
        <c:axId val="306701688"/>
        <c:axId val="310110008"/>
      </c:lineChart>
      <c:dateAx>
        <c:axId val="30670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10008"/>
        <c:crosses val="autoZero"/>
        <c:auto val="1"/>
        <c:lblOffset val="100"/>
        <c:baseTimeUnit val="days"/>
      </c:dateAx>
      <c:valAx>
        <c:axId val="31011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0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3453-41B6-A32D-F11008B41D95}"/>
            </c:ext>
          </c:extLst>
        </c:ser>
        <c:dLbls>
          <c:showLegendKey val="0"/>
          <c:showVal val="0"/>
          <c:showCatName val="0"/>
          <c:showSerName val="0"/>
          <c:showPercent val="0"/>
          <c:showBubbleSize val="0"/>
        </c:dLbls>
        <c:smooth val="0"/>
        <c:axId val="310109352"/>
        <c:axId val="310103120"/>
      </c:lineChart>
      <c:dateAx>
        <c:axId val="31010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3120"/>
        <c:crosses val="autoZero"/>
        <c:auto val="1"/>
        <c:lblOffset val="100"/>
        <c:baseTimeUnit val="days"/>
      </c:dateAx>
      <c:valAx>
        <c:axId val="31010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18F-4585-801F-40931542C29C}"/>
            </c:ext>
          </c:extLst>
        </c:ser>
        <c:dLbls>
          <c:showLegendKey val="0"/>
          <c:showVal val="0"/>
          <c:showCatName val="0"/>
          <c:showSerName val="0"/>
          <c:showPercent val="0"/>
          <c:showBubbleSize val="0"/>
        </c:dLbls>
        <c:smooth val="0"/>
        <c:axId val="310103776"/>
        <c:axId val="310108696"/>
      </c:lineChart>
      <c:dateAx>
        <c:axId val="31010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8696"/>
        <c:crosses val="autoZero"/>
        <c:auto val="1"/>
        <c:lblOffset val="100"/>
        <c:baseTimeUnit val="days"/>
      </c:dateAx>
      <c:valAx>
        <c:axId val="31010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5ED62-BF56-4F05-B354-F6017F38FD86}"/>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A7344AC0-71DB-4DDB-B29A-DD2DE674F514}"/>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1521954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AD682-25B9-4906-8F6F-634617AA3D4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EEFAC7D-BF9A-4FA3-B925-6FB9789D827A}"/>
              </a:ext>
            </a:extLst>
          </p:cNvPr>
          <p:cNvGraphicFramePr>
            <a:graphicFrameLocks noGrp="1"/>
          </p:cNvGraphicFramePr>
          <p:nvPr>
            <p:ph type="tbl" sz="quarter" idx="13"/>
            <p:extLst>
              <p:ext uri="{D42A27DB-BD31-4B8C-83A1-F6EECF244321}">
                <p14:modId xmlns:p14="http://schemas.microsoft.com/office/powerpoint/2010/main" val="369900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06197035"/>
                    </a:ext>
                  </a:extLst>
                </a:gridCol>
                <a:gridCol w="740664">
                  <a:extLst>
                    <a:ext uri="{9D8B030D-6E8A-4147-A177-3AD203B41FA5}">
                      <a16:colId xmlns:a16="http://schemas.microsoft.com/office/drawing/2014/main" val="722559289"/>
                    </a:ext>
                  </a:extLst>
                </a:gridCol>
                <a:gridCol w="740664">
                  <a:extLst>
                    <a:ext uri="{9D8B030D-6E8A-4147-A177-3AD203B41FA5}">
                      <a16:colId xmlns:a16="http://schemas.microsoft.com/office/drawing/2014/main" val="3647530440"/>
                    </a:ext>
                  </a:extLst>
                </a:gridCol>
                <a:gridCol w="740664">
                  <a:extLst>
                    <a:ext uri="{9D8B030D-6E8A-4147-A177-3AD203B41FA5}">
                      <a16:colId xmlns:a16="http://schemas.microsoft.com/office/drawing/2014/main" val="1253623916"/>
                    </a:ext>
                  </a:extLst>
                </a:gridCol>
                <a:gridCol w="740664">
                  <a:extLst>
                    <a:ext uri="{9D8B030D-6E8A-4147-A177-3AD203B41FA5}">
                      <a16:colId xmlns:a16="http://schemas.microsoft.com/office/drawing/2014/main" val="680414012"/>
                    </a:ext>
                  </a:extLst>
                </a:gridCol>
                <a:gridCol w="740664">
                  <a:extLst>
                    <a:ext uri="{9D8B030D-6E8A-4147-A177-3AD203B41FA5}">
                      <a16:colId xmlns:a16="http://schemas.microsoft.com/office/drawing/2014/main" val="2210807782"/>
                    </a:ext>
                  </a:extLst>
                </a:gridCol>
                <a:gridCol w="740664">
                  <a:extLst>
                    <a:ext uri="{9D8B030D-6E8A-4147-A177-3AD203B41FA5}">
                      <a16:colId xmlns:a16="http://schemas.microsoft.com/office/drawing/2014/main" val="843629714"/>
                    </a:ext>
                  </a:extLst>
                </a:gridCol>
                <a:gridCol w="740664">
                  <a:extLst>
                    <a:ext uri="{9D8B030D-6E8A-4147-A177-3AD203B41FA5}">
                      <a16:colId xmlns:a16="http://schemas.microsoft.com/office/drawing/2014/main" val="2975514699"/>
                    </a:ext>
                  </a:extLst>
                </a:gridCol>
                <a:gridCol w="740664">
                  <a:extLst>
                    <a:ext uri="{9D8B030D-6E8A-4147-A177-3AD203B41FA5}">
                      <a16:colId xmlns:a16="http://schemas.microsoft.com/office/drawing/2014/main" val="4203737391"/>
                    </a:ext>
                  </a:extLst>
                </a:gridCol>
                <a:gridCol w="740664">
                  <a:extLst>
                    <a:ext uri="{9D8B030D-6E8A-4147-A177-3AD203B41FA5}">
                      <a16:colId xmlns:a16="http://schemas.microsoft.com/office/drawing/2014/main" val="31259971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79179384"/>
                  </a:ext>
                </a:extLst>
              </a:tr>
              <a:tr h="370840">
                <a:tc>
                  <a:txBody>
                    <a:bodyPr/>
                    <a:lstStyle/>
                    <a:p>
                      <a:r>
                        <a:rPr lang="en-US" sz="1000"/>
                        <a:t>Escape Travel Expert</a:t>
                      </a:r>
                    </a:p>
                  </a:txBody>
                  <a:tcPr/>
                </a:tc>
                <a:tc>
                  <a:txBody>
                    <a:bodyPr/>
                    <a:lstStyle/>
                    <a:p>
                      <a:r>
                        <a:rPr lang="en-US" sz="1000"/>
                        <a:t>4855</a:t>
                      </a:r>
                    </a:p>
                  </a:txBody>
                  <a:tcPr/>
                </a:tc>
                <a:tc>
                  <a:txBody>
                    <a:bodyPr/>
                    <a:lstStyle/>
                    <a:p>
                      <a:r>
                        <a:rPr lang="en-US" sz="1000"/>
                        <a:t>-3</a:t>
                      </a:r>
                    </a:p>
                  </a:txBody>
                  <a:tcPr/>
                </a:tc>
                <a:tc>
                  <a:txBody>
                    <a:bodyPr/>
                    <a:lstStyle/>
                    <a:p>
                      <a:r>
                        <a:rPr lang="en-US" sz="1000"/>
                        <a:t>27</a:t>
                      </a:r>
                    </a:p>
                  </a:txBody>
                  <a:tcPr/>
                </a:tc>
                <a:tc>
                  <a:txBody>
                    <a:bodyPr/>
                    <a:lstStyle/>
                    <a:p>
                      <a:r>
                        <a:rPr lang="en-US" sz="1000"/>
                        <a:t>198</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0.1647%</a:t>
                      </a:r>
                    </a:p>
                  </a:txBody>
                  <a:tcPr/>
                </a:tc>
                <a:tc>
                  <a:txBody>
                    <a:bodyPr/>
                    <a:lstStyle/>
                    <a:p>
                      <a:r>
                        <a:rPr lang="en-US" sz="1000"/>
                        <a:t>0.0%</a:t>
                      </a:r>
                    </a:p>
                  </a:txBody>
                  <a:tcPr/>
                </a:tc>
                <a:extLst>
                  <a:ext uri="{0D108BD9-81ED-4DB2-BD59-A6C34878D82A}">
                    <a16:rowId xmlns:a16="http://schemas.microsoft.com/office/drawing/2014/main" val="3653247977"/>
                  </a:ext>
                </a:extLst>
              </a:tr>
            </a:tbl>
          </a:graphicData>
        </a:graphic>
      </p:graphicFrame>
      <p:sp>
        <p:nvSpPr>
          <p:cNvPr id="4" name="Text Placeholder 3">
            <a:extLst>
              <a:ext uri="{FF2B5EF4-FFF2-40B4-BE49-F238E27FC236}">
                <a16:creationId xmlns:a16="http://schemas.microsoft.com/office/drawing/2014/main" id="{294265AD-CC28-44F6-BEF8-93BB7F05FB2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28913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3B00-3474-4503-9728-060059B612CE}"/>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3C40F47A-46B3-4B55-B83F-32F38E5DFADE}"/>
              </a:ext>
            </a:extLst>
          </p:cNvPr>
          <p:cNvGraphicFramePr>
            <a:graphicFrameLocks noGrp="1"/>
          </p:cNvGraphicFramePr>
          <p:nvPr>
            <p:ph type="chart" sz="quarter" idx="13"/>
            <p:extLst>
              <p:ext uri="{D42A27DB-BD31-4B8C-83A1-F6EECF244321}">
                <p14:modId xmlns:p14="http://schemas.microsoft.com/office/powerpoint/2010/main" val="1247083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1031E3-AF7D-40F1-B505-0C3D74F0606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37B2CCB-B305-4C09-B7F6-1B0BBFDEBC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645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03A5-292A-4DD3-B27B-470A56912E1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3B9642B-4D87-4D14-B8F6-995ABDEC5564}"/>
              </a:ext>
            </a:extLst>
          </p:cNvPr>
          <p:cNvGraphicFramePr>
            <a:graphicFrameLocks noGrp="1"/>
          </p:cNvGraphicFramePr>
          <p:nvPr>
            <p:ph type="chart" sz="quarter" idx="13"/>
            <p:extLst>
              <p:ext uri="{D42A27DB-BD31-4B8C-83A1-F6EECF244321}">
                <p14:modId xmlns:p14="http://schemas.microsoft.com/office/powerpoint/2010/main" val="954463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C16D57-37A1-45BC-BCBF-6952F1AD38D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0DB1F46-D854-496F-B643-741A07A1C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008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873A7-03FD-478C-9CA5-8A1BA5D95C08}"/>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4F1A7B77-FB8E-4EFA-96E3-DA097F9D6384}"/>
              </a:ext>
            </a:extLst>
          </p:cNvPr>
          <p:cNvGraphicFramePr>
            <a:graphicFrameLocks noGrp="1"/>
          </p:cNvGraphicFramePr>
          <p:nvPr>
            <p:ph type="tbl" sz="quarter" idx="13"/>
            <p:extLst>
              <p:ext uri="{D42A27DB-BD31-4B8C-83A1-F6EECF244321}">
                <p14:modId xmlns:p14="http://schemas.microsoft.com/office/powerpoint/2010/main" val="30102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3099823"/>
                    </a:ext>
                  </a:extLst>
                </a:gridCol>
                <a:gridCol w="658368">
                  <a:extLst>
                    <a:ext uri="{9D8B030D-6E8A-4147-A177-3AD203B41FA5}">
                      <a16:colId xmlns:a16="http://schemas.microsoft.com/office/drawing/2014/main" val="1288507676"/>
                    </a:ext>
                  </a:extLst>
                </a:gridCol>
                <a:gridCol w="658368">
                  <a:extLst>
                    <a:ext uri="{9D8B030D-6E8A-4147-A177-3AD203B41FA5}">
                      <a16:colId xmlns:a16="http://schemas.microsoft.com/office/drawing/2014/main" val="1975521925"/>
                    </a:ext>
                  </a:extLst>
                </a:gridCol>
                <a:gridCol w="658368">
                  <a:extLst>
                    <a:ext uri="{9D8B030D-6E8A-4147-A177-3AD203B41FA5}">
                      <a16:colId xmlns:a16="http://schemas.microsoft.com/office/drawing/2014/main" val="4212791255"/>
                    </a:ext>
                  </a:extLst>
                </a:gridCol>
                <a:gridCol w="658368">
                  <a:extLst>
                    <a:ext uri="{9D8B030D-6E8A-4147-A177-3AD203B41FA5}">
                      <a16:colId xmlns:a16="http://schemas.microsoft.com/office/drawing/2014/main" val="2505782188"/>
                    </a:ext>
                  </a:extLst>
                </a:gridCol>
                <a:gridCol w="658368">
                  <a:extLst>
                    <a:ext uri="{9D8B030D-6E8A-4147-A177-3AD203B41FA5}">
                      <a16:colId xmlns:a16="http://schemas.microsoft.com/office/drawing/2014/main" val="1230459397"/>
                    </a:ext>
                  </a:extLst>
                </a:gridCol>
                <a:gridCol w="658368">
                  <a:extLst>
                    <a:ext uri="{9D8B030D-6E8A-4147-A177-3AD203B41FA5}">
                      <a16:colId xmlns:a16="http://schemas.microsoft.com/office/drawing/2014/main" val="2514336059"/>
                    </a:ext>
                  </a:extLst>
                </a:gridCol>
                <a:gridCol w="658368">
                  <a:extLst>
                    <a:ext uri="{9D8B030D-6E8A-4147-A177-3AD203B41FA5}">
                      <a16:colId xmlns:a16="http://schemas.microsoft.com/office/drawing/2014/main" val="1389507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059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- 2018-03-31 08:31:11</a:t>
                      </a:r>
                      <a:r>
                        <a:rPr kumimoji="0" lang="en-US" sz="1000" b="0" i="0" u="none" strike="noStrike" kern="1200" cap="none" spc="0" normalizeH="0" baseline="0" noProof="0">
                          <a:ln>
                            <a:noFill/>
                          </a:ln>
                          <a:solidFill>
                            <a:prstClr val="black"/>
                          </a:solidFill>
                          <a:effectLst/>
                          <a:uLnTx/>
                          <a:uFillTx/>
                          <a:latin typeface="+mn-lt"/>
                          <a:ea typeface="+mn-ea"/>
                          <a:cs typeface="+mn-cs"/>
                        </a:rPr>
                        <a:t>
There is no doubt that the Grand Canyon is one of the world's most spectacular landscapes. An awe-inspiring natural abyss! Discover the land of the American Indians through inspiring encounters, amazing hikes or thrilling helicopter rides. If you haven't added it to your bucket list yet, we assure you that it is one big must-see!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049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- 2018-03-30 06:08:30</a:t>
                      </a:r>
                      <a:r>
                        <a:rPr kumimoji="0" lang="en-US" sz="1000" b="0" i="0" u="none" strike="noStrike" kern="1200" cap="none" spc="0" normalizeH="0" baseline="0" noProof="0">
                          <a:ln>
                            <a:noFill/>
                          </a:ln>
                          <a:solidFill>
                            <a:prstClr val="black"/>
                          </a:solidFill>
                          <a:effectLst/>
                          <a:uLnTx/>
                          <a:uFillTx/>
                          <a:latin typeface="+mn-lt"/>
                          <a:ea typeface="+mn-ea"/>
                          <a:cs typeface="+mn-cs"/>
                        </a:rPr>
                        <a:t>
Zuri Zanzibar is a newcomer on the island's hotel scene opening in May 2018 and is the ideal resort for your next tropical getaway. A dream destination to discover on its own or to combine with an exciting safari in Tanzania.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878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- 2018-03-29 11:48:51</a:t>
                      </a:r>
                      <a:r>
                        <a:rPr kumimoji="0" lang="en-US" sz="1000" b="0" i="0" u="none" strike="noStrike" kern="1200" cap="none" spc="0" normalizeH="0" baseline="0" noProof="0">
                          <a:ln>
                            <a:noFill/>
                          </a:ln>
                          <a:solidFill>
                            <a:prstClr val="black"/>
                          </a:solidFill>
                          <a:effectLst/>
                          <a:uLnTx/>
                          <a:uFillTx/>
                          <a:latin typeface="+mn-lt"/>
                          <a:ea typeface="+mn-ea"/>
                          <a:cs typeface="+mn-cs"/>
                        </a:rPr>
                        <a:t>
If you are looking to escape for a few days to a discreet, beautiful low-key beach destination, our hidden Portuguese gem has a setting unlike anywhere else and is the ideal spot for a peaceful getaway. Intrigued? Head over to our Instagram Story and get inspired to start planning that escape!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7041118"/>
                  </a:ext>
                </a:extLst>
              </a:tr>
            </a:tbl>
          </a:graphicData>
        </a:graphic>
      </p:graphicFrame>
      <p:sp>
        <p:nvSpPr>
          <p:cNvPr id="4" name="Text Placeholder 3">
            <a:extLst>
              <a:ext uri="{FF2B5EF4-FFF2-40B4-BE49-F238E27FC236}">
                <a16:creationId xmlns:a16="http://schemas.microsoft.com/office/drawing/2014/main" id="{0BC01636-8096-4549-B0E0-1CABCEE5307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00972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3EEC-E1AE-4E70-B5F0-E2EB2D87D33A}"/>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3E585711-FAD5-42CE-A925-F6E5B4BA2D5D}"/>
              </a:ext>
            </a:extLst>
          </p:cNvPr>
          <p:cNvGraphicFramePr>
            <a:graphicFrameLocks noGrp="1"/>
          </p:cNvGraphicFramePr>
          <p:nvPr>
            <p:ph type="tbl" sz="quarter" idx="13"/>
            <p:extLst>
              <p:ext uri="{D42A27DB-BD31-4B8C-83A1-F6EECF244321}">
                <p14:modId xmlns:p14="http://schemas.microsoft.com/office/powerpoint/2010/main" val="219695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8972797"/>
                    </a:ext>
                  </a:extLst>
                </a:gridCol>
                <a:gridCol w="658368">
                  <a:extLst>
                    <a:ext uri="{9D8B030D-6E8A-4147-A177-3AD203B41FA5}">
                      <a16:colId xmlns:a16="http://schemas.microsoft.com/office/drawing/2014/main" val="3603295117"/>
                    </a:ext>
                  </a:extLst>
                </a:gridCol>
                <a:gridCol w="658368">
                  <a:extLst>
                    <a:ext uri="{9D8B030D-6E8A-4147-A177-3AD203B41FA5}">
                      <a16:colId xmlns:a16="http://schemas.microsoft.com/office/drawing/2014/main" val="1246747492"/>
                    </a:ext>
                  </a:extLst>
                </a:gridCol>
                <a:gridCol w="658368">
                  <a:extLst>
                    <a:ext uri="{9D8B030D-6E8A-4147-A177-3AD203B41FA5}">
                      <a16:colId xmlns:a16="http://schemas.microsoft.com/office/drawing/2014/main" val="2781260504"/>
                    </a:ext>
                  </a:extLst>
                </a:gridCol>
                <a:gridCol w="658368">
                  <a:extLst>
                    <a:ext uri="{9D8B030D-6E8A-4147-A177-3AD203B41FA5}">
                      <a16:colId xmlns:a16="http://schemas.microsoft.com/office/drawing/2014/main" val="3523980392"/>
                    </a:ext>
                  </a:extLst>
                </a:gridCol>
                <a:gridCol w="658368">
                  <a:extLst>
                    <a:ext uri="{9D8B030D-6E8A-4147-A177-3AD203B41FA5}">
                      <a16:colId xmlns:a16="http://schemas.microsoft.com/office/drawing/2014/main" val="542198434"/>
                    </a:ext>
                  </a:extLst>
                </a:gridCol>
                <a:gridCol w="658368">
                  <a:extLst>
                    <a:ext uri="{9D8B030D-6E8A-4147-A177-3AD203B41FA5}">
                      <a16:colId xmlns:a16="http://schemas.microsoft.com/office/drawing/2014/main" val="319119034"/>
                    </a:ext>
                  </a:extLst>
                </a:gridCol>
                <a:gridCol w="658368">
                  <a:extLst>
                    <a:ext uri="{9D8B030D-6E8A-4147-A177-3AD203B41FA5}">
                      <a16:colId xmlns:a16="http://schemas.microsoft.com/office/drawing/2014/main" val="166903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687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- 2018-03-28 09:21:11</a:t>
                      </a:r>
                      <a:r>
                        <a:rPr kumimoji="0" lang="en-US" sz="1000" b="0" i="0" u="none" strike="noStrike" kern="1200" cap="none" spc="0" normalizeH="0" baseline="0" noProof="0">
                          <a:ln>
                            <a:noFill/>
                          </a:ln>
                          <a:solidFill>
                            <a:prstClr val="black"/>
                          </a:solidFill>
                          <a:effectLst/>
                          <a:uLnTx/>
                          <a:uFillTx/>
                          <a:latin typeface="+mn-lt"/>
                          <a:ea typeface="+mn-ea"/>
                          <a:cs typeface="+mn-cs"/>
                        </a:rPr>
                        <a:t>
Paris is known for a lot of things, but i bet you didn't know about a bakery called Aux Merveilleux de Fred. Maya Jisr Rahal says "they have the fluffiest, best brioche" she has ever tasted!
So when in Paris, don't miss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209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- 2018-03-27 08:13:09</a:t>
                      </a:r>
                      <a:r>
                        <a:rPr kumimoji="0" lang="en-US" sz="1000" b="0" i="0" u="none" strike="noStrike" kern="1200" cap="none" spc="0" normalizeH="0" baseline="0" noProof="0">
                          <a:ln>
                            <a:noFill/>
                          </a:ln>
                          <a:solidFill>
                            <a:prstClr val="black"/>
                          </a:solidFill>
                          <a:effectLst/>
                          <a:uLnTx/>
                          <a:uFillTx/>
                          <a:latin typeface="+mn-lt"/>
                          <a:ea typeface="+mn-ea"/>
                          <a:cs typeface="+mn-cs"/>
                        </a:rPr>
                        <a:t>
Escape to the 1960's in Havana, Cuba and wander the colorful and vibrant streets of this authentic city.
Prepare yourself for some dreamy Havana nights, salsa dancing, and much more! More in today's Instagram story.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740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- 2018-03-26 04:56:57</a:t>
                      </a:r>
                      <a:r>
                        <a:rPr kumimoji="0" lang="en-US" sz="1000" b="0" i="0" u="none" strike="noStrike" kern="1200" cap="none" spc="0" normalizeH="0" baseline="0" noProof="0">
                          <a:ln>
                            <a:noFill/>
                          </a:ln>
                          <a:solidFill>
                            <a:prstClr val="black"/>
                          </a:solidFill>
                          <a:effectLst/>
                          <a:uLnTx/>
                          <a:uFillTx/>
                          <a:latin typeface="+mn-lt"/>
                          <a:ea typeface="+mn-ea"/>
                          <a:cs typeface="+mn-cs"/>
                        </a:rPr>
                        <a:t>
Have a zen week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44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- 2018-03-25 12:50:33</a:t>
                      </a:r>
                      <a:r>
                        <a:rPr kumimoji="0" lang="en-US" sz="1000" b="0" i="0" u="none" strike="noStrike" kern="1200" cap="none" spc="0" normalizeH="0" baseline="0" noProof="0">
                          <a:ln>
                            <a:noFill/>
                          </a:ln>
                          <a:solidFill>
                            <a:prstClr val="black"/>
                          </a:solidFill>
                          <a:effectLst/>
                          <a:uLnTx/>
                          <a:uFillTx/>
                          <a:latin typeface="+mn-lt"/>
                          <a:ea typeface="+mn-ea"/>
                          <a:cs typeface="+mn-cs"/>
                        </a:rPr>
                        <a:t>
Maya wanted to surprise Dany with a trip that included all of his favorite interests. She told us exactly what his hobbies were and we made out of it their perfect vacation! Follow their getaway by checking our Instagram Highlights!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3337434"/>
                  </a:ext>
                </a:extLst>
              </a:tr>
            </a:tbl>
          </a:graphicData>
        </a:graphic>
      </p:graphicFrame>
      <p:sp>
        <p:nvSpPr>
          <p:cNvPr id="4" name="Text Placeholder 3">
            <a:extLst>
              <a:ext uri="{FF2B5EF4-FFF2-40B4-BE49-F238E27FC236}">
                <a16:creationId xmlns:a16="http://schemas.microsoft.com/office/drawing/2014/main" id="{7D545AC4-F213-4B45-842B-EDE16B5F84E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17157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CE13-6509-49C5-AA1A-9B8A30F4B502}"/>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E5C60E48-DF94-4B70-A2E1-38DF25E68BC0}"/>
              </a:ext>
            </a:extLst>
          </p:cNvPr>
          <p:cNvGraphicFramePr>
            <a:graphicFrameLocks noGrp="1"/>
          </p:cNvGraphicFramePr>
          <p:nvPr>
            <p:ph type="tbl" sz="quarter" idx="13"/>
            <p:extLst>
              <p:ext uri="{D42A27DB-BD31-4B8C-83A1-F6EECF244321}">
                <p14:modId xmlns:p14="http://schemas.microsoft.com/office/powerpoint/2010/main" val="279425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4812601"/>
                    </a:ext>
                  </a:extLst>
                </a:gridCol>
                <a:gridCol w="658368">
                  <a:extLst>
                    <a:ext uri="{9D8B030D-6E8A-4147-A177-3AD203B41FA5}">
                      <a16:colId xmlns:a16="http://schemas.microsoft.com/office/drawing/2014/main" val="1392170814"/>
                    </a:ext>
                  </a:extLst>
                </a:gridCol>
                <a:gridCol w="658368">
                  <a:extLst>
                    <a:ext uri="{9D8B030D-6E8A-4147-A177-3AD203B41FA5}">
                      <a16:colId xmlns:a16="http://schemas.microsoft.com/office/drawing/2014/main" val="3098824560"/>
                    </a:ext>
                  </a:extLst>
                </a:gridCol>
                <a:gridCol w="658368">
                  <a:extLst>
                    <a:ext uri="{9D8B030D-6E8A-4147-A177-3AD203B41FA5}">
                      <a16:colId xmlns:a16="http://schemas.microsoft.com/office/drawing/2014/main" val="3456470494"/>
                    </a:ext>
                  </a:extLst>
                </a:gridCol>
                <a:gridCol w="658368">
                  <a:extLst>
                    <a:ext uri="{9D8B030D-6E8A-4147-A177-3AD203B41FA5}">
                      <a16:colId xmlns:a16="http://schemas.microsoft.com/office/drawing/2014/main" val="362389613"/>
                    </a:ext>
                  </a:extLst>
                </a:gridCol>
                <a:gridCol w="658368">
                  <a:extLst>
                    <a:ext uri="{9D8B030D-6E8A-4147-A177-3AD203B41FA5}">
                      <a16:colId xmlns:a16="http://schemas.microsoft.com/office/drawing/2014/main" val="2766547607"/>
                    </a:ext>
                  </a:extLst>
                </a:gridCol>
                <a:gridCol w="658368">
                  <a:extLst>
                    <a:ext uri="{9D8B030D-6E8A-4147-A177-3AD203B41FA5}">
                      <a16:colId xmlns:a16="http://schemas.microsoft.com/office/drawing/2014/main" val="132440513"/>
                    </a:ext>
                  </a:extLst>
                </a:gridCol>
                <a:gridCol w="658368">
                  <a:extLst>
                    <a:ext uri="{9D8B030D-6E8A-4147-A177-3AD203B41FA5}">
                      <a16:colId xmlns:a16="http://schemas.microsoft.com/office/drawing/2014/main" val="82075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138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- 2018-03-24 08:35:25</a:t>
                      </a:r>
                      <a:r>
                        <a:rPr kumimoji="0" lang="en-US" sz="1000" b="0" i="0" u="none" strike="noStrike" kern="1200" cap="none" spc="0" normalizeH="0" baseline="0" noProof="0">
                          <a:ln>
                            <a:noFill/>
                          </a:ln>
                          <a:solidFill>
                            <a:prstClr val="black"/>
                          </a:solidFill>
                          <a:effectLst/>
                          <a:uLnTx/>
                          <a:uFillTx/>
                          <a:latin typeface="+mn-lt"/>
                          <a:ea typeface="+mn-ea"/>
                          <a:cs typeface="+mn-cs"/>
                        </a:rPr>
                        <a:t>
Get your adrenaline pumping on a rafting adventure in Bali's white water river! All you have to do is set your date and we'll include this thrilling experience on a long list of exciting things to do on this fantasy island.
Who said Bali is for the romantics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307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- 2018-03-23 12:03:14</a:t>
                      </a:r>
                      <a:r>
                        <a:rPr kumimoji="0" lang="en-US" sz="1000" b="0" i="0" u="none" strike="noStrike" kern="1200" cap="none" spc="0" normalizeH="0" baseline="0" noProof="0">
                          <a:ln>
                            <a:noFill/>
                          </a:ln>
                          <a:solidFill>
                            <a:prstClr val="black"/>
                          </a:solidFill>
                          <a:effectLst/>
                          <a:uLnTx/>
                          <a:uFillTx/>
                          <a:latin typeface="+mn-lt"/>
                          <a:ea typeface="+mn-ea"/>
                          <a:cs typeface="+mn-cs"/>
                        </a:rPr>
                        <a:t>
We spice up your trip while you lay back and relax! All we need are a few details about your interests and your unique escape will be planned from A to 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569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- 2018-03-22 13:50:27</a:t>
                      </a:r>
                      <a:r>
                        <a:rPr kumimoji="0" lang="en-US" sz="1000" b="0" i="0" u="none" strike="noStrike" kern="1200" cap="none" spc="0" normalizeH="0" baseline="0" noProof="0">
                          <a:ln>
                            <a:noFill/>
                          </a:ln>
                          <a:solidFill>
                            <a:prstClr val="black"/>
                          </a:solidFill>
                          <a:effectLst/>
                          <a:uLnTx/>
                          <a:uFillTx/>
                          <a:latin typeface="+mn-lt"/>
                          <a:ea typeface="+mn-ea"/>
                          <a:cs typeface="+mn-cs"/>
                        </a:rPr>
                        <a:t>
Follow Cybelle Moutran Kurban's Escape to the white-sand beaches and amazing underwater world of the Maldives by checking our Instagram Highlights. Get inspired to make it your next dream destination and we'll make sure to make it the trip of a lifetime!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6416819"/>
                  </a:ext>
                </a:extLst>
              </a:tr>
            </a:tbl>
          </a:graphicData>
        </a:graphic>
      </p:graphicFrame>
      <p:sp>
        <p:nvSpPr>
          <p:cNvPr id="4" name="Text Placeholder 3">
            <a:extLst>
              <a:ext uri="{FF2B5EF4-FFF2-40B4-BE49-F238E27FC236}">
                <a16:creationId xmlns:a16="http://schemas.microsoft.com/office/drawing/2014/main" id="{176D5697-716B-4A45-B962-530BCA2F2F7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28980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1832E-E088-473E-AE71-E56CB86049C3}"/>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1DAE95AF-0C9C-41B7-8D59-61C39AD6ACB3}"/>
              </a:ext>
            </a:extLst>
          </p:cNvPr>
          <p:cNvGraphicFramePr>
            <a:graphicFrameLocks noGrp="1"/>
          </p:cNvGraphicFramePr>
          <p:nvPr>
            <p:ph type="tbl" sz="quarter" idx="13"/>
            <p:extLst>
              <p:ext uri="{D42A27DB-BD31-4B8C-83A1-F6EECF244321}">
                <p14:modId xmlns:p14="http://schemas.microsoft.com/office/powerpoint/2010/main" val="240618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1796342"/>
                    </a:ext>
                  </a:extLst>
                </a:gridCol>
                <a:gridCol w="658368">
                  <a:extLst>
                    <a:ext uri="{9D8B030D-6E8A-4147-A177-3AD203B41FA5}">
                      <a16:colId xmlns:a16="http://schemas.microsoft.com/office/drawing/2014/main" val="1471746223"/>
                    </a:ext>
                  </a:extLst>
                </a:gridCol>
                <a:gridCol w="658368">
                  <a:extLst>
                    <a:ext uri="{9D8B030D-6E8A-4147-A177-3AD203B41FA5}">
                      <a16:colId xmlns:a16="http://schemas.microsoft.com/office/drawing/2014/main" val="4061684343"/>
                    </a:ext>
                  </a:extLst>
                </a:gridCol>
                <a:gridCol w="658368">
                  <a:extLst>
                    <a:ext uri="{9D8B030D-6E8A-4147-A177-3AD203B41FA5}">
                      <a16:colId xmlns:a16="http://schemas.microsoft.com/office/drawing/2014/main" val="3144061880"/>
                    </a:ext>
                  </a:extLst>
                </a:gridCol>
                <a:gridCol w="658368">
                  <a:extLst>
                    <a:ext uri="{9D8B030D-6E8A-4147-A177-3AD203B41FA5}">
                      <a16:colId xmlns:a16="http://schemas.microsoft.com/office/drawing/2014/main" val="778849222"/>
                    </a:ext>
                  </a:extLst>
                </a:gridCol>
                <a:gridCol w="658368">
                  <a:extLst>
                    <a:ext uri="{9D8B030D-6E8A-4147-A177-3AD203B41FA5}">
                      <a16:colId xmlns:a16="http://schemas.microsoft.com/office/drawing/2014/main" val="2827495277"/>
                    </a:ext>
                  </a:extLst>
                </a:gridCol>
                <a:gridCol w="658368">
                  <a:extLst>
                    <a:ext uri="{9D8B030D-6E8A-4147-A177-3AD203B41FA5}">
                      <a16:colId xmlns:a16="http://schemas.microsoft.com/office/drawing/2014/main" val="1334619560"/>
                    </a:ext>
                  </a:extLst>
                </a:gridCol>
                <a:gridCol w="658368">
                  <a:extLst>
                    <a:ext uri="{9D8B030D-6E8A-4147-A177-3AD203B41FA5}">
                      <a16:colId xmlns:a16="http://schemas.microsoft.com/office/drawing/2014/main" val="318224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119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- 2018-03-21 05:47:57</a:t>
                      </a:r>
                      <a:r>
                        <a:rPr kumimoji="0" lang="en-US" sz="1000" b="0" i="0" u="none" strike="noStrike" kern="1200" cap="none" spc="0" normalizeH="0" baseline="0" noProof="0">
                          <a:ln>
                            <a:noFill/>
                          </a:ln>
                          <a:solidFill>
                            <a:prstClr val="black"/>
                          </a:solidFill>
                          <a:effectLst/>
                          <a:uLnTx/>
                          <a:uFillTx/>
                          <a:latin typeface="+mn-lt"/>
                          <a:ea typeface="+mn-ea"/>
                          <a:cs typeface="+mn-cs"/>
                        </a:rPr>
                        <a:t>
Talented photographer Steve McCurry perfectly captures the essence of motherhood - their strength, their boldness, their beauty, and the extraordinary bond between mother and child. Happy Mother's Day!
Steve McCurry - Official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290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- 2018-03-20 13:53:36</a:t>
                      </a:r>
                      <a:r>
                        <a:rPr kumimoji="0" lang="en-US" sz="1000" b="0" i="0" u="none" strike="noStrike" kern="1200" cap="none" spc="0" normalizeH="0" baseline="0" noProof="0">
                          <a:ln>
                            <a:noFill/>
                          </a:ln>
                          <a:solidFill>
                            <a:prstClr val="black"/>
                          </a:solidFill>
                          <a:effectLst/>
                          <a:uLnTx/>
                          <a:uFillTx/>
                          <a:latin typeface="+mn-lt"/>
                          <a:ea typeface="+mn-ea"/>
                          <a:cs typeface="+mn-cs"/>
                        </a:rPr>
                        <a:t>
Embark on a journey to a place unlike any you have ever experienced: Mexico - a country thriving with unique culture and history. Among the many things to explore, we highly recommend diving the Cenotes of Mexico’s Yucatan Peninsula, where you'll discover a labyrinth of wonders in an underwater world of stalactites and stalagmites. Interested in a tailor-made trip to this dreamy destination? Give us a call on +961 1 212161 and make sure to have a look at our Instagram story for more on Mexico!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44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- 2018-03-19 07:25:28</a:t>
                      </a:r>
                      <a:r>
                        <a:rPr kumimoji="0" lang="en-US" sz="1000" b="0" i="0" u="none" strike="noStrike" kern="1200" cap="none" spc="0" normalizeH="0" baseline="0" noProof="0">
                          <a:ln>
                            <a:noFill/>
                          </a:ln>
                          <a:solidFill>
                            <a:prstClr val="black"/>
                          </a:solidFill>
                          <a:effectLst/>
                          <a:uLnTx/>
                          <a:uFillTx/>
                          <a:latin typeface="+mn-lt"/>
                          <a:ea typeface="+mn-ea"/>
                          <a:cs typeface="+mn-cs"/>
                        </a:rPr>
                        <a:t>
Travel and discover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1194249"/>
                  </a:ext>
                </a:extLst>
              </a:tr>
            </a:tbl>
          </a:graphicData>
        </a:graphic>
      </p:graphicFrame>
      <p:sp>
        <p:nvSpPr>
          <p:cNvPr id="4" name="Text Placeholder 3">
            <a:extLst>
              <a:ext uri="{FF2B5EF4-FFF2-40B4-BE49-F238E27FC236}">
                <a16:creationId xmlns:a16="http://schemas.microsoft.com/office/drawing/2014/main" id="{9187474F-4356-4183-B90A-76FD1498BE3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96762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6A65C-2EB1-4F8C-9611-35578AA27847}"/>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19547217-41FA-4A14-A6AE-072865EEE0DF}"/>
              </a:ext>
            </a:extLst>
          </p:cNvPr>
          <p:cNvGraphicFramePr>
            <a:graphicFrameLocks noGrp="1"/>
          </p:cNvGraphicFramePr>
          <p:nvPr>
            <p:ph type="tbl" sz="quarter" idx="13"/>
            <p:extLst>
              <p:ext uri="{D42A27DB-BD31-4B8C-83A1-F6EECF244321}">
                <p14:modId xmlns:p14="http://schemas.microsoft.com/office/powerpoint/2010/main" val="272689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5420830"/>
                    </a:ext>
                  </a:extLst>
                </a:gridCol>
                <a:gridCol w="658368">
                  <a:extLst>
                    <a:ext uri="{9D8B030D-6E8A-4147-A177-3AD203B41FA5}">
                      <a16:colId xmlns:a16="http://schemas.microsoft.com/office/drawing/2014/main" val="3115927600"/>
                    </a:ext>
                  </a:extLst>
                </a:gridCol>
                <a:gridCol w="658368">
                  <a:extLst>
                    <a:ext uri="{9D8B030D-6E8A-4147-A177-3AD203B41FA5}">
                      <a16:colId xmlns:a16="http://schemas.microsoft.com/office/drawing/2014/main" val="4055144616"/>
                    </a:ext>
                  </a:extLst>
                </a:gridCol>
                <a:gridCol w="658368">
                  <a:extLst>
                    <a:ext uri="{9D8B030D-6E8A-4147-A177-3AD203B41FA5}">
                      <a16:colId xmlns:a16="http://schemas.microsoft.com/office/drawing/2014/main" val="3559572241"/>
                    </a:ext>
                  </a:extLst>
                </a:gridCol>
                <a:gridCol w="658368">
                  <a:extLst>
                    <a:ext uri="{9D8B030D-6E8A-4147-A177-3AD203B41FA5}">
                      <a16:colId xmlns:a16="http://schemas.microsoft.com/office/drawing/2014/main" val="2602649587"/>
                    </a:ext>
                  </a:extLst>
                </a:gridCol>
                <a:gridCol w="658368">
                  <a:extLst>
                    <a:ext uri="{9D8B030D-6E8A-4147-A177-3AD203B41FA5}">
                      <a16:colId xmlns:a16="http://schemas.microsoft.com/office/drawing/2014/main" val="2797868927"/>
                    </a:ext>
                  </a:extLst>
                </a:gridCol>
                <a:gridCol w="658368">
                  <a:extLst>
                    <a:ext uri="{9D8B030D-6E8A-4147-A177-3AD203B41FA5}">
                      <a16:colId xmlns:a16="http://schemas.microsoft.com/office/drawing/2014/main" val="1650826427"/>
                    </a:ext>
                  </a:extLst>
                </a:gridCol>
                <a:gridCol w="658368">
                  <a:extLst>
                    <a:ext uri="{9D8B030D-6E8A-4147-A177-3AD203B41FA5}">
                      <a16:colId xmlns:a16="http://schemas.microsoft.com/office/drawing/2014/main" val="877368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013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- 2018-03-18 08:30:12</a:t>
                      </a:r>
                      <a:r>
                        <a:rPr kumimoji="0" lang="en-US" sz="1000" b="0" i="0" u="none" strike="noStrike" kern="1200" cap="none" spc="0" normalizeH="0" baseline="0" noProof="0">
                          <a:ln>
                            <a:noFill/>
                          </a:ln>
                          <a:solidFill>
                            <a:prstClr val="black"/>
                          </a:solidFill>
                          <a:effectLst/>
                          <a:uLnTx/>
                          <a:uFillTx/>
                          <a:latin typeface="+mn-lt"/>
                          <a:ea typeface="+mn-ea"/>
                          <a:cs typeface="+mn-cs"/>
                        </a:rPr>
                        <a:t>
A perfect honeymoon should be as unique as you! Alain and Sara had varied interests and lots of expectations. We met them and matched their personalities and interests with an amazing destination: Bali! Follow their romantic journey in our Instagram Highlights.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399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- 2018-03-17 04:49:27</a:t>
                      </a:r>
                      <a:r>
                        <a:rPr kumimoji="0" lang="en-US" sz="1000" b="0" i="0" u="none" strike="noStrike" kern="1200" cap="none" spc="0" normalizeH="0" baseline="0" noProof="0">
                          <a:ln>
                            <a:noFill/>
                          </a:ln>
                          <a:solidFill>
                            <a:prstClr val="black"/>
                          </a:solidFill>
                          <a:effectLst/>
                          <a:uLnTx/>
                          <a:uFillTx/>
                          <a:latin typeface="+mn-lt"/>
                          <a:ea typeface="+mn-ea"/>
                          <a:cs typeface="+mn-cs"/>
                        </a:rPr>
                        <a:t>
Are you the romantic honeymooners? We happen to know the perfect spots in South Africa where you can have that exquisite meal in a place that will make you feel like you're dining in a fantasy world.
Your ideal honeymoon awaits.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444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Escape Travel Expert - 2018-03-16 04:11:19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5291776"/>
                  </a:ext>
                </a:extLst>
              </a:tr>
            </a:tbl>
          </a:graphicData>
        </a:graphic>
      </p:graphicFrame>
      <p:sp>
        <p:nvSpPr>
          <p:cNvPr id="4" name="Text Placeholder 3">
            <a:extLst>
              <a:ext uri="{FF2B5EF4-FFF2-40B4-BE49-F238E27FC236}">
                <a16:creationId xmlns:a16="http://schemas.microsoft.com/office/drawing/2014/main" id="{DE899ECF-4E9C-4200-A2E7-7E81C0C40C3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6625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66E5-6365-466F-ACBC-E136C57935B6}"/>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FD3D9357-4A15-4D81-860F-CF1C74777475}"/>
              </a:ext>
            </a:extLst>
          </p:cNvPr>
          <p:cNvGraphicFramePr>
            <a:graphicFrameLocks noGrp="1"/>
          </p:cNvGraphicFramePr>
          <p:nvPr>
            <p:ph type="tbl" sz="quarter" idx="13"/>
            <p:extLst>
              <p:ext uri="{D42A27DB-BD31-4B8C-83A1-F6EECF244321}">
                <p14:modId xmlns:p14="http://schemas.microsoft.com/office/powerpoint/2010/main" val="377030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1272809"/>
                    </a:ext>
                  </a:extLst>
                </a:gridCol>
                <a:gridCol w="658368">
                  <a:extLst>
                    <a:ext uri="{9D8B030D-6E8A-4147-A177-3AD203B41FA5}">
                      <a16:colId xmlns:a16="http://schemas.microsoft.com/office/drawing/2014/main" val="355356837"/>
                    </a:ext>
                  </a:extLst>
                </a:gridCol>
                <a:gridCol w="658368">
                  <a:extLst>
                    <a:ext uri="{9D8B030D-6E8A-4147-A177-3AD203B41FA5}">
                      <a16:colId xmlns:a16="http://schemas.microsoft.com/office/drawing/2014/main" val="2186797988"/>
                    </a:ext>
                  </a:extLst>
                </a:gridCol>
                <a:gridCol w="658368">
                  <a:extLst>
                    <a:ext uri="{9D8B030D-6E8A-4147-A177-3AD203B41FA5}">
                      <a16:colId xmlns:a16="http://schemas.microsoft.com/office/drawing/2014/main" val="1062946755"/>
                    </a:ext>
                  </a:extLst>
                </a:gridCol>
                <a:gridCol w="658368">
                  <a:extLst>
                    <a:ext uri="{9D8B030D-6E8A-4147-A177-3AD203B41FA5}">
                      <a16:colId xmlns:a16="http://schemas.microsoft.com/office/drawing/2014/main" val="2599440395"/>
                    </a:ext>
                  </a:extLst>
                </a:gridCol>
                <a:gridCol w="658368">
                  <a:extLst>
                    <a:ext uri="{9D8B030D-6E8A-4147-A177-3AD203B41FA5}">
                      <a16:colId xmlns:a16="http://schemas.microsoft.com/office/drawing/2014/main" val="1462930888"/>
                    </a:ext>
                  </a:extLst>
                </a:gridCol>
                <a:gridCol w="658368">
                  <a:extLst>
                    <a:ext uri="{9D8B030D-6E8A-4147-A177-3AD203B41FA5}">
                      <a16:colId xmlns:a16="http://schemas.microsoft.com/office/drawing/2014/main" val="820400894"/>
                    </a:ext>
                  </a:extLst>
                </a:gridCol>
                <a:gridCol w="658368">
                  <a:extLst>
                    <a:ext uri="{9D8B030D-6E8A-4147-A177-3AD203B41FA5}">
                      <a16:colId xmlns:a16="http://schemas.microsoft.com/office/drawing/2014/main" val="30043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571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- 2018-03-15 12:09:25</a:t>
                      </a:r>
                      <a:r>
                        <a:rPr kumimoji="0" lang="en-US" sz="1000" b="0" i="0" u="none" strike="noStrike" kern="1200" cap="none" spc="0" normalizeH="0" baseline="0" noProof="0">
                          <a:ln>
                            <a:noFill/>
                          </a:ln>
                          <a:solidFill>
                            <a:prstClr val="black"/>
                          </a:solidFill>
                          <a:effectLst/>
                          <a:uLnTx/>
                          <a:uFillTx/>
                          <a:latin typeface="+mn-lt"/>
                          <a:ea typeface="+mn-ea"/>
                          <a:cs typeface="+mn-cs"/>
                        </a:rPr>
                        <a:t>
As one of the most majestic scenery of nature on Earth, it's no wonder that the Zhangjiajie National Forest Park, a.k.a Avatar Mountains, was the inspiration for the imaginary planet of Pandora. No better way to explore this magnificent place than on a hiking trip with a few friends.
Book your personalized trip with Escape Travel Expert and make sure to check out our Instagram Story for more on China!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977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- 2018-03-15 12:07:30</a:t>
                      </a:r>
                      <a:r>
                        <a:rPr kumimoji="0" lang="en-US" sz="1000" b="0" i="0" u="none" strike="noStrike" kern="1200" cap="none" spc="0" normalizeH="0" baseline="0" noProof="0">
                          <a:ln>
                            <a:noFill/>
                          </a:ln>
                          <a:solidFill>
                            <a:prstClr val="black"/>
                          </a:solidFill>
                          <a:effectLst/>
                          <a:uLnTx/>
                          <a:uFillTx/>
                          <a:latin typeface="+mn-lt"/>
                          <a:ea typeface="+mn-ea"/>
                          <a:cs typeface="+mn-cs"/>
                        </a:rPr>
                        <a:t>
On a trip to Peru, Jennifer El Hage discovered its wild side while sleeping in the middle of the Amazon, hiking the Andes mountain and connecting with the locals! Follow her journey in our Instagram Highlights!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23617"/>
                  </a:ext>
                </a:extLst>
              </a:tr>
            </a:tbl>
          </a:graphicData>
        </a:graphic>
      </p:graphicFrame>
      <p:sp>
        <p:nvSpPr>
          <p:cNvPr id="4" name="Text Placeholder 3">
            <a:extLst>
              <a:ext uri="{FF2B5EF4-FFF2-40B4-BE49-F238E27FC236}">
                <a16:creationId xmlns:a16="http://schemas.microsoft.com/office/drawing/2014/main" id="{484CC792-D012-4FD9-BCC0-91F840C7E9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54844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9305-C9E3-4071-BF41-3665BAA42B50}"/>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DC58F2DF-945C-4041-93BB-37FD63D871C6}"/>
              </a:ext>
            </a:extLst>
          </p:cNvPr>
          <p:cNvGraphicFramePr>
            <a:graphicFrameLocks noGrp="1"/>
          </p:cNvGraphicFramePr>
          <p:nvPr>
            <p:ph type="tbl" sz="quarter" idx="13"/>
            <p:extLst>
              <p:ext uri="{D42A27DB-BD31-4B8C-83A1-F6EECF244321}">
                <p14:modId xmlns:p14="http://schemas.microsoft.com/office/powerpoint/2010/main" val="169620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7587112"/>
                    </a:ext>
                  </a:extLst>
                </a:gridCol>
                <a:gridCol w="658368">
                  <a:extLst>
                    <a:ext uri="{9D8B030D-6E8A-4147-A177-3AD203B41FA5}">
                      <a16:colId xmlns:a16="http://schemas.microsoft.com/office/drawing/2014/main" val="2163232225"/>
                    </a:ext>
                  </a:extLst>
                </a:gridCol>
                <a:gridCol w="658368">
                  <a:extLst>
                    <a:ext uri="{9D8B030D-6E8A-4147-A177-3AD203B41FA5}">
                      <a16:colId xmlns:a16="http://schemas.microsoft.com/office/drawing/2014/main" val="2644024746"/>
                    </a:ext>
                  </a:extLst>
                </a:gridCol>
                <a:gridCol w="658368">
                  <a:extLst>
                    <a:ext uri="{9D8B030D-6E8A-4147-A177-3AD203B41FA5}">
                      <a16:colId xmlns:a16="http://schemas.microsoft.com/office/drawing/2014/main" val="424687872"/>
                    </a:ext>
                  </a:extLst>
                </a:gridCol>
                <a:gridCol w="658368">
                  <a:extLst>
                    <a:ext uri="{9D8B030D-6E8A-4147-A177-3AD203B41FA5}">
                      <a16:colId xmlns:a16="http://schemas.microsoft.com/office/drawing/2014/main" val="2456167873"/>
                    </a:ext>
                  </a:extLst>
                </a:gridCol>
                <a:gridCol w="658368">
                  <a:extLst>
                    <a:ext uri="{9D8B030D-6E8A-4147-A177-3AD203B41FA5}">
                      <a16:colId xmlns:a16="http://schemas.microsoft.com/office/drawing/2014/main" val="3244510929"/>
                    </a:ext>
                  </a:extLst>
                </a:gridCol>
                <a:gridCol w="658368">
                  <a:extLst>
                    <a:ext uri="{9D8B030D-6E8A-4147-A177-3AD203B41FA5}">
                      <a16:colId xmlns:a16="http://schemas.microsoft.com/office/drawing/2014/main" val="1650271183"/>
                    </a:ext>
                  </a:extLst>
                </a:gridCol>
                <a:gridCol w="658368">
                  <a:extLst>
                    <a:ext uri="{9D8B030D-6E8A-4147-A177-3AD203B41FA5}">
                      <a16:colId xmlns:a16="http://schemas.microsoft.com/office/drawing/2014/main" val="4223292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964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- 2018-03-13 11:12:55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work on an adventurous family escape to Canada. Taking the whole bunch from Montreal through Quebec all the way to Tadoussac for an exciting whale watching experience. Might throw in sleeping in a tipi! Contact us for ur personalized version of Canada and make sure to check out our Insta Stories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580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- 2018-03-12 10:28:46</a:t>
                      </a:r>
                      <a:r>
                        <a:rPr kumimoji="0" lang="en-US" sz="1000" b="0" i="0" u="none" strike="noStrike" kern="1200" cap="none" spc="0" normalizeH="0" baseline="0" noProof="0">
                          <a:ln>
                            <a:noFill/>
                          </a:ln>
                          <a:solidFill>
                            <a:prstClr val="black"/>
                          </a:solidFill>
                          <a:effectLst/>
                          <a:uLnTx/>
                          <a:uFillTx/>
                          <a:latin typeface="+mn-lt"/>
                          <a:ea typeface="+mn-ea"/>
                          <a:cs typeface="+mn-cs"/>
                        </a:rPr>
                        <a:t>
Dreaming on a 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230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- 2018-03-08 02:20:49</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women's day, we are sharing portraits of beautiful women from around the world by one of our favorite travel photographer, Mihaela Noroc. 
Find more of these breathtaking portraits on her page The Atlas of Beauty.
From our all-female Escape team to you, Happy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888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- 2018-03-07 15:19:09</a:t>
                      </a:r>
                      <a:r>
                        <a:rPr kumimoji="0" lang="en-US" sz="1000" b="0" i="0" u="none" strike="noStrike" kern="1200" cap="none" spc="0" normalizeH="0" baseline="0" noProof="0">
                          <a:ln>
                            <a:noFill/>
                          </a:ln>
                          <a:solidFill>
                            <a:prstClr val="black"/>
                          </a:solidFill>
                          <a:effectLst/>
                          <a:uLnTx/>
                          <a:uFillTx/>
                          <a:latin typeface="+mn-lt"/>
                          <a:ea typeface="+mn-ea"/>
                          <a:cs typeface="+mn-cs"/>
                        </a:rPr>
                        <a:t>
We're working on a new adventure! Scotland is a country that has many treasures, from the spectacular wildlife to the breathtaking highlands and traditional music. Discover the fantastic Scottish culture with Escape Travel 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300703"/>
                  </a:ext>
                </a:extLst>
              </a:tr>
            </a:tbl>
          </a:graphicData>
        </a:graphic>
      </p:graphicFrame>
      <p:sp>
        <p:nvSpPr>
          <p:cNvPr id="4" name="Text Placeholder 3">
            <a:extLst>
              <a:ext uri="{FF2B5EF4-FFF2-40B4-BE49-F238E27FC236}">
                <a16:creationId xmlns:a16="http://schemas.microsoft.com/office/drawing/2014/main" id="{691B34C3-8A55-42FD-93CF-CA3B6AC4DF0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20579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27DE4-F5F8-4DEF-91AE-E28F8591F49A}"/>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5C584833-0B81-47D4-829A-1DEFCA645B3E}"/>
              </a:ext>
            </a:extLst>
          </p:cNvPr>
          <p:cNvGraphicFramePr>
            <a:graphicFrameLocks noGrp="1"/>
          </p:cNvGraphicFramePr>
          <p:nvPr>
            <p:ph type="tbl" sz="quarter" idx="13"/>
            <p:extLst>
              <p:ext uri="{D42A27DB-BD31-4B8C-83A1-F6EECF244321}">
                <p14:modId xmlns:p14="http://schemas.microsoft.com/office/powerpoint/2010/main" val="49809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650320"/>
                    </a:ext>
                  </a:extLst>
                </a:gridCol>
                <a:gridCol w="658368">
                  <a:extLst>
                    <a:ext uri="{9D8B030D-6E8A-4147-A177-3AD203B41FA5}">
                      <a16:colId xmlns:a16="http://schemas.microsoft.com/office/drawing/2014/main" val="521979772"/>
                    </a:ext>
                  </a:extLst>
                </a:gridCol>
                <a:gridCol w="658368">
                  <a:extLst>
                    <a:ext uri="{9D8B030D-6E8A-4147-A177-3AD203B41FA5}">
                      <a16:colId xmlns:a16="http://schemas.microsoft.com/office/drawing/2014/main" val="1270551273"/>
                    </a:ext>
                  </a:extLst>
                </a:gridCol>
                <a:gridCol w="658368">
                  <a:extLst>
                    <a:ext uri="{9D8B030D-6E8A-4147-A177-3AD203B41FA5}">
                      <a16:colId xmlns:a16="http://schemas.microsoft.com/office/drawing/2014/main" val="810946719"/>
                    </a:ext>
                  </a:extLst>
                </a:gridCol>
                <a:gridCol w="658368">
                  <a:extLst>
                    <a:ext uri="{9D8B030D-6E8A-4147-A177-3AD203B41FA5}">
                      <a16:colId xmlns:a16="http://schemas.microsoft.com/office/drawing/2014/main" val="1486152341"/>
                    </a:ext>
                  </a:extLst>
                </a:gridCol>
                <a:gridCol w="658368">
                  <a:extLst>
                    <a:ext uri="{9D8B030D-6E8A-4147-A177-3AD203B41FA5}">
                      <a16:colId xmlns:a16="http://schemas.microsoft.com/office/drawing/2014/main" val="2565877524"/>
                    </a:ext>
                  </a:extLst>
                </a:gridCol>
                <a:gridCol w="658368">
                  <a:extLst>
                    <a:ext uri="{9D8B030D-6E8A-4147-A177-3AD203B41FA5}">
                      <a16:colId xmlns:a16="http://schemas.microsoft.com/office/drawing/2014/main" val="3605108856"/>
                    </a:ext>
                  </a:extLst>
                </a:gridCol>
                <a:gridCol w="658368">
                  <a:extLst>
                    <a:ext uri="{9D8B030D-6E8A-4147-A177-3AD203B41FA5}">
                      <a16:colId xmlns:a16="http://schemas.microsoft.com/office/drawing/2014/main" val="4042790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884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- 2018-03-06 11:34:33</a:t>
                      </a:r>
                      <a:r>
                        <a:rPr kumimoji="0" lang="en-US" sz="1000" b="0" i="0" u="none" strike="noStrike" kern="1200" cap="none" spc="0" normalizeH="0" baseline="0" noProof="0">
                          <a:ln>
                            <a:noFill/>
                          </a:ln>
                          <a:solidFill>
                            <a:prstClr val="black"/>
                          </a:solidFill>
                          <a:effectLst/>
                          <a:uLnTx/>
                          <a:uFillTx/>
                          <a:latin typeface="+mn-lt"/>
                          <a:ea typeface="+mn-ea"/>
                          <a:cs typeface="+mn-cs"/>
                        </a:rPr>
                        <a:t>
On her journey to Florida, Sara, our social media associate, discovered the Everglades in Miami on a fun airboat ride and got to meet its crocodiles! An adventure not to be missed when in Miami!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152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- 2018-03-05 14:52:48</a:t>
                      </a:r>
                      <a:r>
                        <a:rPr kumimoji="0" lang="en-US" sz="1000" b="0" i="0" u="none" strike="noStrike" kern="1200" cap="none" spc="0" normalizeH="0" baseline="0" noProof="0">
                          <a:ln>
                            <a:noFill/>
                          </a:ln>
                          <a:solidFill>
                            <a:prstClr val="black"/>
                          </a:solidFill>
                          <a:effectLst/>
                          <a:uLnTx/>
                          <a:uFillTx/>
                          <a:latin typeface="+mn-lt"/>
                          <a:ea typeface="+mn-ea"/>
                          <a:cs typeface="+mn-cs"/>
                        </a:rPr>
                        <a:t>
Marc told us all about his favorite hobbies and we personalized his ideal escape! Refer to our Instagram Stories highlights to find out where we sent him on his perfect getaway.
https://www.instagram.com/escapetravelexpert/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795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- 2018-03-03 00:54:32</a:t>
                      </a:r>
                      <a:r>
                        <a:rPr kumimoji="0" lang="en-US" sz="1000" b="0" i="0" u="none" strike="noStrike" kern="1200" cap="none" spc="0" normalizeH="0" baseline="0" noProof="0">
                          <a:ln>
                            <a:noFill/>
                          </a:ln>
                          <a:solidFill>
                            <a:prstClr val="black"/>
                          </a:solidFill>
                          <a:effectLst/>
                          <a:uLnTx/>
                          <a:uFillTx/>
                          <a:latin typeface="+mn-lt"/>
                          <a:ea typeface="+mn-ea"/>
                          <a:cs typeface="+mn-cs"/>
                        </a:rPr>
                        <a:t>
The Big Island of Hawaii has no shortage of romantic landmarks, which makes it the perfect destination for your honeymoon! After all what could be more romantic than steamy volcanoes, and exotic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0175923"/>
                  </a:ext>
                </a:extLst>
              </a:tr>
            </a:tbl>
          </a:graphicData>
        </a:graphic>
      </p:graphicFrame>
      <p:sp>
        <p:nvSpPr>
          <p:cNvPr id="4" name="Text Placeholder 3">
            <a:extLst>
              <a:ext uri="{FF2B5EF4-FFF2-40B4-BE49-F238E27FC236}">
                <a16:creationId xmlns:a16="http://schemas.microsoft.com/office/drawing/2014/main" id="{B0F3A5AF-C094-4970-A60A-487DCD85735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69042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92B42-4E01-4472-AC7C-17C136F6E843}"/>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D0756284-1EC1-46BE-A123-1508EB7E6E11}"/>
              </a:ext>
            </a:extLst>
          </p:cNvPr>
          <p:cNvGraphicFramePr>
            <a:graphicFrameLocks noGrp="1"/>
          </p:cNvGraphicFramePr>
          <p:nvPr>
            <p:ph type="chart" sz="quarter" idx="13"/>
            <p:extLst>
              <p:ext uri="{D42A27DB-BD31-4B8C-83A1-F6EECF244321}">
                <p14:modId xmlns:p14="http://schemas.microsoft.com/office/powerpoint/2010/main" val="620611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1A34B0-BC3C-4C6C-890C-B1CF0471266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0B563AA-0AB1-47C8-94FD-50A27395A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767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8AC5-99A8-450B-B663-39526CB95AC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2674BB0-E6A6-46F9-B88A-CA159F27600B}"/>
              </a:ext>
            </a:extLst>
          </p:cNvPr>
          <p:cNvGraphicFramePr>
            <a:graphicFrameLocks noGrp="1"/>
          </p:cNvGraphicFramePr>
          <p:nvPr>
            <p:ph type="chart" sz="quarter" idx="13"/>
            <p:extLst>
              <p:ext uri="{D42A27DB-BD31-4B8C-83A1-F6EECF244321}">
                <p14:modId xmlns:p14="http://schemas.microsoft.com/office/powerpoint/2010/main" val="3841053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E1CC4-4D90-4022-99BE-228062EEEEA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3B99697-28BD-41CC-A095-272170D75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160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194B-156D-42FC-9E8F-2A6384F9BB7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2EDF1A8-A3E9-40A7-A053-94EE8FD142D1}"/>
              </a:ext>
            </a:extLst>
          </p:cNvPr>
          <p:cNvGraphicFramePr>
            <a:graphicFrameLocks noGrp="1"/>
          </p:cNvGraphicFramePr>
          <p:nvPr>
            <p:ph type="chart" sz="quarter" idx="13"/>
            <p:extLst>
              <p:ext uri="{D42A27DB-BD31-4B8C-83A1-F6EECF244321}">
                <p14:modId xmlns:p14="http://schemas.microsoft.com/office/powerpoint/2010/main" val="541901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AF705B-FE2A-4863-8AE1-6B4269E16A7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D7DCEBB-4F1B-4FEE-8262-3A6618651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358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0C7A8-25B3-4B64-AD2F-5B456558FA25}"/>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BD3A137-4B10-438F-8252-4963E105F00C}"/>
              </a:ext>
            </a:extLst>
          </p:cNvPr>
          <p:cNvGraphicFramePr>
            <a:graphicFrameLocks noGrp="1"/>
          </p:cNvGraphicFramePr>
          <p:nvPr>
            <p:ph type="chart" sz="quarter" idx="13"/>
            <p:extLst>
              <p:ext uri="{D42A27DB-BD31-4B8C-83A1-F6EECF244321}">
                <p14:modId xmlns:p14="http://schemas.microsoft.com/office/powerpoint/2010/main" val="1349194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B52B59-B402-4D38-8714-05D6ABA45DC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5EA778E-8D18-488A-9EE3-FB2E3A29F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6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35ED7-F291-48AF-82C6-8742791247E4}"/>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6FAF6A55-420D-4FA8-AEF0-D8CE160F555A}"/>
              </a:ext>
            </a:extLst>
          </p:cNvPr>
          <p:cNvGraphicFramePr>
            <a:graphicFrameLocks noGrp="1"/>
          </p:cNvGraphicFramePr>
          <p:nvPr>
            <p:ph type="chart" sz="quarter" idx="13"/>
            <p:extLst>
              <p:ext uri="{D42A27DB-BD31-4B8C-83A1-F6EECF244321}">
                <p14:modId xmlns:p14="http://schemas.microsoft.com/office/powerpoint/2010/main" val="323238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ADC4AB-477F-4C2C-8132-D68A4621A7A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3253B97-2B75-405F-8DB8-14290CCB73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915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E066-312D-437E-A256-A31CAC811351}"/>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9936B35F-0FA8-47E0-82E6-F8DD25937752}"/>
              </a:ext>
            </a:extLst>
          </p:cNvPr>
          <p:cNvGraphicFramePr>
            <a:graphicFrameLocks noGrp="1"/>
          </p:cNvGraphicFramePr>
          <p:nvPr>
            <p:ph type="chart" sz="quarter" idx="13"/>
            <p:extLst>
              <p:ext uri="{D42A27DB-BD31-4B8C-83A1-F6EECF244321}">
                <p14:modId xmlns:p14="http://schemas.microsoft.com/office/powerpoint/2010/main" val="2914184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F1ACD-32F0-49FE-A39B-EE3AA05F2BA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4C40E3A-3E27-4E28-85A1-A9E155342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967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8B3E-4CB4-4AC9-8F6F-1AA7978D5F3E}"/>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6E3B3EB0-4F2A-4EC4-BB2E-3F022AF50D8B}"/>
              </a:ext>
            </a:extLst>
          </p:cNvPr>
          <p:cNvGraphicFramePr>
            <a:graphicFrameLocks noGrp="1"/>
          </p:cNvGraphicFramePr>
          <p:nvPr>
            <p:ph type="chart" sz="quarter" idx="13"/>
            <p:extLst>
              <p:ext uri="{D42A27DB-BD31-4B8C-83A1-F6EECF244321}">
                <p14:modId xmlns:p14="http://schemas.microsoft.com/office/powerpoint/2010/main" val="659727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3B6561-C3EE-4BCD-BD9A-6EC5CBAA4CA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4497843-DB79-42D2-80BD-DE8059E7D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055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809A-94A1-43FE-8B5B-2C7EE781AB9B}"/>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0C4338FA-ED42-4446-87FF-8793F2A0303E}"/>
              </a:ext>
            </a:extLst>
          </p:cNvPr>
          <p:cNvGraphicFramePr>
            <a:graphicFrameLocks noGrp="1"/>
          </p:cNvGraphicFramePr>
          <p:nvPr>
            <p:ph type="tbl" sz="quarter" idx="13"/>
            <p:extLst>
              <p:ext uri="{D42A27DB-BD31-4B8C-83A1-F6EECF244321}">
                <p14:modId xmlns:p14="http://schemas.microsoft.com/office/powerpoint/2010/main" val="239682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64452458"/>
                    </a:ext>
                  </a:extLst>
                </a:gridCol>
                <a:gridCol w="1645920">
                  <a:extLst>
                    <a:ext uri="{9D8B030D-6E8A-4147-A177-3AD203B41FA5}">
                      <a16:colId xmlns:a16="http://schemas.microsoft.com/office/drawing/2014/main" val="3969103296"/>
                    </a:ext>
                  </a:extLst>
                </a:gridCol>
                <a:gridCol w="1645920">
                  <a:extLst>
                    <a:ext uri="{9D8B030D-6E8A-4147-A177-3AD203B41FA5}">
                      <a16:colId xmlns:a16="http://schemas.microsoft.com/office/drawing/2014/main" val="292690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7097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extLst>
                  <a:ext uri="{0D108BD9-81ED-4DB2-BD59-A6C34878D82A}">
                    <a16:rowId xmlns:a16="http://schemas.microsoft.com/office/drawing/2014/main" val="154537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09952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57561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46381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14266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63433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7722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65188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0609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63382863"/>
                  </a:ext>
                </a:extLst>
              </a:tr>
            </a:tbl>
          </a:graphicData>
        </a:graphic>
      </p:graphicFrame>
      <p:sp>
        <p:nvSpPr>
          <p:cNvPr id="4" name="Text Placeholder 3">
            <a:extLst>
              <a:ext uri="{FF2B5EF4-FFF2-40B4-BE49-F238E27FC236}">
                <a16:creationId xmlns:a16="http://schemas.microsoft.com/office/drawing/2014/main" id="{6898F427-DE64-449B-9EA6-EB1B8362D84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219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3E9E0-2BD7-4585-B97F-DA24235FC9C8}"/>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1AF8FBB-73B2-41EC-BD79-E8F51D3E8718}"/>
              </a:ext>
            </a:extLst>
          </p:cNvPr>
          <p:cNvGraphicFramePr>
            <a:graphicFrameLocks noGrp="1"/>
          </p:cNvGraphicFramePr>
          <p:nvPr>
            <p:ph type="tbl" sz="quarter" idx="13"/>
            <p:extLst>
              <p:ext uri="{D42A27DB-BD31-4B8C-83A1-F6EECF244321}">
                <p14:modId xmlns:p14="http://schemas.microsoft.com/office/powerpoint/2010/main" val="382131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56419490"/>
                    </a:ext>
                  </a:extLst>
                </a:gridCol>
                <a:gridCol w="1645920">
                  <a:extLst>
                    <a:ext uri="{9D8B030D-6E8A-4147-A177-3AD203B41FA5}">
                      <a16:colId xmlns:a16="http://schemas.microsoft.com/office/drawing/2014/main" val="2728389964"/>
                    </a:ext>
                  </a:extLst>
                </a:gridCol>
                <a:gridCol w="1645920">
                  <a:extLst>
                    <a:ext uri="{9D8B030D-6E8A-4147-A177-3AD203B41FA5}">
                      <a16:colId xmlns:a16="http://schemas.microsoft.com/office/drawing/2014/main" val="780274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6456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89670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9147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00568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62795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343804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20756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241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55100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43580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2599742935"/>
                  </a:ext>
                </a:extLst>
              </a:tr>
            </a:tbl>
          </a:graphicData>
        </a:graphic>
      </p:graphicFrame>
      <p:sp>
        <p:nvSpPr>
          <p:cNvPr id="4" name="Text Placeholder 3">
            <a:extLst>
              <a:ext uri="{FF2B5EF4-FFF2-40B4-BE49-F238E27FC236}">
                <a16:creationId xmlns:a16="http://schemas.microsoft.com/office/drawing/2014/main" id="{ED7815A1-6E97-4F90-BD4B-31952409B50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66712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B3905-CAA3-42DA-88B9-27009390CD80}"/>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4FDD59B7-9C3F-4C25-A732-516082606016}"/>
              </a:ext>
            </a:extLst>
          </p:cNvPr>
          <p:cNvGraphicFramePr>
            <a:graphicFrameLocks noGrp="1"/>
          </p:cNvGraphicFramePr>
          <p:nvPr>
            <p:ph type="tbl" sz="quarter" idx="13"/>
            <p:extLst>
              <p:ext uri="{D42A27DB-BD31-4B8C-83A1-F6EECF244321}">
                <p14:modId xmlns:p14="http://schemas.microsoft.com/office/powerpoint/2010/main" val="552329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40780117"/>
                    </a:ext>
                  </a:extLst>
                </a:gridCol>
                <a:gridCol w="1645920">
                  <a:extLst>
                    <a:ext uri="{9D8B030D-6E8A-4147-A177-3AD203B41FA5}">
                      <a16:colId xmlns:a16="http://schemas.microsoft.com/office/drawing/2014/main" val="3846444411"/>
                    </a:ext>
                  </a:extLst>
                </a:gridCol>
                <a:gridCol w="1645920">
                  <a:extLst>
                    <a:ext uri="{9D8B030D-6E8A-4147-A177-3AD203B41FA5}">
                      <a16:colId xmlns:a16="http://schemas.microsoft.com/office/drawing/2014/main" val="1390235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4690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Baouchrîye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85761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37757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Aramoun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07847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64926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Bikfayya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4026174562"/>
                  </a:ext>
                </a:extLst>
              </a:tr>
            </a:tbl>
          </a:graphicData>
        </a:graphic>
      </p:graphicFrame>
      <p:sp>
        <p:nvSpPr>
          <p:cNvPr id="4" name="Text Placeholder 3">
            <a:extLst>
              <a:ext uri="{FF2B5EF4-FFF2-40B4-BE49-F238E27FC236}">
                <a16:creationId xmlns:a16="http://schemas.microsoft.com/office/drawing/2014/main" id="{DBB4FC49-1989-4A70-9C2E-2E4B7787EF9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57354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0D6A9-5FCE-460C-AC65-B0A4DF38CE21}"/>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177C056F-B508-468D-8DA7-1D25C6A8DAFB}"/>
              </a:ext>
            </a:extLst>
          </p:cNvPr>
          <p:cNvGraphicFramePr>
            <a:graphicFrameLocks noGrp="1"/>
          </p:cNvGraphicFramePr>
          <p:nvPr>
            <p:ph type="chart" sz="quarter" idx="13"/>
            <p:extLst>
              <p:ext uri="{D42A27DB-BD31-4B8C-83A1-F6EECF244321}">
                <p14:modId xmlns:p14="http://schemas.microsoft.com/office/powerpoint/2010/main" val="2549154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6D08F-9A58-48B9-899B-1ED57FC33F2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E542F84-70C4-4CF1-8930-6A8B094230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2619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36AF-B2BD-4470-8E90-D523EF7B2C1A}"/>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1AC6B6EF-2D8E-4876-83F1-DF588FD13CC3}"/>
              </a:ext>
            </a:extLst>
          </p:cNvPr>
          <p:cNvGraphicFramePr>
            <a:graphicFrameLocks noGrp="1"/>
          </p:cNvGraphicFramePr>
          <p:nvPr>
            <p:ph type="chart" sz="quarter" idx="13"/>
            <p:extLst>
              <p:ext uri="{D42A27DB-BD31-4B8C-83A1-F6EECF244321}">
                <p14:modId xmlns:p14="http://schemas.microsoft.com/office/powerpoint/2010/main" val="2873920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28AB9-38C0-4931-9ADD-87F78608474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779BC19-F1BB-4781-8643-E7C010BBC8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9863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667E-204C-4BD4-9817-0F832AF2F512}"/>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DA36358E-FEFB-4FA8-A64A-D245F94D79B9}"/>
              </a:ext>
            </a:extLst>
          </p:cNvPr>
          <p:cNvGraphicFramePr>
            <a:graphicFrameLocks noGrp="1"/>
          </p:cNvGraphicFramePr>
          <p:nvPr>
            <p:ph type="chart" sz="quarter" idx="13"/>
            <p:extLst>
              <p:ext uri="{D42A27DB-BD31-4B8C-83A1-F6EECF244321}">
                <p14:modId xmlns:p14="http://schemas.microsoft.com/office/powerpoint/2010/main" val="1628733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DCB949-A696-4D4E-8C63-0B8FEAD80AC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5A93636-0832-495C-A8A0-AA43B072D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142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F41D9-D831-4261-9152-4267FDCB843A}"/>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E2D0AAA8-733F-4D69-86D6-CF878D0F989E}"/>
              </a:ext>
            </a:extLst>
          </p:cNvPr>
          <p:cNvGraphicFramePr>
            <a:graphicFrameLocks noGrp="1"/>
          </p:cNvGraphicFramePr>
          <p:nvPr>
            <p:ph type="chart" sz="quarter" idx="13"/>
            <p:extLst>
              <p:ext uri="{D42A27DB-BD31-4B8C-83A1-F6EECF244321}">
                <p14:modId xmlns:p14="http://schemas.microsoft.com/office/powerpoint/2010/main" val="1300494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7CA5F-9195-4D4C-BC1A-E3F9CE0C0A7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52E6688-95C3-4903-A482-182FACE8CE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2761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0F63-CF45-478A-A414-AC5B61DFD84E}"/>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79FD767A-CCB3-427E-834F-4F8925220E13}"/>
              </a:ext>
            </a:extLst>
          </p:cNvPr>
          <p:cNvGraphicFramePr>
            <a:graphicFrameLocks noGrp="1"/>
          </p:cNvGraphicFramePr>
          <p:nvPr>
            <p:ph type="chart" sz="quarter" idx="13"/>
            <p:extLst>
              <p:ext uri="{D42A27DB-BD31-4B8C-83A1-F6EECF244321}">
                <p14:modId xmlns:p14="http://schemas.microsoft.com/office/powerpoint/2010/main" val="4245449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548C2-358A-42D0-BC7C-BFDC905FE2B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429C59C-BAE4-4006-93AC-561BDDB7B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2913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35743-A191-47A8-A8BB-84172C84D114}"/>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C6DFCEEF-4FE8-4EDA-84BE-16899B8E5B28}"/>
              </a:ext>
            </a:extLst>
          </p:cNvPr>
          <p:cNvGraphicFramePr>
            <a:graphicFrameLocks noGrp="1"/>
          </p:cNvGraphicFramePr>
          <p:nvPr>
            <p:ph type="tbl" sz="quarter" idx="13"/>
            <p:extLst>
              <p:ext uri="{D42A27DB-BD31-4B8C-83A1-F6EECF244321}">
                <p14:modId xmlns:p14="http://schemas.microsoft.com/office/powerpoint/2010/main" val="266773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3698142"/>
                    </a:ext>
                  </a:extLst>
                </a:gridCol>
                <a:gridCol w="1234440">
                  <a:extLst>
                    <a:ext uri="{9D8B030D-6E8A-4147-A177-3AD203B41FA5}">
                      <a16:colId xmlns:a16="http://schemas.microsoft.com/office/drawing/2014/main" val="4283362126"/>
                    </a:ext>
                  </a:extLst>
                </a:gridCol>
                <a:gridCol w="822960">
                  <a:extLst>
                    <a:ext uri="{9D8B030D-6E8A-4147-A177-3AD203B41FA5}">
                      <a16:colId xmlns:a16="http://schemas.microsoft.com/office/drawing/2014/main" val="897944687"/>
                    </a:ext>
                  </a:extLst>
                </a:gridCol>
                <a:gridCol w="822960">
                  <a:extLst>
                    <a:ext uri="{9D8B030D-6E8A-4147-A177-3AD203B41FA5}">
                      <a16:colId xmlns:a16="http://schemas.microsoft.com/office/drawing/2014/main" val="2988000647"/>
                    </a:ext>
                  </a:extLst>
                </a:gridCol>
                <a:gridCol w="822960">
                  <a:extLst>
                    <a:ext uri="{9D8B030D-6E8A-4147-A177-3AD203B41FA5}">
                      <a16:colId xmlns:a16="http://schemas.microsoft.com/office/drawing/2014/main" val="2585556939"/>
                    </a:ext>
                  </a:extLst>
                </a:gridCol>
                <a:gridCol w="822960">
                  <a:extLst>
                    <a:ext uri="{9D8B030D-6E8A-4147-A177-3AD203B41FA5}">
                      <a16:colId xmlns:a16="http://schemas.microsoft.com/office/drawing/2014/main" val="162801102"/>
                    </a:ext>
                  </a:extLst>
                </a:gridCol>
                <a:gridCol w="822960">
                  <a:extLst>
                    <a:ext uri="{9D8B030D-6E8A-4147-A177-3AD203B41FA5}">
                      <a16:colId xmlns:a16="http://schemas.microsoft.com/office/drawing/2014/main" val="4057029591"/>
                    </a:ext>
                  </a:extLst>
                </a:gridCol>
                <a:gridCol w="822960">
                  <a:extLst>
                    <a:ext uri="{9D8B030D-6E8A-4147-A177-3AD203B41FA5}">
                      <a16:colId xmlns:a16="http://schemas.microsoft.com/office/drawing/2014/main" val="34953562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51252237"/>
                  </a:ext>
                </a:extLst>
              </a:tr>
              <a:tr h="370840">
                <a:tc>
                  <a:txBody>
                    <a:bodyPr/>
                    <a:lstStyle/>
                    <a:p>
                      <a:r>
                        <a:rPr lang="en-US" sz="1000"/>
                        <a:t>Escape Travel Expert</a:t>
                      </a:r>
                    </a:p>
                  </a:txBody>
                  <a:tcPr/>
                </a:tc>
                <a:tc>
                  <a:txBody>
                    <a:bodyPr/>
                    <a:lstStyle/>
                    <a:p>
                      <a:r>
                        <a:rPr lang="en-US" sz="1000"/>
                        <a:t>4855</a:t>
                      </a:r>
                    </a:p>
                  </a:txBody>
                  <a:tcPr/>
                </a:tc>
                <a:tc>
                  <a:txBody>
                    <a:bodyPr/>
                    <a:lstStyle/>
                    <a:p>
                      <a:r>
                        <a:rPr lang="en-US" sz="1000"/>
                        <a:t>0</a:t>
                      </a:r>
                    </a:p>
                  </a:txBody>
                  <a:tcPr/>
                </a:tc>
                <a:tc>
                  <a:txBody>
                    <a:bodyPr/>
                    <a:lstStyle/>
                    <a:p>
                      <a:r>
                        <a:rPr lang="en-US" sz="1000"/>
                        <a:t>0.0%</a:t>
                      </a:r>
                    </a:p>
                  </a:txBody>
                  <a:tcPr/>
                </a:tc>
                <a:tc>
                  <a:txBody>
                    <a:bodyPr/>
                    <a:lstStyle/>
                    <a:p>
                      <a:r>
                        <a:rPr lang="en-US" sz="1000"/>
                        <a:t>2</a:t>
                      </a:r>
                    </a:p>
                  </a:txBody>
                  <a:tcPr/>
                </a:tc>
                <a:tc>
                  <a:txBody>
                    <a:bodyPr/>
                    <a:lstStyle/>
                    <a:p>
                      <a:r>
                        <a:rPr lang="en-US" sz="1000"/>
                        <a:t>0.0%</a:t>
                      </a:r>
                    </a:p>
                  </a:txBody>
                  <a:tcPr/>
                </a:tc>
                <a:tc>
                  <a:txBody>
                    <a:bodyPr/>
                    <a:lstStyle/>
                    <a:p>
                      <a:r>
                        <a:rPr lang="en-US" sz="1000"/>
                        <a:t>-5</a:t>
                      </a:r>
                    </a:p>
                  </a:txBody>
                  <a:tcPr/>
                </a:tc>
                <a:tc>
                  <a:txBody>
                    <a:bodyPr/>
                    <a:lstStyle/>
                    <a:p>
                      <a:r>
                        <a:rPr lang="en-US" sz="1000"/>
                        <a:t>-0.1%</a:t>
                      </a:r>
                    </a:p>
                  </a:txBody>
                  <a:tcPr/>
                </a:tc>
                <a:extLst>
                  <a:ext uri="{0D108BD9-81ED-4DB2-BD59-A6C34878D82A}">
                    <a16:rowId xmlns:a16="http://schemas.microsoft.com/office/drawing/2014/main" val="3266670569"/>
                  </a:ext>
                </a:extLst>
              </a:tr>
            </a:tbl>
          </a:graphicData>
        </a:graphic>
      </p:graphicFrame>
      <p:sp>
        <p:nvSpPr>
          <p:cNvPr id="4" name="Text Placeholder 3">
            <a:extLst>
              <a:ext uri="{FF2B5EF4-FFF2-40B4-BE49-F238E27FC236}">
                <a16:creationId xmlns:a16="http://schemas.microsoft.com/office/drawing/2014/main" id="{E8C96D4A-9DA9-4B1A-AC2D-A37B558861D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793480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900</Words>
  <Application>Microsoft Office PowerPoint</Application>
  <PresentationFormat>On-screen Show (4:3)</PresentationFormat>
  <Paragraphs>454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My Dashboard</vt:lpstr>
      <vt:lpstr>Facebook Key Metrics Table</vt:lpstr>
      <vt:lpstr>Facebook Fans Change Rate</vt:lpstr>
      <vt:lpstr>Facebook Fans Total</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2018-04-03T17:49:15Z</dcterms:created>
  <dcterms:modified xsi:type="dcterms:W3CDTF">2018-04-03T17:50:07Z</dcterms:modified>
</cp:coreProperties>
</file>