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 (Altus)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6401</c:v>
                </c:pt>
                <c:pt idx="1">
                  <c:v>6415</c:v>
                </c:pt>
                <c:pt idx="2">
                  <c:v>6441</c:v>
                </c:pt>
                <c:pt idx="3">
                  <c:v>6491</c:v>
                </c:pt>
                <c:pt idx="4">
                  <c:v>6510</c:v>
                </c:pt>
                <c:pt idx="5">
                  <c:v>6527</c:v>
                </c:pt>
                <c:pt idx="6">
                  <c:v>6547</c:v>
                </c:pt>
                <c:pt idx="7">
                  <c:v>6583</c:v>
                </c:pt>
                <c:pt idx="8">
                  <c:v>6613</c:v>
                </c:pt>
                <c:pt idx="9">
                  <c:v>6652</c:v>
                </c:pt>
                <c:pt idx="10">
                  <c:v>6666</c:v>
                </c:pt>
                <c:pt idx="11">
                  <c:v>6691</c:v>
                </c:pt>
                <c:pt idx="12">
                  <c:v>6690</c:v>
                </c:pt>
                <c:pt idx="13">
                  <c:v>6705</c:v>
                </c:pt>
                <c:pt idx="14">
                  <c:v>6713</c:v>
                </c:pt>
                <c:pt idx="15">
                  <c:v>6724</c:v>
                </c:pt>
                <c:pt idx="16">
                  <c:v>6740</c:v>
                </c:pt>
                <c:pt idx="17">
                  <c:v>6749</c:v>
                </c:pt>
                <c:pt idx="18">
                  <c:v>6757</c:v>
                </c:pt>
                <c:pt idx="19">
                  <c:v>6775</c:v>
                </c:pt>
                <c:pt idx="20">
                  <c:v>6787</c:v>
                </c:pt>
                <c:pt idx="21">
                  <c:v>6791</c:v>
                </c:pt>
                <c:pt idx="22">
                  <c:v>6808</c:v>
                </c:pt>
                <c:pt idx="23">
                  <c:v>6820</c:v>
                </c:pt>
                <c:pt idx="24">
                  <c:v>6844</c:v>
                </c:pt>
                <c:pt idx="25">
                  <c:v>6860</c:v>
                </c:pt>
                <c:pt idx="26">
                  <c:v>6881</c:v>
                </c:pt>
                <c:pt idx="27">
                  <c:v>6904</c:v>
                </c:pt>
                <c:pt idx="28">
                  <c:v>6920</c:v>
                </c:pt>
                <c:pt idx="29">
                  <c:v>6967</c:v>
                </c:pt>
              </c:numCache>
            </c:numRef>
          </c:val>
          <c:smooth val="0"/>
          <c:extLst>
            <c:ext xmlns:c16="http://schemas.microsoft.com/office/drawing/2014/chart" uri="{C3380CC4-5D6E-409C-BE32-E72D297353CC}">
              <c16:uniqueId val="{00000000-1177-4B8B-AB26-F6455DAF448F}"/>
            </c:ext>
          </c:extLst>
        </c:ser>
        <c:dLbls>
          <c:showLegendKey val="0"/>
          <c:showVal val="0"/>
          <c:showCatName val="0"/>
          <c:showSerName val="0"/>
          <c:showPercent val="0"/>
          <c:showBubbleSize val="0"/>
        </c:dLbls>
        <c:smooth val="0"/>
        <c:axId val="311702856"/>
        <c:axId val="311699904"/>
      </c:lineChart>
      <c:dateAx>
        <c:axId val="311702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99904"/>
        <c:crosses val="autoZero"/>
        <c:auto val="1"/>
        <c:lblOffset val="100"/>
        <c:baseTimeUnit val="days"/>
      </c:dateAx>
      <c:valAx>
        <c:axId val="31169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0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 (Altus)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0.37635251685746002</c:v>
                </c:pt>
                <c:pt idx="1">
                  <c:v>0.21871582565223999</c:v>
                </c:pt>
                <c:pt idx="2">
                  <c:v>0.40530007794231998</c:v>
                </c:pt>
                <c:pt idx="3">
                  <c:v>0.77627697562489995</c:v>
                </c:pt>
                <c:pt idx="4">
                  <c:v>0.29271298721305999</c:v>
                </c:pt>
                <c:pt idx="5">
                  <c:v>0.26113671274962003</c:v>
                </c:pt>
                <c:pt idx="6">
                  <c:v>0.30641948827944998</c:v>
                </c:pt>
                <c:pt idx="7">
                  <c:v>0.54987016954330004</c:v>
                </c:pt>
                <c:pt idx="8">
                  <c:v>0.45571927692540998</c:v>
                </c:pt>
                <c:pt idx="9">
                  <c:v>0.58974746711023995</c:v>
                </c:pt>
                <c:pt idx="10">
                  <c:v>0.21046301864101</c:v>
                </c:pt>
                <c:pt idx="11">
                  <c:v>0.37503750375037997</c:v>
                </c:pt>
                <c:pt idx="12">
                  <c:v>-1.4945449110746E-2</c:v>
                </c:pt>
                <c:pt idx="13">
                  <c:v>0.22421524663677</c:v>
                </c:pt>
                <c:pt idx="14">
                  <c:v>0.1193139448173</c:v>
                </c:pt>
                <c:pt idx="15">
                  <c:v>0.16386116490392</c:v>
                </c:pt>
                <c:pt idx="16">
                  <c:v>0.23795359904819</c:v>
                </c:pt>
                <c:pt idx="17">
                  <c:v>0.13353115727003001</c:v>
                </c:pt>
                <c:pt idx="18">
                  <c:v>0.11853607941917001</c:v>
                </c:pt>
                <c:pt idx="19">
                  <c:v>0.26639040994523999</c:v>
                </c:pt>
                <c:pt idx="20">
                  <c:v>0.17712177121771</c:v>
                </c:pt>
                <c:pt idx="21">
                  <c:v>5.8936201561809003E-2</c:v>
                </c:pt>
                <c:pt idx="22">
                  <c:v>0.25033132086585003</c:v>
                </c:pt>
                <c:pt idx="23">
                  <c:v>0.17626321974147999</c:v>
                </c:pt>
                <c:pt idx="24">
                  <c:v>0.35190615835777</c:v>
                </c:pt>
                <c:pt idx="25">
                  <c:v>0.23378141437756</c:v>
                </c:pt>
                <c:pt idx="26">
                  <c:v>0.30612244897959001</c:v>
                </c:pt>
                <c:pt idx="27">
                  <c:v>0.33425374218864001</c:v>
                </c:pt>
                <c:pt idx="28">
                  <c:v>0.23174971031286001</c:v>
                </c:pt>
                <c:pt idx="29">
                  <c:v>0.67919075144509</c:v>
                </c:pt>
              </c:numCache>
            </c:numRef>
          </c:val>
          <c:smooth val="0"/>
          <c:extLst>
            <c:ext xmlns:c16="http://schemas.microsoft.com/office/drawing/2014/chart" uri="{C3380CC4-5D6E-409C-BE32-E72D297353CC}">
              <c16:uniqueId val="{00000000-EE67-4901-8766-9037C6D2433C}"/>
            </c:ext>
          </c:extLst>
        </c:ser>
        <c:dLbls>
          <c:showLegendKey val="0"/>
          <c:showVal val="0"/>
          <c:showCatName val="0"/>
          <c:showSerName val="0"/>
          <c:showPercent val="0"/>
          <c:showBubbleSize val="0"/>
        </c:dLbls>
        <c:smooth val="0"/>
        <c:axId val="311705480"/>
        <c:axId val="311705808"/>
      </c:lineChart>
      <c:dateAx>
        <c:axId val="311705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05808"/>
        <c:crosses val="autoZero"/>
        <c:auto val="1"/>
        <c:lblOffset val="100"/>
        <c:baseTimeUnit val="days"/>
      </c:dateAx>
      <c:valAx>
        <c:axId val="31170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0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 (Altus)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1.3304</c:v>
                </c:pt>
                <c:pt idx="1">
                  <c:v>1.3109</c:v>
                </c:pt>
                <c:pt idx="2">
                  <c:v>1.7113</c:v>
                </c:pt>
                <c:pt idx="3">
                  <c:v>1.129</c:v>
                </c:pt>
                <c:pt idx="4">
                  <c:v>1.4767999999999999</c:v>
                </c:pt>
                <c:pt idx="5">
                  <c:v>1.9482999999999999</c:v>
                </c:pt>
                <c:pt idx="6">
                  <c:v>1.6674</c:v>
                </c:pt>
                <c:pt idx="7">
                  <c:v>1.6603000000000001</c:v>
                </c:pt>
                <c:pt idx="8">
                  <c:v>3.5465</c:v>
                </c:pt>
                <c:pt idx="9">
                  <c:v>0.85940000000000005</c:v>
                </c:pt>
                <c:pt idx="10">
                  <c:v>1.3666</c:v>
                </c:pt>
                <c:pt idx="11">
                  <c:v>1.5722</c:v>
                </c:pt>
                <c:pt idx="12">
                  <c:v>1.0164</c:v>
                </c:pt>
                <c:pt idx="13">
                  <c:v>0.68679999999999997</c:v>
                </c:pt>
                <c:pt idx="14">
                  <c:v>2.7277</c:v>
                </c:pt>
                <c:pt idx="15">
                  <c:v>1.8754</c:v>
                </c:pt>
                <c:pt idx="16">
                  <c:v>1.9608000000000001</c:v>
                </c:pt>
                <c:pt idx="17">
                  <c:v>0.86</c:v>
                </c:pt>
                <c:pt idx="18">
                  <c:v>1.4956</c:v>
                </c:pt>
                <c:pt idx="19">
                  <c:v>0.79810000000000003</c:v>
                </c:pt>
                <c:pt idx="20">
                  <c:v>1.46</c:v>
                </c:pt>
                <c:pt idx="21">
                  <c:v>2.7545000000000002</c:v>
                </c:pt>
                <c:pt idx="22">
                  <c:v>2.5148999999999999</c:v>
                </c:pt>
                <c:pt idx="23">
                  <c:v>1.7464</c:v>
                </c:pt>
                <c:pt idx="24">
                  <c:v>0.81969999999999998</c:v>
                </c:pt>
                <c:pt idx="25">
                  <c:v>1.1092</c:v>
                </c:pt>
                <c:pt idx="26">
                  <c:v>2.1978</c:v>
                </c:pt>
                <c:pt idx="27">
                  <c:v>2.0747</c:v>
                </c:pt>
                <c:pt idx="28">
                  <c:v>4.0075000000000003</c:v>
                </c:pt>
                <c:pt idx="29">
                  <c:v>1.109</c:v>
                </c:pt>
                <c:pt idx="30">
                  <c:v>0</c:v>
                </c:pt>
              </c:numCache>
            </c:numRef>
          </c:val>
          <c:smooth val="0"/>
          <c:extLst>
            <c:ext xmlns:c16="http://schemas.microsoft.com/office/drawing/2014/chart" uri="{C3380CC4-5D6E-409C-BE32-E72D297353CC}">
              <c16:uniqueId val="{00000000-F8A8-4E65-BD9F-E8A182D177D1}"/>
            </c:ext>
          </c:extLst>
        </c:ser>
        <c:dLbls>
          <c:showLegendKey val="0"/>
          <c:showVal val="0"/>
          <c:showCatName val="0"/>
          <c:showSerName val="0"/>
          <c:showPercent val="0"/>
          <c:showBubbleSize val="0"/>
        </c:dLbls>
        <c:smooth val="0"/>
        <c:axId val="360461968"/>
        <c:axId val="360461312"/>
      </c:lineChart>
      <c:dateAx>
        <c:axId val="360461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61312"/>
        <c:crosses val="autoZero"/>
        <c:auto val="1"/>
        <c:lblOffset val="100"/>
        <c:baseTimeUnit val="days"/>
      </c:dateAx>
      <c:valAx>
        <c:axId val="36046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6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 (Altus)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85</c:v>
                </c:pt>
                <c:pt idx="1">
                  <c:v>84</c:v>
                </c:pt>
                <c:pt idx="2">
                  <c:v>110</c:v>
                </c:pt>
                <c:pt idx="3">
                  <c:v>73</c:v>
                </c:pt>
                <c:pt idx="4">
                  <c:v>96</c:v>
                </c:pt>
                <c:pt idx="5">
                  <c:v>127</c:v>
                </c:pt>
                <c:pt idx="6">
                  <c:v>109</c:v>
                </c:pt>
                <c:pt idx="7">
                  <c:v>109</c:v>
                </c:pt>
                <c:pt idx="8">
                  <c:v>234</c:v>
                </c:pt>
                <c:pt idx="9">
                  <c:v>57</c:v>
                </c:pt>
                <c:pt idx="10">
                  <c:v>91</c:v>
                </c:pt>
                <c:pt idx="11">
                  <c:v>105</c:v>
                </c:pt>
                <c:pt idx="12">
                  <c:v>68</c:v>
                </c:pt>
                <c:pt idx="13">
                  <c:v>46</c:v>
                </c:pt>
                <c:pt idx="14">
                  <c:v>183</c:v>
                </c:pt>
                <c:pt idx="15">
                  <c:v>126</c:v>
                </c:pt>
                <c:pt idx="16">
                  <c:v>132</c:v>
                </c:pt>
                <c:pt idx="17">
                  <c:v>58</c:v>
                </c:pt>
                <c:pt idx="18">
                  <c:v>101</c:v>
                </c:pt>
                <c:pt idx="19">
                  <c:v>54</c:v>
                </c:pt>
                <c:pt idx="20">
                  <c:v>99</c:v>
                </c:pt>
                <c:pt idx="21">
                  <c:v>187</c:v>
                </c:pt>
                <c:pt idx="22">
                  <c:v>171</c:v>
                </c:pt>
                <c:pt idx="23">
                  <c:v>119</c:v>
                </c:pt>
                <c:pt idx="24">
                  <c:v>56</c:v>
                </c:pt>
                <c:pt idx="25">
                  <c:v>76</c:v>
                </c:pt>
                <c:pt idx="26">
                  <c:v>151</c:v>
                </c:pt>
                <c:pt idx="27">
                  <c:v>143</c:v>
                </c:pt>
                <c:pt idx="28">
                  <c:v>277</c:v>
                </c:pt>
                <c:pt idx="29">
                  <c:v>77</c:v>
                </c:pt>
                <c:pt idx="30">
                  <c:v>171</c:v>
                </c:pt>
              </c:numCache>
            </c:numRef>
          </c:val>
          <c:smooth val="0"/>
          <c:extLst>
            <c:ext xmlns:c16="http://schemas.microsoft.com/office/drawing/2014/chart" uri="{C3380CC4-5D6E-409C-BE32-E72D297353CC}">
              <c16:uniqueId val="{00000000-B4A3-4ED9-B131-26DBC31B3A09}"/>
            </c:ext>
          </c:extLst>
        </c:ser>
        <c:dLbls>
          <c:showLegendKey val="0"/>
          <c:showVal val="0"/>
          <c:showCatName val="0"/>
          <c:showSerName val="0"/>
          <c:showPercent val="0"/>
          <c:showBubbleSize val="0"/>
        </c:dLbls>
        <c:smooth val="0"/>
        <c:axId val="241949848"/>
        <c:axId val="241950176"/>
      </c:lineChart>
      <c:dateAx>
        <c:axId val="241949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50176"/>
        <c:crosses val="autoZero"/>
        <c:auto val="1"/>
        <c:lblOffset val="100"/>
        <c:baseTimeUnit val="days"/>
      </c:dateAx>
      <c:valAx>
        <c:axId val="24195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4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A7194-7D89-43FB-A379-F58410F67B52}"/>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9FB4BD87-B016-44ED-AB0C-B4A413F3B105}"/>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272461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DA519-9CF9-48F2-B73B-AEED62882DF6}"/>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E390A6E0-1497-43A8-BE68-24BE08A8B156}"/>
              </a:ext>
            </a:extLst>
          </p:cNvPr>
          <p:cNvGraphicFramePr>
            <a:graphicFrameLocks noGrp="1"/>
          </p:cNvGraphicFramePr>
          <p:nvPr>
            <p:ph type="tbl" sz="quarter" idx="13"/>
            <p:extLst>
              <p:ext uri="{D42A27DB-BD31-4B8C-83A1-F6EECF244321}">
                <p14:modId xmlns:p14="http://schemas.microsoft.com/office/powerpoint/2010/main" val="3595685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625757"/>
                    </a:ext>
                  </a:extLst>
                </a:gridCol>
                <a:gridCol w="699516">
                  <a:extLst>
                    <a:ext uri="{9D8B030D-6E8A-4147-A177-3AD203B41FA5}">
                      <a16:colId xmlns:a16="http://schemas.microsoft.com/office/drawing/2014/main" val="2003053675"/>
                    </a:ext>
                  </a:extLst>
                </a:gridCol>
                <a:gridCol w="699516">
                  <a:extLst>
                    <a:ext uri="{9D8B030D-6E8A-4147-A177-3AD203B41FA5}">
                      <a16:colId xmlns:a16="http://schemas.microsoft.com/office/drawing/2014/main" val="3738820894"/>
                    </a:ext>
                  </a:extLst>
                </a:gridCol>
                <a:gridCol w="658368">
                  <a:extLst>
                    <a:ext uri="{9D8B030D-6E8A-4147-A177-3AD203B41FA5}">
                      <a16:colId xmlns:a16="http://schemas.microsoft.com/office/drawing/2014/main" val="2598181920"/>
                    </a:ext>
                  </a:extLst>
                </a:gridCol>
                <a:gridCol w="658368">
                  <a:extLst>
                    <a:ext uri="{9D8B030D-6E8A-4147-A177-3AD203B41FA5}">
                      <a16:colId xmlns:a16="http://schemas.microsoft.com/office/drawing/2014/main" val="767076896"/>
                    </a:ext>
                  </a:extLst>
                </a:gridCol>
                <a:gridCol w="658368">
                  <a:extLst>
                    <a:ext uri="{9D8B030D-6E8A-4147-A177-3AD203B41FA5}">
                      <a16:colId xmlns:a16="http://schemas.microsoft.com/office/drawing/2014/main" val="2015817803"/>
                    </a:ext>
                  </a:extLst>
                </a:gridCol>
                <a:gridCol w="699516">
                  <a:extLst>
                    <a:ext uri="{9D8B030D-6E8A-4147-A177-3AD203B41FA5}">
                      <a16:colId xmlns:a16="http://schemas.microsoft.com/office/drawing/2014/main" val="1093016105"/>
                    </a:ext>
                  </a:extLst>
                </a:gridCol>
                <a:gridCol w="699516">
                  <a:extLst>
                    <a:ext uri="{9D8B030D-6E8A-4147-A177-3AD203B41FA5}">
                      <a16:colId xmlns:a16="http://schemas.microsoft.com/office/drawing/2014/main" val="1624027047"/>
                    </a:ext>
                  </a:extLst>
                </a:gridCol>
                <a:gridCol w="699516">
                  <a:extLst>
                    <a:ext uri="{9D8B030D-6E8A-4147-A177-3AD203B41FA5}">
                      <a16:colId xmlns:a16="http://schemas.microsoft.com/office/drawing/2014/main" val="1632998749"/>
                    </a:ext>
                  </a:extLst>
                </a:gridCol>
                <a:gridCol w="658368">
                  <a:extLst>
                    <a:ext uri="{9D8B030D-6E8A-4147-A177-3AD203B41FA5}">
                      <a16:colId xmlns:a16="http://schemas.microsoft.com/office/drawing/2014/main" val="6931302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15529331"/>
                  </a:ext>
                </a:extLst>
              </a:tr>
              <a:tr h="370840">
                <a:tc>
                  <a:txBody>
                    <a:bodyPr/>
                    <a:lstStyle/>
                    <a:p>
                      <a:r>
                        <a:rPr lang="en-US" sz="1000"/>
                        <a:t>altus.me (Altus)</a:t>
                      </a:r>
                    </a:p>
                  </a:txBody>
                  <a:tcPr/>
                </a:tc>
                <a:tc>
                  <a:txBody>
                    <a:bodyPr/>
                    <a:lstStyle/>
                    <a:p>
                      <a:r>
                        <a:rPr lang="en-US" sz="1000"/>
                        <a:t>6967</a:t>
                      </a:r>
                    </a:p>
                  </a:txBody>
                  <a:tcPr/>
                </a:tc>
                <a:tc>
                  <a:txBody>
                    <a:bodyPr/>
                    <a:lstStyle/>
                    <a:p>
                      <a:r>
                        <a:rPr lang="en-US" sz="1000"/>
                        <a:t>590</a:t>
                      </a:r>
                    </a:p>
                  </a:txBody>
                  <a:tcPr/>
                </a:tc>
                <a:tc>
                  <a:txBody>
                    <a:bodyPr/>
                    <a:lstStyle/>
                    <a:p>
                      <a:r>
                        <a:rPr lang="en-US" sz="1000"/>
                        <a:t>20</a:t>
                      </a:r>
                    </a:p>
                  </a:txBody>
                  <a:tcPr/>
                </a:tc>
                <a:tc>
                  <a:txBody>
                    <a:bodyPr/>
                    <a:lstStyle/>
                    <a:p>
                      <a:r>
                        <a:rPr lang="en-US" sz="1000"/>
                        <a:t>3</a:t>
                      </a:r>
                    </a:p>
                  </a:txBody>
                  <a:tcPr/>
                </a:tc>
                <a:tc>
                  <a:txBody>
                    <a:bodyPr/>
                    <a:lstStyle/>
                    <a:p>
                      <a:r>
                        <a:rPr lang="en-US" sz="1000"/>
                        <a:t>8</a:t>
                      </a:r>
                    </a:p>
                  </a:txBody>
                  <a:tcPr/>
                </a:tc>
                <a:tc>
                  <a:txBody>
                    <a:bodyPr/>
                    <a:lstStyle/>
                    <a:p>
                      <a:r>
                        <a:rPr lang="en-US" sz="1000"/>
                        <a:t>31</a:t>
                      </a:r>
                    </a:p>
                  </a:txBody>
                  <a:tcPr/>
                </a:tc>
                <a:tc>
                  <a:txBody>
                    <a:bodyPr/>
                    <a:lstStyle/>
                    <a:p>
                      <a:r>
                        <a:rPr lang="en-US" sz="1000"/>
                        <a:t>3527</a:t>
                      </a:r>
                    </a:p>
                  </a:txBody>
                  <a:tcPr/>
                </a:tc>
                <a:tc>
                  <a:txBody>
                    <a:bodyPr/>
                    <a:lstStyle/>
                    <a:p>
                      <a:r>
                        <a:rPr lang="en-US" sz="1000"/>
                        <a:t>48</a:t>
                      </a:r>
                    </a:p>
                  </a:txBody>
                  <a:tcPr/>
                </a:tc>
                <a:tc>
                  <a:txBody>
                    <a:bodyPr/>
                    <a:lstStyle/>
                    <a:p>
                      <a:r>
                        <a:rPr lang="en-US" sz="1000"/>
                        <a:t>1.7285%</a:t>
                      </a:r>
                    </a:p>
                  </a:txBody>
                  <a:tcPr/>
                </a:tc>
                <a:extLst>
                  <a:ext uri="{0D108BD9-81ED-4DB2-BD59-A6C34878D82A}">
                    <a16:rowId xmlns:a16="http://schemas.microsoft.com/office/drawing/2014/main" val="1089837192"/>
                  </a:ext>
                </a:extLst>
              </a:tr>
            </a:tbl>
          </a:graphicData>
        </a:graphic>
      </p:graphicFrame>
      <p:sp>
        <p:nvSpPr>
          <p:cNvPr id="4" name="Text Placeholder 3">
            <a:extLst>
              <a:ext uri="{FF2B5EF4-FFF2-40B4-BE49-F238E27FC236}">
                <a16:creationId xmlns:a16="http://schemas.microsoft.com/office/drawing/2014/main" id="{598C3157-B761-460B-98D5-006E8BC1A70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83528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8EB04-211F-463D-8054-E5199C4227D6}"/>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A6016579-264B-44D1-B872-272A26EE263B}"/>
              </a:ext>
            </a:extLst>
          </p:cNvPr>
          <p:cNvGraphicFramePr>
            <a:graphicFrameLocks noGrp="1"/>
          </p:cNvGraphicFramePr>
          <p:nvPr>
            <p:ph type="chart" sz="quarter" idx="13"/>
            <p:extLst>
              <p:ext uri="{D42A27DB-BD31-4B8C-83A1-F6EECF244321}">
                <p14:modId xmlns:p14="http://schemas.microsoft.com/office/powerpoint/2010/main" val="1203892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31801A-F074-4C30-9894-0BB83F2515B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24337EA-7C5F-425D-A6C4-555AC677F5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5888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5D15A-D590-47A0-B5B1-46969B09C8C5}"/>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ECC4416F-4940-409A-9BEA-8024E2062626}"/>
              </a:ext>
            </a:extLst>
          </p:cNvPr>
          <p:cNvGraphicFramePr>
            <a:graphicFrameLocks noGrp="1"/>
          </p:cNvGraphicFramePr>
          <p:nvPr>
            <p:ph type="chart" sz="quarter" idx="13"/>
            <p:extLst>
              <p:ext uri="{D42A27DB-BD31-4B8C-83A1-F6EECF244321}">
                <p14:modId xmlns:p14="http://schemas.microsoft.com/office/powerpoint/2010/main" val="2553322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F5DAF8-FC15-4C84-8E79-D2E1907E70B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B6EC9AA-787A-4F7D-BE95-A0CE16AEFA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5679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16392-A630-4803-9AAB-CCB4F18D9DFD}"/>
              </a:ext>
            </a:extLst>
          </p:cNvPr>
          <p:cNvSpPr>
            <a:spLocks noGrp="1"/>
          </p:cNvSpPr>
          <p:nvPr>
            <p:ph type="title"/>
          </p:nvPr>
        </p:nvSpPr>
        <p:spPr/>
        <p:txBody>
          <a:bodyPr/>
          <a:lstStyle/>
          <a:p>
            <a:r>
              <a:rPr lang="en-US"/>
              <a:t>Instagram Posts Table - 1 of 11</a:t>
            </a:r>
          </a:p>
        </p:txBody>
      </p:sp>
      <p:graphicFrame>
        <p:nvGraphicFramePr>
          <p:cNvPr id="5" name="Table Placeholder 4">
            <a:extLst>
              <a:ext uri="{FF2B5EF4-FFF2-40B4-BE49-F238E27FC236}">
                <a16:creationId xmlns:a16="http://schemas.microsoft.com/office/drawing/2014/main" id="{7C2B2684-23D8-40FB-8A24-725F28938D68}"/>
              </a:ext>
            </a:extLst>
          </p:cNvPr>
          <p:cNvGraphicFramePr>
            <a:graphicFrameLocks noGrp="1"/>
          </p:cNvGraphicFramePr>
          <p:nvPr>
            <p:ph type="tbl" sz="quarter" idx="13"/>
            <p:extLst>
              <p:ext uri="{D42A27DB-BD31-4B8C-83A1-F6EECF244321}">
                <p14:modId xmlns:p14="http://schemas.microsoft.com/office/powerpoint/2010/main" val="504177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96523499"/>
                    </a:ext>
                  </a:extLst>
                </a:gridCol>
                <a:gridCol w="987552">
                  <a:extLst>
                    <a:ext uri="{9D8B030D-6E8A-4147-A177-3AD203B41FA5}">
                      <a16:colId xmlns:a16="http://schemas.microsoft.com/office/drawing/2014/main" val="1853631791"/>
                    </a:ext>
                  </a:extLst>
                </a:gridCol>
                <a:gridCol w="987552">
                  <a:extLst>
                    <a:ext uri="{9D8B030D-6E8A-4147-A177-3AD203B41FA5}">
                      <a16:colId xmlns:a16="http://schemas.microsoft.com/office/drawing/2014/main" val="3991289173"/>
                    </a:ext>
                  </a:extLst>
                </a:gridCol>
                <a:gridCol w="987552">
                  <a:extLst>
                    <a:ext uri="{9D8B030D-6E8A-4147-A177-3AD203B41FA5}">
                      <a16:colId xmlns:a16="http://schemas.microsoft.com/office/drawing/2014/main" val="1180888764"/>
                    </a:ext>
                  </a:extLst>
                </a:gridCol>
                <a:gridCol w="987552">
                  <a:extLst>
                    <a:ext uri="{9D8B030D-6E8A-4147-A177-3AD203B41FA5}">
                      <a16:colId xmlns:a16="http://schemas.microsoft.com/office/drawing/2014/main" val="117219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999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- 2018-03-31 07:23:17</a:t>
                      </a:r>
                      <a:r>
                        <a:rPr kumimoji="0" lang="en-US" sz="1000" b="0" i="0" u="none" strike="noStrike" kern="1200" cap="none" spc="0" normalizeH="0" baseline="0" noProof="0">
                          <a:ln>
                            <a:noFill/>
                          </a:ln>
                          <a:solidFill>
                            <a:prstClr val="black"/>
                          </a:solidFill>
                          <a:effectLst/>
                          <a:uLnTx/>
                          <a:uFillTx/>
                          <a:latin typeface="+mn-lt"/>
                          <a:ea typeface="+mn-ea"/>
                          <a:cs typeface="+mn-cs"/>
                        </a:rPr>
                        <a:t>
Charmed by Roberto Cavalli Home's fashion infused pieces of furniture. #Repost @robertocavallihome_interiors
• • •
An #exotic #dream...
// Maclaine #armchair in #green velvet - Thanks to Marie Claire Maison
#press #fashion #furniture #homedesign #homeinteriors #italiastyle #madeinitaly #luxury #italianbrand #designinterior #designfashion #decor #decoration #decorations #decorating #photooftheday #bestoftheday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560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- 2018-03-30 07:37:56</a:t>
                      </a:r>
                      <a:r>
                        <a:rPr kumimoji="0" lang="en-US" sz="1000" b="0" i="0" u="none" strike="noStrike" kern="1200" cap="none" spc="0" normalizeH="0" baseline="0" noProof="0">
                          <a:ln>
                            <a:noFill/>
                          </a:ln>
                          <a:solidFill>
                            <a:prstClr val="black"/>
                          </a:solidFill>
                          <a:effectLst/>
                          <a:uLnTx/>
                          <a:uFillTx/>
                          <a:latin typeface="+mn-lt"/>
                          <a:ea typeface="+mn-ea"/>
                          <a:cs typeface="+mn-cs"/>
                        </a:rPr>
                        <a:t>
Excellent craftsmanship by Boca Do Lobo #Repost @bocadolobo
• • •
Glance mirror in the varnishing process. Astonishing technique by our craftsmen! #bocadolobo #passioniseverything #luxuryfurniture #design #furniture #exclusivedesign #behindthescenes #artsandcrafts #bespoke #craftsmanship #creativedesign #details #interiordesign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43868218"/>
                  </a:ext>
                </a:extLst>
              </a:tr>
            </a:tbl>
          </a:graphicData>
        </a:graphic>
      </p:graphicFrame>
      <p:sp>
        <p:nvSpPr>
          <p:cNvPr id="4" name="Text Placeholder 3">
            <a:extLst>
              <a:ext uri="{FF2B5EF4-FFF2-40B4-BE49-F238E27FC236}">
                <a16:creationId xmlns:a16="http://schemas.microsoft.com/office/drawing/2014/main" id="{07193A23-629D-4399-A6B7-C604BD3C7E7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64881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D32B-A007-4DBA-A6A2-6920B7FC448F}"/>
              </a:ext>
            </a:extLst>
          </p:cNvPr>
          <p:cNvSpPr>
            <a:spLocks noGrp="1"/>
          </p:cNvSpPr>
          <p:nvPr>
            <p:ph type="title"/>
          </p:nvPr>
        </p:nvSpPr>
        <p:spPr/>
        <p:txBody>
          <a:bodyPr/>
          <a:lstStyle/>
          <a:p>
            <a:r>
              <a:rPr lang="en-US"/>
              <a:t>Instagram Posts Table - 2 of 11</a:t>
            </a:r>
          </a:p>
        </p:txBody>
      </p:sp>
      <p:graphicFrame>
        <p:nvGraphicFramePr>
          <p:cNvPr id="5" name="Table Placeholder 4">
            <a:extLst>
              <a:ext uri="{FF2B5EF4-FFF2-40B4-BE49-F238E27FC236}">
                <a16:creationId xmlns:a16="http://schemas.microsoft.com/office/drawing/2014/main" id="{F430EDE2-D3E2-45B6-A8D4-751F81FE9981}"/>
              </a:ext>
            </a:extLst>
          </p:cNvPr>
          <p:cNvGraphicFramePr>
            <a:graphicFrameLocks noGrp="1"/>
          </p:cNvGraphicFramePr>
          <p:nvPr>
            <p:ph type="tbl" sz="quarter" idx="13"/>
            <p:extLst>
              <p:ext uri="{D42A27DB-BD31-4B8C-83A1-F6EECF244321}">
                <p14:modId xmlns:p14="http://schemas.microsoft.com/office/powerpoint/2010/main" val="3846235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30621781"/>
                    </a:ext>
                  </a:extLst>
                </a:gridCol>
                <a:gridCol w="987552">
                  <a:extLst>
                    <a:ext uri="{9D8B030D-6E8A-4147-A177-3AD203B41FA5}">
                      <a16:colId xmlns:a16="http://schemas.microsoft.com/office/drawing/2014/main" val="1404702439"/>
                    </a:ext>
                  </a:extLst>
                </a:gridCol>
                <a:gridCol w="987552">
                  <a:extLst>
                    <a:ext uri="{9D8B030D-6E8A-4147-A177-3AD203B41FA5}">
                      <a16:colId xmlns:a16="http://schemas.microsoft.com/office/drawing/2014/main" val="245090074"/>
                    </a:ext>
                  </a:extLst>
                </a:gridCol>
                <a:gridCol w="987552">
                  <a:extLst>
                    <a:ext uri="{9D8B030D-6E8A-4147-A177-3AD203B41FA5}">
                      <a16:colId xmlns:a16="http://schemas.microsoft.com/office/drawing/2014/main" val="2499100294"/>
                    </a:ext>
                  </a:extLst>
                </a:gridCol>
                <a:gridCol w="987552">
                  <a:extLst>
                    <a:ext uri="{9D8B030D-6E8A-4147-A177-3AD203B41FA5}">
                      <a16:colId xmlns:a16="http://schemas.microsoft.com/office/drawing/2014/main" val="2378488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168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- 2018-03-29 07:25:05</a:t>
                      </a:r>
                      <a:r>
                        <a:rPr kumimoji="0" lang="en-US" sz="1000" b="0" i="0" u="none" strike="noStrike" kern="1200" cap="none" spc="0" normalizeH="0" baseline="0" noProof="0">
                          <a:ln>
                            <a:noFill/>
                          </a:ln>
                          <a:solidFill>
                            <a:prstClr val="black"/>
                          </a:solidFill>
                          <a:effectLst/>
                          <a:uLnTx/>
                          <a:uFillTx/>
                          <a:latin typeface="+mn-lt"/>
                          <a:ea typeface="+mn-ea"/>
                          <a:cs typeface="+mn-cs"/>
                        </a:rPr>
                        <a:t>
Summer is just around the corner, which means it's time to get ready for outdoor living. No better way to give your patio a whole new look than with Varaschin's unique and original outdoor furniture!
Make sure to pass by our showroom to see it on display.
PS. Altus showroom will be closed tomorrow and will resume work on Saturday.
#luxury #furniture #interiors #interiordesign #interiordecor #homedesign #homedecor #home #design #designer #style #decor #decoration #instastyle #instadecor #instagood #varaschin #outdoorfurniture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522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- 2018-03-28 09:07:34</a:t>
                      </a:r>
                      <a:r>
                        <a:rPr kumimoji="0" lang="en-US" sz="1000" b="0" i="0" u="none" strike="noStrike" kern="1200" cap="none" spc="0" normalizeH="0" baseline="0" noProof="0">
                          <a:ln>
                            <a:noFill/>
                          </a:ln>
                          <a:solidFill>
                            <a:prstClr val="black"/>
                          </a:solidFill>
                          <a:effectLst/>
                          <a:uLnTx/>
                          <a:uFillTx/>
                          <a:latin typeface="+mn-lt"/>
                          <a:ea typeface="+mn-ea"/>
                          <a:cs typeface="+mn-cs"/>
                        </a:rPr>
                        <a:t>
Lacoon Island designed by Jai Jalan for Désirée is a soft and loving swivel "island" made to relax on. #Repost @gruppoeuromobil
• • •
Create moments of absolute comfort. Lacoon Island by Jai Jalan
#désirée #jaijalan #homesofthome #gruppoeuromobil #design #interiordesign #interiordeco #interiors #home #furniture #furnituredesign #homedesign #homeliving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5900722"/>
                  </a:ext>
                </a:extLst>
              </a:tr>
            </a:tbl>
          </a:graphicData>
        </a:graphic>
      </p:graphicFrame>
      <p:sp>
        <p:nvSpPr>
          <p:cNvPr id="4" name="Text Placeholder 3">
            <a:extLst>
              <a:ext uri="{FF2B5EF4-FFF2-40B4-BE49-F238E27FC236}">
                <a16:creationId xmlns:a16="http://schemas.microsoft.com/office/drawing/2014/main" id="{30478C7E-BB5C-4F7F-A43C-579E2B213D1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49304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1F1D5-3E93-44AA-ABE7-85A0D7E5AF58}"/>
              </a:ext>
            </a:extLst>
          </p:cNvPr>
          <p:cNvSpPr>
            <a:spLocks noGrp="1"/>
          </p:cNvSpPr>
          <p:nvPr>
            <p:ph type="title"/>
          </p:nvPr>
        </p:nvSpPr>
        <p:spPr/>
        <p:txBody>
          <a:bodyPr/>
          <a:lstStyle/>
          <a:p>
            <a:r>
              <a:rPr lang="en-US"/>
              <a:t>Instagram Posts Table - 3 of 11</a:t>
            </a:r>
          </a:p>
        </p:txBody>
      </p:sp>
      <p:graphicFrame>
        <p:nvGraphicFramePr>
          <p:cNvPr id="5" name="Table Placeholder 4">
            <a:extLst>
              <a:ext uri="{FF2B5EF4-FFF2-40B4-BE49-F238E27FC236}">
                <a16:creationId xmlns:a16="http://schemas.microsoft.com/office/drawing/2014/main" id="{832E4438-A726-4D48-AF67-6CB32E13C91E}"/>
              </a:ext>
            </a:extLst>
          </p:cNvPr>
          <p:cNvGraphicFramePr>
            <a:graphicFrameLocks noGrp="1"/>
          </p:cNvGraphicFramePr>
          <p:nvPr>
            <p:ph type="tbl" sz="quarter" idx="13"/>
            <p:extLst>
              <p:ext uri="{D42A27DB-BD31-4B8C-83A1-F6EECF244321}">
                <p14:modId xmlns:p14="http://schemas.microsoft.com/office/powerpoint/2010/main" val="1477587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06116163"/>
                    </a:ext>
                  </a:extLst>
                </a:gridCol>
                <a:gridCol w="987552">
                  <a:extLst>
                    <a:ext uri="{9D8B030D-6E8A-4147-A177-3AD203B41FA5}">
                      <a16:colId xmlns:a16="http://schemas.microsoft.com/office/drawing/2014/main" val="3690289150"/>
                    </a:ext>
                  </a:extLst>
                </a:gridCol>
                <a:gridCol w="987552">
                  <a:extLst>
                    <a:ext uri="{9D8B030D-6E8A-4147-A177-3AD203B41FA5}">
                      <a16:colId xmlns:a16="http://schemas.microsoft.com/office/drawing/2014/main" val="324432920"/>
                    </a:ext>
                  </a:extLst>
                </a:gridCol>
                <a:gridCol w="987552">
                  <a:extLst>
                    <a:ext uri="{9D8B030D-6E8A-4147-A177-3AD203B41FA5}">
                      <a16:colId xmlns:a16="http://schemas.microsoft.com/office/drawing/2014/main" val="1807505108"/>
                    </a:ext>
                  </a:extLst>
                </a:gridCol>
                <a:gridCol w="987552">
                  <a:extLst>
                    <a:ext uri="{9D8B030D-6E8A-4147-A177-3AD203B41FA5}">
                      <a16:colId xmlns:a16="http://schemas.microsoft.com/office/drawing/2014/main" val="4283164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381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- 2018-03-27 07:18:46</a:t>
                      </a:r>
                      <a:r>
                        <a:rPr kumimoji="0" lang="en-US" sz="1000" b="0" i="0" u="none" strike="noStrike" kern="1200" cap="none" spc="0" normalizeH="0" baseline="0" noProof="0">
                          <a:ln>
                            <a:noFill/>
                          </a:ln>
                          <a:solidFill>
                            <a:prstClr val="black"/>
                          </a:solidFill>
                          <a:effectLst/>
                          <a:uLnTx/>
                          <a:uFillTx/>
                          <a:latin typeface="+mn-lt"/>
                          <a:ea typeface="+mn-ea"/>
                          <a:cs typeface="+mn-cs"/>
                        </a:rPr>
                        <a:t>
A throwback to when Altus team visited Arketipo's incredible showroom in Florence which combines quality, luxury furniture and impeccable attention to detail in a vibrant yet elegant atmosphere.
#luxury #furniture #interiors #interiordesign #interiordecor #homedesign #homedecor #home #design #designer #style #decor #decoration #instastyle #instadecor #instagood #arketipo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1221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- 2018-03-26 08:41:23</a:t>
                      </a:r>
                      <a:r>
                        <a:rPr kumimoji="0" lang="en-US" sz="1000" b="0" i="0" u="none" strike="noStrike" kern="1200" cap="none" spc="0" normalizeH="0" baseline="0" noProof="0">
                          <a:ln>
                            <a:noFill/>
                          </a:ln>
                          <a:solidFill>
                            <a:prstClr val="black"/>
                          </a:solidFill>
                          <a:effectLst/>
                          <a:uLnTx/>
                          <a:uFillTx/>
                          <a:latin typeface="+mn-lt"/>
                          <a:ea typeface="+mn-ea"/>
                          <a:cs typeface="+mn-cs"/>
                        </a:rPr>
                        <a:t>
The Volare chair, designed by Jan Armgardt for Leolux, offers pleasantly sprung comfort with design characteristics that are ideal for a luxury atmosphere. #Repost @leoluxdesignfurniture
• • •
Hovering away on the featherweight wire chair Volare. #leolux #leoluxdesignfurniture #volare #wirechair #janarmgardt #dutchdesign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1816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- 2018-03-25 08:24:35</a:t>
                      </a:r>
                      <a:r>
                        <a:rPr kumimoji="0" lang="en-US" sz="1000" b="0" i="0" u="none" strike="noStrike" kern="1200" cap="none" spc="0" normalizeH="0" baseline="0" noProof="0">
                          <a:ln>
                            <a:noFill/>
                          </a:ln>
                          <a:solidFill>
                            <a:prstClr val="black"/>
                          </a:solidFill>
                          <a:effectLst/>
                          <a:uLnTx/>
                          <a:uFillTx/>
                          <a:latin typeface="+mn-lt"/>
                          <a:ea typeface="+mn-ea"/>
                          <a:cs typeface="+mn-cs"/>
                        </a:rPr>
                        <a:t>
MANUTTI's making-of video of their 2017 collection makes us crave Summer. We can't wait to see what they have in store for us this year!
To watch the full video, click on the link in our bio.
#luxury #furniture #interiors #interiordesign #interiordecor #homedesign #homedecor #home #design #designer #style #decor #decoration #instastyle #instadecor #instagood #manutti #instahome #instadesign #luxurylife #AltusME #Beirut #Lebanon #middleeast #luxurylifestyle #luxuryhome @manutti_official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4264455"/>
                  </a:ext>
                </a:extLst>
              </a:tr>
            </a:tbl>
          </a:graphicData>
        </a:graphic>
      </p:graphicFrame>
      <p:sp>
        <p:nvSpPr>
          <p:cNvPr id="4" name="Text Placeholder 3">
            <a:extLst>
              <a:ext uri="{FF2B5EF4-FFF2-40B4-BE49-F238E27FC236}">
                <a16:creationId xmlns:a16="http://schemas.microsoft.com/office/drawing/2014/main" id="{74488419-1CD4-41C2-9772-2F59BD53349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47543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38E7-A244-4F80-B1FE-A95276D605E6}"/>
              </a:ext>
            </a:extLst>
          </p:cNvPr>
          <p:cNvSpPr>
            <a:spLocks noGrp="1"/>
          </p:cNvSpPr>
          <p:nvPr>
            <p:ph type="title"/>
          </p:nvPr>
        </p:nvSpPr>
        <p:spPr/>
        <p:txBody>
          <a:bodyPr/>
          <a:lstStyle/>
          <a:p>
            <a:r>
              <a:rPr lang="en-US"/>
              <a:t>Instagram Posts Table - 4 of 11</a:t>
            </a:r>
          </a:p>
        </p:txBody>
      </p:sp>
      <p:graphicFrame>
        <p:nvGraphicFramePr>
          <p:cNvPr id="5" name="Table Placeholder 4">
            <a:extLst>
              <a:ext uri="{FF2B5EF4-FFF2-40B4-BE49-F238E27FC236}">
                <a16:creationId xmlns:a16="http://schemas.microsoft.com/office/drawing/2014/main" id="{DCDF14BE-A174-424F-8BE6-1ECF0F9CBF31}"/>
              </a:ext>
            </a:extLst>
          </p:cNvPr>
          <p:cNvGraphicFramePr>
            <a:graphicFrameLocks noGrp="1"/>
          </p:cNvGraphicFramePr>
          <p:nvPr>
            <p:ph type="tbl" sz="quarter" idx="13"/>
            <p:extLst>
              <p:ext uri="{D42A27DB-BD31-4B8C-83A1-F6EECF244321}">
                <p14:modId xmlns:p14="http://schemas.microsoft.com/office/powerpoint/2010/main" val="1446120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26944888"/>
                    </a:ext>
                  </a:extLst>
                </a:gridCol>
                <a:gridCol w="987552">
                  <a:extLst>
                    <a:ext uri="{9D8B030D-6E8A-4147-A177-3AD203B41FA5}">
                      <a16:colId xmlns:a16="http://schemas.microsoft.com/office/drawing/2014/main" val="1225967320"/>
                    </a:ext>
                  </a:extLst>
                </a:gridCol>
                <a:gridCol w="987552">
                  <a:extLst>
                    <a:ext uri="{9D8B030D-6E8A-4147-A177-3AD203B41FA5}">
                      <a16:colId xmlns:a16="http://schemas.microsoft.com/office/drawing/2014/main" val="333327076"/>
                    </a:ext>
                  </a:extLst>
                </a:gridCol>
                <a:gridCol w="987552">
                  <a:extLst>
                    <a:ext uri="{9D8B030D-6E8A-4147-A177-3AD203B41FA5}">
                      <a16:colId xmlns:a16="http://schemas.microsoft.com/office/drawing/2014/main" val="2279102180"/>
                    </a:ext>
                  </a:extLst>
                </a:gridCol>
                <a:gridCol w="987552">
                  <a:extLst>
                    <a:ext uri="{9D8B030D-6E8A-4147-A177-3AD203B41FA5}">
                      <a16:colId xmlns:a16="http://schemas.microsoft.com/office/drawing/2014/main" val="617062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1597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- 2018-03-24 12:44:40</a:t>
                      </a:r>
                      <a:r>
                        <a:rPr kumimoji="0" lang="en-US" sz="1000" b="0" i="0" u="none" strike="noStrike" kern="1200" cap="none" spc="0" normalizeH="0" baseline="0" noProof="0">
                          <a:ln>
                            <a:noFill/>
                          </a:ln>
                          <a:solidFill>
                            <a:prstClr val="black"/>
                          </a:solidFill>
                          <a:effectLst/>
                          <a:uLnTx/>
                          <a:uFillTx/>
                          <a:latin typeface="+mn-lt"/>
                          <a:ea typeface="+mn-ea"/>
                          <a:cs typeface="+mn-cs"/>
                        </a:rPr>
                        <a:t>
Sissi chair designed by Ludovica + Roberto Palomba for Driade is the ideal outdoor chair, but is also perfect for indoors. Its charm and inviting appeal make it suitable for any style!
#luxury #furniture #interiors #interiordesign #interiordecor #homedesign #homedecor #home #design #designer #style #decor #decoration #instastyle #instadecor #instagood #driade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94830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- 2018-03-23 04:15:13</a:t>
                      </a:r>
                      <a:r>
                        <a:rPr kumimoji="0" lang="en-US" sz="1000" b="0" i="0" u="none" strike="noStrike" kern="1200" cap="none" spc="0" normalizeH="0" baseline="0" noProof="0">
                          <a:ln>
                            <a:noFill/>
                          </a:ln>
                          <a:solidFill>
                            <a:prstClr val="black"/>
                          </a:solidFill>
                          <a:effectLst/>
                          <a:uLnTx/>
                          <a:uFillTx/>
                          <a:latin typeface="+mn-lt"/>
                          <a:ea typeface="+mn-ea"/>
                          <a:cs typeface="+mn-cs"/>
                        </a:rPr>
                        <a:t>
Discover Driade's trendy exclusive designs at Altus showroom and decorate your home with unique pieces of furniture.
#luxury #furniture #interiors #interiordesign #interiordecor #homedesign #homedecor #home #design #designer #style #decor #decoration #instastyle #instadecor #instagood #driade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8009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- 2018-03-22 04:53:27</a:t>
                      </a:r>
                      <a:r>
                        <a:rPr kumimoji="0" lang="en-US" sz="1000" b="0" i="0" u="none" strike="noStrike" kern="1200" cap="none" spc="0" normalizeH="0" baseline="0" noProof="0">
                          <a:ln>
                            <a:noFill/>
                          </a:ln>
                          <a:solidFill>
                            <a:prstClr val="black"/>
                          </a:solidFill>
                          <a:effectLst/>
                          <a:uLnTx/>
                          <a:uFillTx/>
                          <a:latin typeface="+mn-lt"/>
                          <a:ea typeface="+mn-ea"/>
                          <a:cs typeface="+mn-cs"/>
                        </a:rPr>
                        <a:t>
A day at Louvre Abu Dhabi with architecture vloggers #donotsettle who take us inside Ateliers Jean Nouvel's extraordinary architectural feat.
To see more, click on the link in our bio!
#luxury #furniture #interiors #interiordesign #interiordecor #homedesign #homedecor #home #design #designer #style #decor #decoration #instastyle #instadecor #instagood #louvreabudhabi #architecture #ateliersjeannouvel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3874808"/>
                  </a:ext>
                </a:extLst>
              </a:tr>
            </a:tbl>
          </a:graphicData>
        </a:graphic>
      </p:graphicFrame>
      <p:sp>
        <p:nvSpPr>
          <p:cNvPr id="4" name="Text Placeholder 3">
            <a:extLst>
              <a:ext uri="{FF2B5EF4-FFF2-40B4-BE49-F238E27FC236}">
                <a16:creationId xmlns:a16="http://schemas.microsoft.com/office/drawing/2014/main" id="{BE383C6A-A655-46AB-B6F1-4278E6F6845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77408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A8EF-49C5-4EA0-A2D7-D166BA6D7027}"/>
              </a:ext>
            </a:extLst>
          </p:cNvPr>
          <p:cNvSpPr>
            <a:spLocks noGrp="1"/>
          </p:cNvSpPr>
          <p:nvPr>
            <p:ph type="title"/>
          </p:nvPr>
        </p:nvSpPr>
        <p:spPr/>
        <p:txBody>
          <a:bodyPr/>
          <a:lstStyle/>
          <a:p>
            <a:r>
              <a:rPr lang="en-US"/>
              <a:t>Instagram Posts Table - 5 of 11</a:t>
            </a:r>
          </a:p>
        </p:txBody>
      </p:sp>
      <p:graphicFrame>
        <p:nvGraphicFramePr>
          <p:cNvPr id="5" name="Table Placeholder 4">
            <a:extLst>
              <a:ext uri="{FF2B5EF4-FFF2-40B4-BE49-F238E27FC236}">
                <a16:creationId xmlns:a16="http://schemas.microsoft.com/office/drawing/2014/main" id="{65A6955C-4766-4009-9C0D-7980894C7E51}"/>
              </a:ext>
            </a:extLst>
          </p:cNvPr>
          <p:cNvGraphicFramePr>
            <a:graphicFrameLocks noGrp="1"/>
          </p:cNvGraphicFramePr>
          <p:nvPr>
            <p:ph type="tbl" sz="quarter" idx="13"/>
            <p:extLst>
              <p:ext uri="{D42A27DB-BD31-4B8C-83A1-F6EECF244321}">
                <p14:modId xmlns:p14="http://schemas.microsoft.com/office/powerpoint/2010/main" val="1089887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74918445"/>
                    </a:ext>
                  </a:extLst>
                </a:gridCol>
                <a:gridCol w="987552">
                  <a:extLst>
                    <a:ext uri="{9D8B030D-6E8A-4147-A177-3AD203B41FA5}">
                      <a16:colId xmlns:a16="http://schemas.microsoft.com/office/drawing/2014/main" val="1537274808"/>
                    </a:ext>
                  </a:extLst>
                </a:gridCol>
                <a:gridCol w="987552">
                  <a:extLst>
                    <a:ext uri="{9D8B030D-6E8A-4147-A177-3AD203B41FA5}">
                      <a16:colId xmlns:a16="http://schemas.microsoft.com/office/drawing/2014/main" val="1754807484"/>
                    </a:ext>
                  </a:extLst>
                </a:gridCol>
                <a:gridCol w="987552">
                  <a:extLst>
                    <a:ext uri="{9D8B030D-6E8A-4147-A177-3AD203B41FA5}">
                      <a16:colId xmlns:a16="http://schemas.microsoft.com/office/drawing/2014/main" val="4170960216"/>
                    </a:ext>
                  </a:extLst>
                </a:gridCol>
                <a:gridCol w="987552">
                  <a:extLst>
                    <a:ext uri="{9D8B030D-6E8A-4147-A177-3AD203B41FA5}">
                      <a16:colId xmlns:a16="http://schemas.microsoft.com/office/drawing/2014/main" val="1188273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70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- 2018-03-21 05:31:32</a:t>
                      </a:r>
                      <a:r>
                        <a:rPr kumimoji="0" lang="en-US" sz="1000" b="0" i="0" u="none" strike="noStrike" kern="1200" cap="none" spc="0" normalizeH="0" baseline="0" noProof="0">
                          <a:ln>
                            <a:noFill/>
                          </a:ln>
                          <a:solidFill>
                            <a:prstClr val="black"/>
                          </a:solidFill>
                          <a:effectLst/>
                          <a:uLnTx/>
                          <a:uFillTx/>
                          <a:latin typeface="+mn-lt"/>
                          <a:ea typeface="+mn-ea"/>
                          <a:cs typeface="+mn-cs"/>
                        </a:rPr>
                        <a:t>
The unique bond between Mother and Child is perfectly portrayed in Lladró's handmade porcelain figurine. Happy Mother's Day!
#luxury #furniture #interiors #interiordesign #interiordecor #homedesign #homedecor #home #design #designer #style #decor #decoration #instastyle #instadecor #instagood #lladró #mothersday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6349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- 2018-03-20 13:36:06</a:t>
                      </a:r>
                      <a:r>
                        <a:rPr kumimoji="0" lang="en-US" sz="1000" b="0" i="0" u="none" strike="noStrike" kern="1200" cap="none" spc="0" normalizeH="0" baseline="0" noProof="0">
                          <a:ln>
                            <a:noFill/>
                          </a:ln>
                          <a:solidFill>
                            <a:prstClr val="black"/>
                          </a:solidFill>
                          <a:effectLst/>
                          <a:uLnTx/>
                          <a:uFillTx/>
                          <a:latin typeface="+mn-lt"/>
                          <a:ea typeface="+mn-ea"/>
                          <a:cs typeface="+mn-cs"/>
                        </a:rPr>
                        <a:t>
Hammer armchair by Segis is among the winners of the 2017 Good Design Awards, a passion project where dedication and creativity lead to design excellence.
#luxury #furniture #interiors #interiordesign #interiordecor #homedesign #homedecor #home #design #designer #style #decor #decoration #instastyle #instadecor #instagood #segis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7043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- 2018-03-19 08:23:56</a:t>
                      </a:r>
                      <a:r>
                        <a:rPr kumimoji="0" lang="en-US" sz="1000" b="0" i="0" u="none" strike="noStrike" kern="1200" cap="none" spc="0" normalizeH="0" baseline="0" noProof="0">
                          <a:ln>
                            <a:noFill/>
                          </a:ln>
                          <a:solidFill>
                            <a:prstClr val="black"/>
                          </a:solidFill>
                          <a:effectLst/>
                          <a:uLnTx/>
                          <a:uFillTx/>
                          <a:latin typeface="+mn-lt"/>
                          <a:ea typeface="+mn-ea"/>
                          <a:cs typeface="+mn-cs"/>
                        </a:rPr>
                        <a:t>
Style meets opulence with Vittoria Frigerio's living room decor. Be inspired.
#luxury #furniture #interiors #interiordesign #interiordecor #homedesign #homedecor #home #design #designer #style #decor #decoration #instastyle #instadecor #instagood #vittoriafrigerio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6451497"/>
                  </a:ext>
                </a:extLst>
              </a:tr>
            </a:tbl>
          </a:graphicData>
        </a:graphic>
      </p:graphicFrame>
      <p:sp>
        <p:nvSpPr>
          <p:cNvPr id="4" name="Text Placeholder 3">
            <a:extLst>
              <a:ext uri="{FF2B5EF4-FFF2-40B4-BE49-F238E27FC236}">
                <a16:creationId xmlns:a16="http://schemas.microsoft.com/office/drawing/2014/main" id="{C62BDF61-83D9-4CEE-B94B-A6676E70D1B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88753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DC689-BD0B-4990-9FDD-35B44FA597B5}"/>
              </a:ext>
            </a:extLst>
          </p:cNvPr>
          <p:cNvSpPr>
            <a:spLocks noGrp="1"/>
          </p:cNvSpPr>
          <p:nvPr>
            <p:ph type="title"/>
          </p:nvPr>
        </p:nvSpPr>
        <p:spPr/>
        <p:txBody>
          <a:bodyPr/>
          <a:lstStyle/>
          <a:p>
            <a:r>
              <a:rPr lang="en-US"/>
              <a:t>Instagram Posts Table - 6 of 11</a:t>
            </a:r>
          </a:p>
        </p:txBody>
      </p:sp>
      <p:graphicFrame>
        <p:nvGraphicFramePr>
          <p:cNvPr id="5" name="Table Placeholder 4">
            <a:extLst>
              <a:ext uri="{FF2B5EF4-FFF2-40B4-BE49-F238E27FC236}">
                <a16:creationId xmlns:a16="http://schemas.microsoft.com/office/drawing/2014/main" id="{7EDE796B-C914-42EA-90A3-9F8F42F2C9EB}"/>
              </a:ext>
            </a:extLst>
          </p:cNvPr>
          <p:cNvGraphicFramePr>
            <a:graphicFrameLocks noGrp="1"/>
          </p:cNvGraphicFramePr>
          <p:nvPr>
            <p:ph type="tbl" sz="quarter" idx="13"/>
            <p:extLst>
              <p:ext uri="{D42A27DB-BD31-4B8C-83A1-F6EECF244321}">
                <p14:modId xmlns:p14="http://schemas.microsoft.com/office/powerpoint/2010/main" val="294073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97782632"/>
                    </a:ext>
                  </a:extLst>
                </a:gridCol>
                <a:gridCol w="987552">
                  <a:extLst>
                    <a:ext uri="{9D8B030D-6E8A-4147-A177-3AD203B41FA5}">
                      <a16:colId xmlns:a16="http://schemas.microsoft.com/office/drawing/2014/main" val="1091808576"/>
                    </a:ext>
                  </a:extLst>
                </a:gridCol>
                <a:gridCol w="987552">
                  <a:extLst>
                    <a:ext uri="{9D8B030D-6E8A-4147-A177-3AD203B41FA5}">
                      <a16:colId xmlns:a16="http://schemas.microsoft.com/office/drawing/2014/main" val="875259652"/>
                    </a:ext>
                  </a:extLst>
                </a:gridCol>
                <a:gridCol w="987552">
                  <a:extLst>
                    <a:ext uri="{9D8B030D-6E8A-4147-A177-3AD203B41FA5}">
                      <a16:colId xmlns:a16="http://schemas.microsoft.com/office/drawing/2014/main" val="1576399760"/>
                    </a:ext>
                  </a:extLst>
                </a:gridCol>
                <a:gridCol w="987552">
                  <a:extLst>
                    <a:ext uri="{9D8B030D-6E8A-4147-A177-3AD203B41FA5}">
                      <a16:colId xmlns:a16="http://schemas.microsoft.com/office/drawing/2014/main" val="232269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3454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- 2018-03-18 07:49:57</a:t>
                      </a:r>
                      <a:r>
                        <a:rPr kumimoji="0" lang="en-US" sz="1000" b="0" i="0" u="none" strike="noStrike" kern="1200" cap="none" spc="0" normalizeH="0" baseline="0" noProof="0">
                          <a:ln>
                            <a:noFill/>
                          </a:ln>
                          <a:solidFill>
                            <a:prstClr val="black"/>
                          </a:solidFill>
                          <a:effectLst/>
                          <a:uLnTx/>
                          <a:uFillTx/>
                          <a:latin typeface="+mn-lt"/>
                          <a:ea typeface="+mn-ea"/>
                          <a:cs typeface="+mn-cs"/>
                        </a:rPr>
                        <a:t>
Arketipo - a world of exceptional taste, style and authenticity. #Repost @arketipofirenze
• • •
We are brilliant, vivacious, rich, irriverent. 😘
Find more on arketipo.com #arketipofirenze #arketipo #firenze #florence #madeinitaly #design #italiandesign #interiors #interiordesign #handmade #craftmanship #architect #homestyle #instahome #instadesign #luxury #luxuryhome #inspiration #designideas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64313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- 2018-03-17 06:45:59</a:t>
                      </a:r>
                      <a:r>
                        <a:rPr kumimoji="0" lang="en-US" sz="1000" b="0" i="0" u="none" strike="noStrike" kern="1200" cap="none" spc="0" normalizeH="0" baseline="0" noProof="0">
                          <a:ln>
                            <a:noFill/>
                          </a:ln>
                          <a:solidFill>
                            <a:prstClr val="black"/>
                          </a:solidFill>
                          <a:effectLst/>
                          <a:uLnTx/>
                          <a:uFillTx/>
                          <a:latin typeface="+mn-lt"/>
                          <a:ea typeface="+mn-ea"/>
                          <a:cs typeface="+mn-cs"/>
                        </a:rPr>
                        <a:t>
A sophisticated sofa by Frigerio made for a contemporary interior. Get inspired for your living room decor. #Repost @frigerio_salotti
• • •
KIMONO
#frigeriosalotti #sofa  #design #elegante #stile #italianbrand #interior #madeinitaly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3096897"/>
                  </a:ext>
                </a:extLst>
              </a:tr>
            </a:tbl>
          </a:graphicData>
        </a:graphic>
      </p:graphicFrame>
      <p:sp>
        <p:nvSpPr>
          <p:cNvPr id="4" name="Text Placeholder 3">
            <a:extLst>
              <a:ext uri="{FF2B5EF4-FFF2-40B4-BE49-F238E27FC236}">
                <a16:creationId xmlns:a16="http://schemas.microsoft.com/office/drawing/2014/main" id="{7CA9E4DA-6A2B-42B0-A340-6C511E5D3E2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81948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9C301-1A9C-4B4F-814D-2958DE63AF40}"/>
              </a:ext>
            </a:extLst>
          </p:cNvPr>
          <p:cNvSpPr>
            <a:spLocks noGrp="1"/>
          </p:cNvSpPr>
          <p:nvPr>
            <p:ph type="title"/>
          </p:nvPr>
        </p:nvSpPr>
        <p:spPr/>
        <p:txBody>
          <a:bodyPr/>
          <a:lstStyle/>
          <a:p>
            <a:r>
              <a:rPr lang="en-US"/>
              <a:t>Instagram Posts Table - 7 of 11</a:t>
            </a:r>
          </a:p>
        </p:txBody>
      </p:sp>
      <p:graphicFrame>
        <p:nvGraphicFramePr>
          <p:cNvPr id="5" name="Table Placeholder 4">
            <a:extLst>
              <a:ext uri="{FF2B5EF4-FFF2-40B4-BE49-F238E27FC236}">
                <a16:creationId xmlns:a16="http://schemas.microsoft.com/office/drawing/2014/main" id="{2A59F490-A4E0-49E8-AC5A-D3C0F3208681}"/>
              </a:ext>
            </a:extLst>
          </p:cNvPr>
          <p:cNvGraphicFramePr>
            <a:graphicFrameLocks noGrp="1"/>
          </p:cNvGraphicFramePr>
          <p:nvPr>
            <p:ph type="tbl" sz="quarter" idx="13"/>
            <p:extLst>
              <p:ext uri="{D42A27DB-BD31-4B8C-83A1-F6EECF244321}">
                <p14:modId xmlns:p14="http://schemas.microsoft.com/office/powerpoint/2010/main" val="3747131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62519580"/>
                    </a:ext>
                  </a:extLst>
                </a:gridCol>
                <a:gridCol w="987552">
                  <a:extLst>
                    <a:ext uri="{9D8B030D-6E8A-4147-A177-3AD203B41FA5}">
                      <a16:colId xmlns:a16="http://schemas.microsoft.com/office/drawing/2014/main" val="3383340603"/>
                    </a:ext>
                  </a:extLst>
                </a:gridCol>
                <a:gridCol w="987552">
                  <a:extLst>
                    <a:ext uri="{9D8B030D-6E8A-4147-A177-3AD203B41FA5}">
                      <a16:colId xmlns:a16="http://schemas.microsoft.com/office/drawing/2014/main" val="2276001660"/>
                    </a:ext>
                  </a:extLst>
                </a:gridCol>
                <a:gridCol w="987552">
                  <a:extLst>
                    <a:ext uri="{9D8B030D-6E8A-4147-A177-3AD203B41FA5}">
                      <a16:colId xmlns:a16="http://schemas.microsoft.com/office/drawing/2014/main" val="1311376278"/>
                    </a:ext>
                  </a:extLst>
                </a:gridCol>
                <a:gridCol w="987552">
                  <a:extLst>
                    <a:ext uri="{9D8B030D-6E8A-4147-A177-3AD203B41FA5}">
                      <a16:colId xmlns:a16="http://schemas.microsoft.com/office/drawing/2014/main" val="2673861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7667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- 2018-03-16 05:43:31</a:t>
                      </a:r>
                      <a:r>
                        <a:rPr kumimoji="0" lang="en-US" sz="1000" b="0" i="0" u="none" strike="noStrike" kern="1200" cap="none" spc="0" normalizeH="0" baseline="0" noProof="0">
                          <a:ln>
                            <a:noFill/>
                          </a:ln>
                          <a:solidFill>
                            <a:prstClr val="black"/>
                          </a:solidFill>
                          <a:effectLst/>
                          <a:uLnTx/>
                          <a:uFillTx/>
                          <a:latin typeface="+mn-lt"/>
                          <a:ea typeface="+mn-ea"/>
                          <a:cs typeface="+mn-cs"/>
                        </a:rPr>
                        <a:t>
Pixel Cabinet by Boca Do Lobo has wooden triangles cut, colored and puzzled together, making it a unique piece with a strong personality and a sophisticated character.
Make sure to visit our showroom to check out this beautiful work of art.
#luxury #furniture #interiors #interiordesign #interiordecor #homedesign #homedecor #home #design #designer #style #decor #decoration #instastyle #instadecor #instagood #bocadolobo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30863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- 2018-03-15 13:09:39</a:t>
                      </a:r>
                      <a:r>
                        <a:rPr kumimoji="0" lang="en-US" sz="1000" b="0" i="0" u="none" strike="noStrike" kern="1200" cap="none" spc="0" normalizeH="0" baseline="0" noProof="0">
                          <a:ln>
                            <a:noFill/>
                          </a:ln>
                          <a:solidFill>
                            <a:prstClr val="black"/>
                          </a:solidFill>
                          <a:effectLst/>
                          <a:uLnTx/>
                          <a:uFillTx/>
                          <a:latin typeface="+mn-lt"/>
                          <a:ea typeface="+mn-ea"/>
                          <a:cs typeface="+mn-cs"/>
                        </a:rPr>
                        <a:t>
Norman Foster, one of the most successful architects of our time whom Walter Knoll created several lines of iconic pieces of furniture with, designed the magnificent Bund Finance Center in Shanghai. #Repost @architectanddesign
• • •
The Bund Finance Center designed by @officialnormanfoster &amp; Heatherwick Studio. (2017)📍#Shanghai #China 🎥: @laurianghinitoiu Edited by #architectanddesign
•
#architecture #architect #building #design #arquitetura #arquitectura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45763513"/>
                  </a:ext>
                </a:extLst>
              </a:tr>
            </a:tbl>
          </a:graphicData>
        </a:graphic>
      </p:graphicFrame>
      <p:sp>
        <p:nvSpPr>
          <p:cNvPr id="4" name="Text Placeholder 3">
            <a:extLst>
              <a:ext uri="{FF2B5EF4-FFF2-40B4-BE49-F238E27FC236}">
                <a16:creationId xmlns:a16="http://schemas.microsoft.com/office/drawing/2014/main" id="{906AC8E2-E1DB-4573-9588-79D2762F850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63218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F753E-9DF7-4426-AAC8-0CDF923C65B9}"/>
              </a:ext>
            </a:extLst>
          </p:cNvPr>
          <p:cNvSpPr>
            <a:spLocks noGrp="1"/>
          </p:cNvSpPr>
          <p:nvPr>
            <p:ph type="title"/>
          </p:nvPr>
        </p:nvSpPr>
        <p:spPr/>
        <p:txBody>
          <a:bodyPr/>
          <a:lstStyle/>
          <a:p>
            <a:r>
              <a:rPr lang="en-US"/>
              <a:t>Instagram Posts Table - 8 of 11</a:t>
            </a:r>
          </a:p>
        </p:txBody>
      </p:sp>
      <p:graphicFrame>
        <p:nvGraphicFramePr>
          <p:cNvPr id="5" name="Table Placeholder 4">
            <a:extLst>
              <a:ext uri="{FF2B5EF4-FFF2-40B4-BE49-F238E27FC236}">
                <a16:creationId xmlns:a16="http://schemas.microsoft.com/office/drawing/2014/main" id="{F4E11D17-315F-4ED6-9942-89C5751AC3F6}"/>
              </a:ext>
            </a:extLst>
          </p:cNvPr>
          <p:cNvGraphicFramePr>
            <a:graphicFrameLocks noGrp="1"/>
          </p:cNvGraphicFramePr>
          <p:nvPr>
            <p:ph type="tbl" sz="quarter" idx="13"/>
            <p:extLst>
              <p:ext uri="{D42A27DB-BD31-4B8C-83A1-F6EECF244321}">
                <p14:modId xmlns:p14="http://schemas.microsoft.com/office/powerpoint/2010/main" val="3777227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65567468"/>
                    </a:ext>
                  </a:extLst>
                </a:gridCol>
                <a:gridCol w="987552">
                  <a:extLst>
                    <a:ext uri="{9D8B030D-6E8A-4147-A177-3AD203B41FA5}">
                      <a16:colId xmlns:a16="http://schemas.microsoft.com/office/drawing/2014/main" val="2417833666"/>
                    </a:ext>
                  </a:extLst>
                </a:gridCol>
                <a:gridCol w="987552">
                  <a:extLst>
                    <a:ext uri="{9D8B030D-6E8A-4147-A177-3AD203B41FA5}">
                      <a16:colId xmlns:a16="http://schemas.microsoft.com/office/drawing/2014/main" val="155100663"/>
                    </a:ext>
                  </a:extLst>
                </a:gridCol>
                <a:gridCol w="987552">
                  <a:extLst>
                    <a:ext uri="{9D8B030D-6E8A-4147-A177-3AD203B41FA5}">
                      <a16:colId xmlns:a16="http://schemas.microsoft.com/office/drawing/2014/main" val="3599825748"/>
                    </a:ext>
                  </a:extLst>
                </a:gridCol>
                <a:gridCol w="987552">
                  <a:extLst>
                    <a:ext uri="{9D8B030D-6E8A-4147-A177-3AD203B41FA5}">
                      <a16:colId xmlns:a16="http://schemas.microsoft.com/office/drawing/2014/main" val="2752078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8899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- 2018-03-14 11:10:18</a:t>
                      </a:r>
                      <a:r>
                        <a:rPr kumimoji="0" lang="en-US" sz="1000" b="0" i="0" u="none" strike="noStrike" kern="1200" cap="none" spc="0" normalizeH="0" baseline="0" noProof="0">
                          <a:ln>
                            <a:noFill/>
                          </a:ln>
                          <a:solidFill>
                            <a:prstClr val="black"/>
                          </a:solidFill>
                          <a:effectLst/>
                          <a:uLnTx/>
                          <a:uFillTx/>
                          <a:latin typeface="+mn-lt"/>
                          <a:ea typeface="+mn-ea"/>
                          <a:cs typeface="+mn-cs"/>
                        </a:rPr>
                        <a:t>
Discover the fascinating world of modern design and age-old traditions with Teckell's Takto Timepieces by clicking on the link in our bio.
#luxury #furniture #interiors #interiordesign #interiordecor #homedesign #homedecor #home #design #designer #style #decor #decoration #instastyle #instadecor #instagood #teckell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92974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- 2018-03-13 10:20:20</a:t>
                      </a:r>
                      <a:r>
                        <a:rPr kumimoji="0" lang="en-US" sz="1000" b="0" i="0" u="none" strike="noStrike" kern="1200" cap="none" spc="0" normalizeH="0" baseline="0" noProof="0">
                          <a:ln>
                            <a:noFill/>
                          </a:ln>
                          <a:solidFill>
                            <a:prstClr val="black"/>
                          </a:solidFill>
                          <a:effectLst/>
                          <a:uLnTx/>
                          <a:uFillTx/>
                          <a:latin typeface="+mn-lt"/>
                          <a:ea typeface="+mn-ea"/>
                          <a:cs typeface="+mn-cs"/>
                        </a:rPr>
                        <a:t>
The creative process behind Lladró's porcelain art creations. #Repost @lladro
• • •
Behind each handcrafted piece there is profuse work and a great source of inspiration... Very soon you will find out more about the creative content behind the spring new creations. #lladro #porcelain #handmade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8088870"/>
                  </a:ext>
                </a:extLst>
              </a:tr>
            </a:tbl>
          </a:graphicData>
        </a:graphic>
      </p:graphicFrame>
      <p:sp>
        <p:nvSpPr>
          <p:cNvPr id="4" name="Text Placeholder 3">
            <a:extLst>
              <a:ext uri="{FF2B5EF4-FFF2-40B4-BE49-F238E27FC236}">
                <a16:creationId xmlns:a16="http://schemas.microsoft.com/office/drawing/2014/main" id="{4DFD1E81-0FE5-4AD5-9EF4-B0C6AA47A38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90261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CBA10-C383-4DC8-8B12-73D2A9001409}"/>
              </a:ext>
            </a:extLst>
          </p:cNvPr>
          <p:cNvSpPr>
            <a:spLocks noGrp="1"/>
          </p:cNvSpPr>
          <p:nvPr>
            <p:ph type="title"/>
          </p:nvPr>
        </p:nvSpPr>
        <p:spPr/>
        <p:txBody>
          <a:bodyPr/>
          <a:lstStyle/>
          <a:p>
            <a:r>
              <a:rPr lang="en-US"/>
              <a:t>Instagram Posts Table - 9 of 11</a:t>
            </a:r>
          </a:p>
        </p:txBody>
      </p:sp>
      <p:graphicFrame>
        <p:nvGraphicFramePr>
          <p:cNvPr id="5" name="Table Placeholder 4">
            <a:extLst>
              <a:ext uri="{FF2B5EF4-FFF2-40B4-BE49-F238E27FC236}">
                <a16:creationId xmlns:a16="http://schemas.microsoft.com/office/drawing/2014/main" id="{7FEEE966-5194-486D-8E7D-EC0CCD33F758}"/>
              </a:ext>
            </a:extLst>
          </p:cNvPr>
          <p:cNvGraphicFramePr>
            <a:graphicFrameLocks noGrp="1"/>
          </p:cNvGraphicFramePr>
          <p:nvPr>
            <p:ph type="tbl" sz="quarter" idx="13"/>
            <p:extLst>
              <p:ext uri="{D42A27DB-BD31-4B8C-83A1-F6EECF244321}">
                <p14:modId xmlns:p14="http://schemas.microsoft.com/office/powerpoint/2010/main" val="978523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94674233"/>
                    </a:ext>
                  </a:extLst>
                </a:gridCol>
                <a:gridCol w="987552">
                  <a:extLst>
                    <a:ext uri="{9D8B030D-6E8A-4147-A177-3AD203B41FA5}">
                      <a16:colId xmlns:a16="http://schemas.microsoft.com/office/drawing/2014/main" val="2756593621"/>
                    </a:ext>
                  </a:extLst>
                </a:gridCol>
                <a:gridCol w="987552">
                  <a:extLst>
                    <a:ext uri="{9D8B030D-6E8A-4147-A177-3AD203B41FA5}">
                      <a16:colId xmlns:a16="http://schemas.microsoft.com/office/drawing/2014/main" val="4222528002"/>
                    </a:ext>
                  </a:extLst>
                </a:gridCol>
                <a:gridCol w="987552">
                  <a:extLst>
                    <a:ext uri="{9D8B030D-6E8A-4147-A177-3AD203B41FA5}">
                      <a16:colId xmlns:a16="http://schemas.microsoft.com/office/drawing/2014/main" val="1676963963"/>
                    </a:ext>
                  </a:extLst>
                </a:gridCol>
                <a:gridCol w="987552">
                  <a:extLst>
                    <a:ext uri="{9D8B030D-6E8A-4147-A177-3AD203B41FA5}">
                      <a16:colId xmlns:a16="http://schemas.microsoft.com/office/drawing/2014/main" val="1490244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0586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- 2018-03-12 04:44:14</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like sitting outside in Tonon's Corda chairs while reading a book and soaking up the sun. #Repost @tononitalia
• • •
Corda chair for outdoor: the elegance meets nautical rope strenght! Take a look closer! Visit our official page: ✔@tononitalia
Design by Cuno Frommhertz
#TONON #tononitalia #thinkingitaly #since1926 #design #interiordesign #designer #interior #highquality #forniture #creativity #madeinitaly #productdesign #lifestyle #luxury #architect #innovative #luxuryforniture #rope #corda #structure #beautiful #instainterior #excellence #chair #outdoor #beauty #archiproducts #homedecor #design_interior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6481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- 2018-03-11 07:15:23</a:t>
                      </a:r>
                      <a:r>
                        <a:rPr kumimoji="0" lang="en-US" sz="1000" b="0" i="0" u="none" strike="noStrike" kern="1200" cap="none" spc="0" normalizeH="0" baseline="0" noProof="0">
                          <a:ln>
                            <a:noFill/>
                          </a:ln>
                          <a:solidFill>
                            <a:prstClr val="black"/>
                          </a:solidFill>
                          <a:effectLst/>
                          <a:uLnTx/>
                          <a:uFillTx/>
                          <a:latin typeface="+mn-lt"/>
                          <a:ea typeface="+mn-ea"/>
                          <a:cs typeface="+mn-cs"/>
                        </a:rPr>
                        <a:t>
A peek behind the scenes at the making of "FK 40 Love Spot" by Walter Knoll &amp; Porsche featuring two masterpieces - the limited edition FK chair and 911 Carrera 4!
Click on the link in our bio to watch the video in full screen.
#luxury #furniture #interiors #interiordesign #interiordecor #homedesign #homedecor #home #design #designer #style #decor #decoration #instastyle #instadecor #instagood #walterknoll #porsche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07599017"/>
                  </a:ext>
                </a:extLst>
              </a:tr>
            </a:tbl>
          </a:graphicData>
        </a:graphic>
      </p:graphicFrame>
      <p:sp>
        <p:nvSpPr>
          <p:cNvPr id="4" name="Text Placeholder 3">
            <a:extLst>
              <a:ext uri="{FF2B5EF4-FFF2-40B4-BE49-F238E27FC236}">
                <a16:creationId xmlns:a16="http://schemas.microsoft.com/office/drawing/2014/main" id="{E8BBC2AE-D343-451E-B6E0-768E6A49244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17723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3C636-1387-4B77-80A0-5CDE18CF8DED}"/>
              </a:ext>
            </a:extLst>
          </p:cNvPr>
          <p:cNvSpPr>
            <a:spLocks noGrp="1"/>
          </p:cNvSpPr>
          <p:nvPr>
            <p:ph type="title"/>
          </p:nvPr>
        </p:nvSpPr>
        <p:spPr/>
        <p:txBody>
          <a:bodyPr/>
          <a:lstStyle/>
          <a:p>
            <a:r>
              <a:rPr lang="en-US"/>
              <a:t>Instagram Posts Table - 10 of 11</a:t>
            </a:r>
          </a:p>
        </p:txBody>
      </p:sp>
      <p:graphicFrame>
        <p:nvGraphicFramePr>
          <p:cNvPr id="5" name="Table Placeholder 4">
            <a:extLst>
              <a:ext uri="{FF2B5EF4-FFF2-40B4-BE49-F238E27FC236}">
                <a16:creationId xmlns:a16="http://schemas.microsoft.com/office/drawing/2014/main" id="{BC9DFC33-5EDA-4A33-ACAB-0DA91C8DDC4F}"/>
              </a:ext>
            </a:extLst>
          </p:cNvPr>
          <p:cNvGraphicFramePr>
            <a:graphicFrameLocks noGrp="1"/>
          </p:cNvGraphicFramePr>
          <p:nvPr>
            <p:ph type="tbl" sz="quarter" idx="13"/>
            <p:extLst>
              <p:ext uri="{D42A27DB-BD31-4B8C-83A1-F6EECF244321}">
                <p14:modId xmlns:p14="http://schemas.microsoft.com/office/powerpoint/2010/main" val="2643778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5298972"/>
                    </a:ext>
                  </a:extLst>
                </a:gridCol>
                <a:gridCol w="987552">
                  <a:extLst>
                    <a:ext uri="{9D8B030D-6E8A-4147-A177-3AD203B41FA5}">
                      <a16:colId xmlns:a16="http://schemas.microsoft.com/office/drawing/2014/main" val="2822054711"/>
                    </a:ext>
                  </a:extLst>
                </a:gridCol>
                <a:gridCol w="987552">
                  <a:extLst>
                    <a:ext uri="{9D8B030D-6E8A-4147-A177-3AD203B41FA5}">
                      <a16:colId xmlns:a16="http://schemas.microsoft.com/office/drawing/2014/main" val="762973137"/>
                    </a:ext>
                  </a:extLst>
                </a:gridCol>
                <a:gridCol w="987552">
                  <a:extLst>
                    <a:ext uri="{9D8B030D-6E8A-4147-A177-3AD203B41FA5}">
                      <a16:colId xmlns:a16="http://schemas.microsoft.com/office/drawing/2014/main" val="1531208569"/>
                    </a:ext>
                  </a:extLst>
                </a:gridCol>
                <a:gridCol w="987552">
                  <a:extLst>
                    <a:ext uri="{9D8B030D-6E8A-4147-A177-3AD203B41FA5}">
                      <a16:colId xmlns:a16="http://schemas.microsoft.com/office/drawing/2014/main" val="3151718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624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- 2018-03-10 07:03:16</a:t>
                      </a:r>
                      <a:r>
                        <a:rPr kumimoji="0" lang="en-US" sz="1000" b="0" i="0" u="none" strike="noStrike" kern="1200" cap="none" spc="0" normalizeH="0" baseline="0" noProof="0">
                          <a:ln>
                            <a:noFill/>
                          </a:ln>
                          <a:solidFill>
                            <a:prstClr val="black"/>
                          </a:solidFill>
                          <a:effectLst/>
                          <a:uLnTx/>
                          <a:uFillTx/>
                          <a:latin typeface="+mn-lt"/>
                          <a:ea typeface="+mn-ea"/>
                          <a:cs typeface="+mn-cs"/>
                        </a:rPr>
                        <a:t>
Driade wins design award with Wallpaper Magazine. #Repost @driade_it
• • •
Driade celebrates the first award of 2018  with Ziqqurat Cabinet, the winner of "Best Stripes" for @wallpapermag  Design Awards 
Congratulations to our team  #Driadelab #winners 
#awards #beststripes
#wallpapermag #design #designawards2018 #italiandesign #driade #history 
#homestyle #elegance #beauty #inspiration #madeinitaly #italianbrand #bestofdesign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99635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- 2018-03-09 09:56:39</a:t>
                      </a:r>
                      <a:r>
                        <a:rPr kumimoji="0" lang="en-US" sz="1000" b="0" i="0" u="none" strike="noStrike" kern="1200" cap="none" spc="0" normalizeH="0" baseline="0" noProof="0">
                          <a:ln>
                            <a:noFill/>
                          </a:ln>
                          <a:solidFill>
                            <a:prstClr val="black"/>
                          </a:solidFill>
                          <a:effectLst/>
                          <a:uLnTx/>
                          <a:uFillTx/>
                          <a:latin typeface="+mn-lt"/>
                          <a:ea typeface="+mn-ea"/>
                          <a:cs typeface="+mn-cs"/>
                        </a:rPr>
                        <a:t>
Pops of color all around our showroom with Bull &amp; Stein #Repost @stees.interiordesign
• • •
Feelin Fruity @altus.me @bullstein_com 
#steesinteriordesign #fruit #fruity #interiordesign #interiors #interiorarchitecture #design #decor #ceramics #furniture #love #space #style #altus #Lebanon #beirutinteriors #beirut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5229020"/>
                  </a:ext>
                </a:extLst>
              </a:tr>
            </a:tbl>
          </a:graphicData>
        </a:graphic>
      </p:graphicFrame>
      <p:sp>
        <p:nvSpPr>
          <p:cNvPr id="4" name="Text Placeholder 3">
            <a:extLst>
              <a:ext uri="{FF2B5EF4-FFF2-40B4-BE49-F238E27FC236}">
                <a16:creationId xmlns:a16="http://schemas.microsoft.com/office/drawing/2014/main" id="{780AB9E8-FFF7-4260-B15C-21EEEB6EBCD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66698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3A39F-E583-4F4B-854E-5F7D3C3D0F10}"/>
              </a:ext>
            </a:extLst>
          </p:cNvPr>
          <p:cNvSpPr>
            <a:spLocks noGrp="1"/>
          </p:cNvSpPr>
          <p:nvPr>
            <p:ph type="title"/>
          </p:nvPr>
        </p:nvSpPr>
        <p:spPr/>
        <p:txBody>
          <a:bodyPr/>
          <a:lstStyle/>
          <a:p>
            <a:r>
              <a:rPr lang="en-US"/>
              <a:t>Instagram Posts Table - 11 of 11</a:t>
            </a:r>
          </a:p>
        </p:txBody>
      </p:sp>
      <p:graphicFrame>
        <p:nvGraphicFramePr>
          <p:cNvPr id="5" name="Table Placeholder 4">
            <a:extLst>
              <a:ext uri="{FF2B5EF4-FFF2-40B4-BE49-F238E27FC236}">
                <a16:creationId xmlns:a16="http://schemas.microsoft.com/office/drawing/2014/main" id="{03230B2B-3DE0-40A1-BB1C-EAB1ECDF36B5}"/>
              </a:ext>
            </a:extLst>
          </p:cNvPr>
          <p:cNvGraphicFramePr>
            <a:graphicFrameLocks noGrp="1"/>
          </p:cNvGraphicFramePr>
          <p:nvPr>
            <p:ph type="tbl" sz="quarter" idx="13"/>
            <p:extLst>
              <p:ext uri="{D42A27DB-BD31-4B8C-83A1-F6EECF244321}">
                <p14:modId xmlns:p14="http://schemas.microsoft.com/office/powerpoint/2010/main" val="330980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63109687"/>
                    </a:ext>
                  </a:extLst>
                </a:gridCol>
                <a:gridCol w="987552">
                  <a:extLst>
                    <a:ext uri="{9D8B030D-6E8A-4147-A177-3AD203B41FA5}">
                      <a16:colId xmlns:a16="http://schemas.microsoft.com/office/drawing/2014/main" val="2181908250"/>
                    </a:ext>
                  </a:extLst>
                </a:gridCol>
                <a:gridCol w="987552">
                  <a:extLst>
                    <a:ext uri="{9D8B030D-6E8A-4147-A177-3AD203B41FA5}">
                      <a16:colId xmlns:a16="http://schemas.microsoft.com/office/drawing/2014/main" val="2621988791"/>
                    </a:ext>
                  </a:extLst>
                </a:gridCol>
                <a:gridCol w="987552">
                  <a:extLst>
                    <a:ext uri="{9D8B030D-6E8A-4147-A177-3AD203B41FA5}">
                      <a16:colId xmlns:a16="http://schemas.microsoft.com/office/drawing/2014/main" val="1094778523"/>
                    </a:ext>
                  </a:extLst>
                </a:gridCol>
                <a:gridCol w="987552">
                  <a:extLst>
                    <a:ext uri="{9D8B030D-6E8A-4147-A177-3AD203B41FA5}">
                      <a16:colId xmlns:a16="http://schemas.microsoft.com/office/drawing/2014/main" val="2727357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9084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- 2018-03-08 05:07:25</a:t>
                      </a:r>
                      <a:r>
                        <a:rPr kumimoji="0" lang="en-US" sz="1000" b="0" i="0" u="none" strike="noStrike" kern="1200" cap="none" spc="0" normalizeH="0" baseline="0" noProof="0">
                          <a:ln>
                            <a:noFill/>
                          </a:ln>
                          <a:solidFill>
                            <a:prstClr val="black"/>
                          </a:solidFill>
                          <a:effectLst/>
                          <a:uLnTx/>
                          <a:uFillTx/>
                          <a:latin typeface="+mn-lt"/>
                          <a:ea typeface="+mn-ea"/>
                          <a:cs typeface="+mn-cs"/>
                        </a:rPr>
                        <a:t>
On the occasion of Women's Day, we are sharing the spirit and empowerment of womanhood featuring @arketipofirenze . Happy International Women's Day from Altus team!
#luxury #furniture #interiors #interiordesign #interiordecor #homedesign #homedecor #home #design #designer #style #decor #decoration #instastyle #instadecor #instagood #arketipo #womensday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40210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- 2018-03-07 08:56:42</a:t>
                      </a:r>
                      <a:r>
                        <a:rPr kumimoji="0" lang="en-US" sz="1000" b="0" i="0" u="none" strike="noStrike" kern="1200" cap="none" spc="0" normalizeH="0" baseline="0" noProof="0">
                          <a:ln>
                            <a:noFill/>
                          </a:ln>
                          <a:solidFill>
                            <a:prstClr val="black"/>
                          </a:solidFill>
                          <a:effectLst/>
                          <a:uLnTx/>
                          <a:uFillTx/>
                          <a:latin typeface="+mn-lt"/>
                          <a:ea typeface="+mn-ea"/>
                          <a:cs typeface="+mn-cs"/>
                        </a:rPr>
                        <a:t>
A truly opulent decor style is what you get with Vittoria Frigerio. #Repost @vittoria_frigerio
• • •
• ICONIC INTERIOR • #vittoriafrigerio #luxuryinteriordesign #luxuydecor #classicstyle #adda #lunchroom #furnitureluxury #chair #iconic #madeinitaly #italianstyle #livingroom #collections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4104724"/>
                  </a:ext>
                </a:extLst>
              </a:tr>
            </a:tbl>
          </a:graphicData>
        </a:graphic>
      </p:graphicFrame>
      <p:sp>
        <p:nvSpPr>
          <p:cNvPr id="4" name="Text Placeholder 3">
            <a:extLst>
              <a:ext uri="{FF2B5EF4-FFF2-40B4-BE49-F238E27FC236}">
                <a16:creationId xmlns:a16="http://schemas.microsoft.com/office/drawing/2014/main" id="{99893549-4106-4EA4-B9B7-8E13C9A773E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50913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99F36-5054-4212-A956-F9D7D9376B94}"/>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D4D3E15E-96F9-4EC0-A650-158B0EA4EE48}"/>
              </a:ext>
            </a:extLst>
          </p:cNvPr>
          <p:cNvGraphicFramePr>
            <a:graphicFrameLocks noGrp="1"/>
          </p:cNvGraphicFramePr>
          <p:nvPr>
            <p:ph type="chart" sz="quarter" idx="13"/>
            <p:extLst>
              <p:ext uri="{D42A27DB-BD31-4B8C-83A1-F6EECF244321}">
                <p14:modId xmlns:p14="http://schemas.microsoft.com/office/powerpoint/2010/main" val="2123102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0116D1-1900-4187-BD2B-438133E6631F}"/>
              </a:ext>
            </a:extLst>
          </p:cNvPr>
          <p:cNvSpPr>
            <a:spLocks noGrp="1"/>
          </p:cNvSpPr>
          <p:nvPr>
            <p:ph type="body" sz="quarter" idx="14"/>
          </p:nvPr>
        </p:nvSpPr>
        <p:spPr/>
        <p:txBody>
          <a:bodyPr/>
          <a:lstStyle/>
          <a:p>
            <a:r>
              <a:rPr lang="en-US"/>
              <a:t>03/01/2018 - 05/01/2018</a:t>
            </a:r>
          </a:p>
        </p:txBody>
      </p:sp>
      <p:sp>
        <p:nvSpPr>
          <p:cNvPr id="5" name="Footer Placeholder 4">
            <a:extLst>
              <a:ext uri="{FF2B5EF4-FFF2-40B4-BE49-F238E27FC236}">
                <a16:creationId xmlns:a16="http://schemas.microsoft.com/office/drawing/2014/main" id="{BD4D3D85-1EB6-4E7F-8870-1AA0FB2043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4836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B2E72-449E-4C1D-A0EE-5226C5B47C04}"/>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8FBEA2D1-F605-4315-9706-15C43EA3F9A2}"/>
              </a:ext>
            </a:extLst>
          </p:cNvPr>
          <p:cNvGraphicFramePr>
            <a:graphicFrameLocks noGrp="1"/>
          </p:cNvGraphicFramePr>
          <p:nvPr>
            <p:ph type="chart" sz="quarter" idx="13"/>
            <p:extLst>
              <p:ext uri="{D42A27DB-BD31-4B8C-83A1-F6EECF244321}">
                <p14:modId xmlns:p14="http://schemas.microsoft.com/office/powerpoint/2010/main" val="3986292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31F176-5DFE-4E1A-88FC-E1F0FF0FD00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685A3B6-ED9A-438A-9799-C7706BB610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70070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590</Words>
  <Application>Microsoft Office PowerPoint</Application>
  <PresentationFormat>On-screen Show (4:3)</PresentationFormat>
  <Paragraphs>238</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Overview</vt:lpstr>
      <vt:lpstr>Instagram Key Metrics Table</vt:lpstr>
      <vt:lpstr>Instagram Followers Total</vt:lpstr>
      <vt:lpstr>Instagram Followers Change Rate</vt:lpstr>
      <vt:lpstr>Instagram Posts Table - 1 of 11</vt:lpstr>
      <vt:lpstr>Instagram Posts Table - 2 of 11</vt:lpstr>
      <vt:lpstr>Instagram Posts Table - 3 of 11</vt:lpstr>
      <vt:lpstr>Instagram Posts Table - 4 of 11</vt:lpstr>
      <vt:lpstr>Instagram Posts Table - 5 of 11</vt:lpstr>
      <vt:lpstr>Instagram Posts Table - 6 of 11</vt:lpstr>
      <vt:lpstr>Instagram Posts Table - 7 of 11</vt:lpstr>
      <vt:lpstr>Instagram Posts Table - 8 of 11</vt:lpstr>
      <vt:lpstr>Instagram Posts Table - 9 of 11</vt:lpstr>
      <vt:lpstr>Instagram Posts Table - 10 of 11</vt:lpstr>
      <vt:lpstr>Instagram Posts Table - 11 of 11</vt:lpstr>
      <vt:lpstr>Instagram Interaction Rate</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2018-04-03T17:31:41Z</dcterms:created>
  <dcterms:modified xsi:type="dcterms:W3CDTF">2018-04-03T17:32:04Z</dcterms:modified>
</cp:coreProperties>
</file>