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 (Altus)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6401</c:v>
                </c:pt>
                <c:pt idx="1">
                  <c:v>6415</c:v>
                </c:pt>
                <c:pt idx="2">
                  <c:v>6441</c:v>
                </c:pt>
                <c:pt idx="3">
                  <c:v>6491</c:v>
                </c:pt>
                <c:pt idx="4">
                  <c:v>6510</c:v>
                </c:pt>
                <c:pt idx="5">
                  <c:v>6527</c:v>
                </c:pt>
                <c:pt idx="6">
                  <c:v>6547</c:v>
                </c:pt>
                <c:pt idx="7">
                  <c:v>6583</c:v>
                </c:pt>
                <c:pt idx="8">
                  <c:v>6613</c:v>
                </c:pt>
                <c:pt idx="9">
                  <c:v>6652</c:v>
                </c:pt>
                <c:pt idx="10">
                  <c:v>6666</c:v>
                </c:pt>
                <c:pt idx="11">
                  <c:v>6691</c:v>
                </c:pt>
                <c:pt idx="12">
                  <c:v>6690</c:v>
                </c:pt>
                <c:pt idx="13">
                  <c:v>6705</c:v>
                </c:pt>
                <c:pt idx="14">
                  <c:v>6713</c:v>
                </c:pt>
                <c:pt idx="15">
                  <c:v>6724</c:v>
                </c:pt>
                <c:pt idx="16">
                  <c:v>6740</c:v>
                </c:pt>
                <c:pt idx="17">
                  <c:v>6749</c:v>
                </c:pt>
                <c:pt idx="18">
                  <c:v>6757</c:v>
                </c:pt>
                <c:pt idx="19">
                  <c:v>6775</c:v>
                </c:pt>
                <c:pt idx="20">
                  <c:v>6787</c:v>
                </c:pt>
                <c:pt idx="21">
                  <c:v>6791</c:v>
                </c:pt>
                <c:pt idx="22">
                  <c:v>6808</c:v>
                </c:pt>
                <c:pt idx="23">
                  <c:v>6820</c:v>
                </c:pt>
                <c:pt idx="24">
                  <c:v>6844</c:v>
                </c:pt>
                <c:pt idx="25">
                  <c:v>6860</c:v>
                </c:pt>
                <c:pt idx="26">
                  <c:v>6881</c:v>
                </c:pt>
                <c:pt idx="27">
                  <c:v>6904</c:v>
                </c:pt>
                <c:pt idx="28">
                  <c:v>6920</c:v>
                </c:pt>
                <c:pt idx="29">
                  <c:v>6967</c:v>
                </c:pt>
              </c:numCache>
            </c:numRef>
          </c:val>
          <c:smooth val="0"/>
          <c:extLst>
            <c:ext xmlns:c16="http://schemas.microsoft.com/office/drawing/2014/chart" uri="{C3380CC4-5D6E-409C-BE32-E72D297353CC}">
              <c16:uniqueId val="{00000000-C220-4816-B7D4-5E9F63312A45}"/>
            </c:ext>
          </c:extLst>
        </c:ser>
        <c:dLbls>
          <c:showLegendKey val="0"/>
          <c:showVal val="0"/>
          <c:showCatName val="0"/>
          <c:showSerName val="0"/>
          <c:showPercent val="0"/>
          <c:showBubbleSize val="0"/>
        </c:dLbls>
        <c:smooth val="0"/>
        <c:axId val="314647120"/>
        <c:axId val="314645480"/>
      </c:lineChart>
      <c:dateAx>
        <c:axId val="314647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45480"/>
        <c:crosses val="autoZero"/>
        <c:auto val="1"/>
        <c:lblOffset val="100"/>
        <c:baseTimeUnit val="days"/>
      </c:dateAx>
      <c:valAx>
        <c:axId val="314645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4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 (Altus)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0.37635251685746002</c:v>
                </c:pt>
                <c:pt idx="1">
                  <c:v>0.21871582565223999</c:v>
                </c:pt>
                <c:pt idx="2">
                  <c:v>0.40530007794231998</c:v>
                </c:pt>
                <c:pt idx="3">
                  <c:v>0.77627697562489995</c:v>
                </c:pt>
                <c:pt idx="4">
                  <c:v>0.29271298721305999</c:v>
                </c:pt>
                <c:pt idx="5">
                  <c:v>0.26113671274962003</c:v>
                </c:pt>
                <c:pt idx="6">
                  <c:v>0.30641948827944998</c:v>
                </c:pt>
                <c:pt idx="7">
                  <c:v>0.54987016954330004</c:v>
                </c:pt>
                <c:pt idx="8">
                  <c:v>0.45571927692540998</c:v>
                </c:pt>
                <c:pt idx="9">
                  <c:v>0.58974746711023995</c:v>
                </c:pt>
                <c:pt idx="10">
                  <c:v>0.21046301864101</c:v>
                </c:pt>
                <c:pt idx="11">
                  <c:v>0.37503750375037997</c:v>
                </c:pt>
                <c:pt idx="12">
                  <c:v>-1.4945449110746E-2</c:v>
                </c:pt>
                <c:pt idx="13">
                  <c:v>0.22421524663677</c:v>
                </c:pt>
                <c:pt idx="14">
                  <c:v>0.1193139448173</c:v>
                </c:pt>
                <c:pt idx="15">
                  <c:v>0.16386116490392</c:v>
                </c:pt>
                <c:pt idx="16">
                  <c:v>0.23795359904819</c:v>
                </c:pt>
                <c:pt idx="17">
                  <c:v>0.13353115727003001</c:v>
                </c:pt>
                <c:pt idx="18">
                  <c:v>0.11853607941917001</c:v>
                </c:pt>
                <c:pt idx="19">
                  <c:v>0.26639040994523999</c:v>
                </c:pt>
                <c:pt idx="20">
                  <c:v>0.17712177121771</c:v>
                </c:pt>
                <c:pt idx="21">
                  <c:v>5.8936201561809003E-2</c:v>
                </c:pt>
                <c:pt idx="22">
                  <c:v>0.25033132086585003</c:v>
                </c:pt>
                <c:pt idx="23">
                  <c:v>0.17626321974147999</c:v>
                </c:pt>
                <c:pt idx="24">
                  <c:v>0.35190615835777</c:v>
                </c:pt>
                <c:pt idx="25">
                  <c:v>0.23378141437756</c:v>
                </c:pt>
                <c:pt idx="26">
                  <c:v>0.30612244897959001</c:v>
                </c:pt>
                <c:pt idx="27">
                  <c:v>0.33425374218864001</c:v>
                </c:pt>
                <c:pt idx="28">
                  <c:v>0.23174971031286001</c:v>
                </c:pt>
                <c:pt idx="29">
                  <c:v>0.67919075144509</c:v>
                </c:pt>
              </c:numCache>
            </c:numRef>
          </c:val>
          <c:smooth val="0"/>
          <c:extLst>
            <c:ext xmlns:c16="http://schemas.microsoft.com/office/drawing/2014/chart" uri="{C3380CC4-5D6E-409C-BE32-E72D297353CC}">
              <c16:uniqueId val="{00000000-E117-4CE7-93EF-259B0901D4E8}"/>
            </c:ext>
          </c:extLst>
        </c:ser>
        <c:dLbls>
          <c:showLegendKey val="0"/>
          <c:showVal val="0"/>
          <c:showCatName val="0"/>
          <c:showSerName val="0"/>
          <c:showPercent val="0"/>
          <c:showBubbleSize val="0"/>
        </c:dLbls>
        <c:smooth val="0"/>
        <c:axId val="314644496"/>
        <c:axId val="314646136"/>
      </c:lineChart>
      <c:dateAx>
        <c:axId val="314644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46136"/>
        <c:crosses val="autoZero"/>
        <c:auto val="1"/>
        <c:lblOffset val="100"/>
        <c:baseTimeUnit val="days"/>
      </c:dateAx>
      <c:valAx>
        <c:axId val="314646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44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 (Altus)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1.3304</c:v>
                </c:pt>
                <c:pt idx="1">
                  <c:v>1.3109</c:v>
                </c:pt>
                <c:pt idx="2">
                  <c:v>1.7113</c:v>
                </c:pt>
                <c:pt idx="3">
                  <c:v>1.129</c:v>
                </c:pt>
                <c:pt idx="4">
                  <c:v>1.4767999999999999</c:v>
                </c:pt>
                <c:pt idx="5">
                  <c:v>1.9482999999999999</c:v>
                </c:pt>
                <c:pt idx="6">
                  <c:v>1.6674</c:v>
                </c:pt>
                <c:pt idx="7">
                  <c:v>1.6603000000000001</c:v>
                </c:pt>
                <c:pt idx="8">
                  <c:v>3.5465</c:v>
                </c:pt>
                <c:pt idx="9">
                  <c:v>0.85940000000000005</c:v>
                </c:pt>
                <c:pt idx="10">
                  <c:v>1.3666</c:v>
                </c:pt>
                <c:pt idx="11">
                  <c:v>1.5722</c:v>
                </c:pt>
                <c:pt idx="12">
                  <c:v>1.0164</c:v>
                </c:pt>
                <c:pt idx="13">
                  <c:v>0.68679999999999997</c:v>
                </c:pt>
                <c:pt idx="14">
                  <c:v>2.7277</c:v>
                </c:pt>
                <c:pt idx="15">
                  <c:v>1.8754</c:v>
                </c:pt>
                <c:pt idx="16">
                  <c:v>1.9608000000000001</c:v>
                </c:pt>
                <c:pt idx="17">
                  <c:v>0.86</c:v>
                </c:pt>
                <c:pt idx="18">
                  <c:v>1.4956</c:v>
                </c:pt>
                <c:pt idx="19">
                  <c:v>0.79810000000000003</c:v>
                </c:pt>
                <c:pt idx="20">
                  <c:v>1.46</c:v>
                </c:pt>
                <c:pt idx="21">
                  <c:v>2.7545000000000002</c:v>
                </c:pt>
                <c:pt idx="22">
                  <c:v>2.5148999999999999</c:v>
                </c:pt>
                <c:pt idx="23">
                  <c:v>1.7464</c:v>
                </c:pt>
                <c:pt idx="24">
                  <c:v>0.81969999999999998</c:v>
                </c:pt>
                <c:pt idx="25">
                  <c:v>1.1092</c:v>
                </c:pt>
                <c:pt idx="26">
                  <c:v>2.1978</c:v>
                </c:pt>
                <c:pt idx="27">
                  <c:v>2.0747</c:v>
                </c:pt>
                <c:pt idx="28">
                  <c:v>4.0075000000000003</c:v>
                </c:pt>
                <c:pt idx="29">
                  <c:v>1.109</c:v>
                </c:pt>
                <c:pt idx="30">
                  <c:v>0</c:v>
                </c:pt>
              </c:numCache>
            </c:numRef>
          </c:val>
          <c:smooth val="0"/>
          <c:extLst>
            <c:ext xmlns:c16="http://schemas.microsoft.com/office/drawing/2014/chart" uri="{C3380CC4-5D6E-409C-BE32-E72D297353CC}">
              <c16:uniqueId val="{00000000-E637-40D1-AFAC-1E142B4715D5}"/>
            </c:ext>
          </c:extLst>
        </c:ser>
        <c:dLbls>
          <c:showLegendKey val="0"/>
          <c:showVal val="0"/>
          <c:showCatName val="0"/>
          <c:showSerName val="0"/>
          <c:showPercent val="0"/>
          <c:showBubbleSize val="0"/>
        </c:dLbls>
        <c:smooth val="0"/>
        <c:axId val="356682400"/>
        <c:axId val="356686336"/>
      </c:lineChart>
      <c:dateAx>
        <c:axId val="356682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86336"/>
        <c:crosses val="autoZero"/>
        <c:auto val="1"/>
        <c:lblOffset val="100"/>
        <c:baseTimeUnit val="days"/>
      </c:dateAx>
      <c:valAx>
        <c:axId val="356686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82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 (Altus)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85</c:v>
                </c:pt>
                <c:pt idx="1">
                  <c:v>84</c:v>
                </c:pt>
                <c:pt idx="2">
                  <c:v>110</c:v>
                </c:pt>
                <c:pt idx="3">
                  <c:v>73</c:v>
                </c:pt>
                <c:pt idx="4">
                  <c:v>96</c:v>
                </c:pt>
                <c:pt idx="5">
                  <c:v>127</c:v>
                </c:pt>
                <c:pt idx="6">
                  <c:v>109</c:v>
                </c:pt>
                <c:pt idx="7">
                  <c:v>109</c:v>
                </c:pt>
                <c:pt idx="8">
                  <c:v>234</c:v>
                </c:pt>
                <c:pt idx="9">
                  <c:v>57</c:v>
                </c:pt>
                <c:pt idx="10">
                  <c:v>91</c:v>
                </c:pt>
                <c:pt idx="11">
                  <c:v>105</c:v>
                </c:pt>
                <c:pt idx="12">
                  <c:v>68</c:v>
                </c:pt>
                <c:pt idx="13">
                  <c:v>46</c:v>
                </c:pt>
                <c:pt idx="14">
                  <c:v>183</c:v>
                </c:pt>
                <c:pt idx="15">
                  <c:v>126</c:v>
                </c:pt>
                <c:pt idx="16">
                  <c:v>132</c:v>
                </c:pt>
                <c:pt idx="17">
                  <c:v>58</c:v>
                </c:pt>
                <c:pt idx="18">
                  <c:v>101</c:v>
                </c:pt>
                <c:pt idx="19">
                  <c:v>54</c:v>
                </c:pt>
                <c:pt idx="20">
                  <c:v>99</c:v>
                </c:pt>
                <c:pt idx="21">
                  <c:v>187</c:v>
                </c:pt>
                <c:pt idx="22">
                  <c:v>171</c:v>
                </c:pt>
                <c:pt idx="23">
                  <c:v>119</c:v>
                </c:pt>
                <c:pt idx="24">
                  <c:v>56</c:v>
                </c:pt>
                <c:pt idx="25">
                  <c:v>76</c:v>
                </c:pt>
                <c:pt idx="26">
                  <c:v>151</c:v>
                </c:pt>
                <c:pt idx="27">
                  <c:v>143</c:v>
                </c:pt>
                <c:pt idx="28">
                  <c:v>277</c:v>
                </c:pt>
                <c:pt idx="29">
                  <c:v>77</c:v>
                </c:pt>
                <c:pt idx="30">
                  <c:v>171</c:v>
                </c:pt>
              </c:numCache>
            </c:numRef>
          </c:val>
          <c:smooth val="0"/>
          <c:extLst>
            <c:ext xmlns:c16="http://schemas.microsoft.com/office/drawing/2014/chart" uri="{C3380CC4-5D6E-409C-BE32-E72D297353CC}">
              <c16:uniqueId val="{00000000-F272-4C91-B8CF-A4BA6EEE9873}"/>
            </c:ext>
          </c:extLst>
        </c:ser>
        <c:dLbls>
          <c:showLegendKey val="0"/>
          <c:showVal val="0"/>
          <c:showCatName val="0"/>
          <c:showSerName val="0"/>
          <c:showPercent val="0"/>
          <c:showBubbleSize val="0"/>
        </c:dLbls>
        <c:smooth val="0"/>
        <c:axId val="356690928"/>
        <c:axId val="356696832"/>
      </c:lineChart>
      <c:dateAx>
        <c:axId val="356690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96832"/>
        <c:crosses val="autoZero"/>
        <c:auto val="1"/>
        <c:lblOffset val="100"/>
        <c:baseTimeUnit val="days"/>
      </c:dateAx>
      <c:valAx>
        <c:axId val="356696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9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D42BB-697E-48DA-9537-68961E1FDFB1}"/>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AB545B12-7B35-47AE-86EC-475A5F2588C2}"/>
              </a:ext>
            </a:extLst>
          </p:cNvPr>
          <p:cNvSpPr>
            <a:spLocks noGrp="1"/>
          </p:cNvSpPr>
          <p:nvPr>
            <p:ph type="subTitle" idx="1"/>
          </p:nvPr>
        </p:nvSpPr>
        <p:spPr/>
        <p:txBody>
          <a:bodyPr/>
          <a:lstStyle/>
          <a:p>
            <a:r>
              <a:rPr lang="en-US"/>
              <a:t>Freelance</a:t>
            </a:r>
          </a:p>
        </p:txBody>
      </p:sp>
    </p:spTree>
    <p:extLst>
      <p:ext uri="{BB962C8B-B14F-4D97-AF65-F5344CB8AC3E}">
        <p14:creationId xmlns:p14="http://schemas.microsoft.com/office/powerpoint/2010/main" val="3705787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B600D-C934-470D-B2C6-86013A19D0B4}"/>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1340A15D-95E4-48D0-BF5B-CC45E1C5D32C}"/>
              </a:ext>
            </a:extLst>
          </p:cNvPr>
          <p:cNvGraphicFramePr>
            <a:graphicFrameLocks noGrp="1"/>
          </p:cNvGraphicFramePr>
          <p:nvPr>
            <p:ph type="tbl" sz="quarter" idx="13"/>
            <p:extLst>
              <p:ext uri="{D42A27DB-BD31-4B8C-83A1-F6EECF244321}">
                <p14:modId xmlns:p14="http://schemas.microsoft.com/office/powerpoint/2010/main" val="2335454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30954267"/>
                    </a:ext>
                  </a:extLst>
                </a:gridCol>
                <a:gridCol w="699516">
                  <a:extLst>
                    <a:ext uri="{9D8B030D-6E8A-4147-A177-3AD203B41FA5}">
                      <a16:colId xmlns:a16="http://schemas.microsoft.com/office/drawing/2014/main" val="169830140"/>
                    </a:ext>
                  </a:extLst>
                </a:gridCol>
                <a:gridCol w="699516">
                  <a:extLst>
                    <a:ext uri="{9D8B030D-6E8A-4147-A177-3AD203B41FA5}">
                      <a16:colId xmlns:a16="http://schemas.microsoft.com/office/drawing/2014/main" val="1124697522"/>
                    </a:ext>
                  </a:extLst>
                </a:gridCol>
                <a:gridCol w="658368">
                  <a:extLst>
                    <a:ext uri="{9D8B030D-6E8A-4147-A177-3AD203B41FA5}">
                      <a16:colId xmlns:a16="http://schemas.microsoft.com/office/drawing/2014/main" val="1565555283"/>
                    </a:ext>
                  </a:extLst>
                </a:gridCol>
                <a:gridCol w="658368">
                  <a:extLst>
                    <a:ext uri="{9D8B030D-6E8A-4147-A177-3AD203B41FA5}">
                      <a16:colId xmlns:a16="http://schemas.microsoft.com/office/drawing/2014/main" val="3036781408"/>
                    </a:ext>
                  </a:extLst>
                </a:gridCol>
                <a:gridCol w="658368">
                  <a:extLst>
                    <a:ext uri="{9D8B030D-6E8A-4147-A177-3AD203B41FA5}">
                      <a16:colId xmlns:a16="http://schemas.microsoft.com/office/drawing/2014/main" val="2260559157"/>
                    </a:ext>
                  </a:extLst>
                </a:gridCol>
                <a:gridCol w="699516">
                  <a:extLst>
                    <a:ext uri="{9D8B030D-6E8A-4147-A177-3AD203B41FA5}">
                      <a16:colId xmlns:a16="http://schemas.microsoft.com/office/drawing/2014/main" val="973529751"/>
                    </a:ext>
                  </a:extLst>
                </a:gridCol>
                <a:gridCol w="699516">
                  <a:extLst>
                    <a:ext uri="{9D8B030D-6E8A-4147-A177-3AD203B41FA5}">
                      <a16:colId xmlns:a16="http://schemas.microsoft.com/office/drawing/2014/main" val="596585334"/>
                    </a:ext>
                  </a:extLst>
                </a:gridCol>
                <a:gridCol w="699516">
                  <a:extLst>
                    <a:ext uri="{9D8B030D-6E8A-4147-A177-3AD203B41FA5}">
                      <a16:colId xmlns:a16="http://schemas.microsoft.com/office/drawing/2014/main" val="2953813729"/>
                    </a:ext>
                  </a:extLst>
                </a:gridCol>
                <a:gridCol w="658368">
                  <a:extLst>
                    <a:ext uri="{9D8B030D-6E8A-4147-A177-3AD203B41FA5}">
                      <a16:colId xmlns:a16="http://schemas.microsoft.com/office/drawing/2014/main" val="412838901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842127984"/>
                  </a:ext>
                </a:extLst>
              </a:tr>
              <a:tr h="370840">
                <a:tc>
                  <a:txBody>
                    <a:bodyPr/>
                    <a:lstStyle/>
                    <a:p>
                      <a:r>
                        <a:rPr lang="en-US" sz="1000"/>
                        <a:t>altus.me (Altus)</a:t>
                      </a:r>
                    </a:p>
                  </a:txBody>
                  <a:tcPr/>
                </a:tc>
                <a:tc>
                  <a:txBody>
                    <a:bodyPr/>
                    <a:lstStyle/>
                    <a:p>
                      <a:r>
                        <a:rPr lang="en-US" sz="1000"/>
                        <a:t>6967</a:t>
                      </a:r>
                    </a:p>
                  </a:txBody>
                  <a:tcPr/>
                </a:tc>
                <a:tc>
                  <a:txBody>
                    <a:bodyPr/>
                    <a:lstStyle/>
                    <a:p>
                      <a:r>
                        <a:rPr lang="en-US" sz="1000"/>
                        <a:t>590</a:t>
                      </a:r>
                    </a:p>
                  </a:txBody>
                  <a:tcPr/>
                </a:tc>
                <a:tc>
                  <a:txBody>
                    <a:bodyPr/>
                    <a:lstStyle/>
                    <a:p>
                      <a:r>
                        <a:rPr lang="en-US" sz="1000"/>
                        <a:t>20</a:t>
                      </a:r>
                    </a:p>
                  </a:txBody>
                  <a:tcPr/>
                </a:tc>
                <a:tc>
                  <a:txBody>
                    <a:bodyPr/>
                    <a:lstStyle/>
                    <a:p>
                      <a:r>
                        <a:rPr lang="en-US" sz="1000"/>
                        <a:t>3</a:t>
                      </a:r>
                    </a:p>
                  </a:txBody>
                  <a:tcPr/>
                </a:tc>
                <a:tc>
                  <a:txBody>
                    <a:bodyPr/>
                    <a:lstStyle/>
                    <a:p>
                      <a:r>
                        <a:rPr lang="en-US" sz="1000"/>
                        <a:t>8</a:t>
                      </a:r>
                    </a:p>
                  </a:txBody>
                  <a:tcPr/>
                </a:tc>
                <a:tc>
                  <a:txBody>
                    <a:bodyPr/>
                    <a:lstStyle/>
                    <a:p>
                      <a:r>
                        <a:rPr lang="en-US" sz="1000"/>
                        <a:t>31</a:t>
                      </a:r>
                    </a:p>
                  </a:txBody>
                  <a:tcPr/>
                </a:tc>
                <a:tc>
                  <a:txBody>
                    <a:bodyPr/>
                    <a:lstStyle/>
                    <a:p>
                      <a:r>
                        <a:rPr lang="en-US" sz="1000"/>
                        <a:t>3527</a:t>
                      </a:r>
                    </a:p>
                  </a:txBody>
                  <a:tcPr/>
                </a:tc>
                <a:tc>
                  <a:txBody>
                    <a:bodyPr/>
                    <a:lstStyle/>
                    <a:p>
                      <a:r>
                        <a:rPr lang="en-US" sz="1000"/>
                        <a:t>48</a:t>
                      </a:r>
                    </a:p>
                  </a:txBody>
                  <a:tcPr/>
                </a:tc>
                <a:tc>
                  <a:txBody>
                    <a:bodyPr/>
                    <a:lstStyle/>
                    <a:p>
                      <a:r>
                        <a:rPr lang="en-US" sz="1000"/>
                        <a:t>1.7285%</a:t>
                      </a:r>
                    </a:p>
                  </a:txBody>
                  <a:tcPr/>
                </a:tc>
                <a:extLst>
                  <a:ext uri="{0D108BD9-81ED-4DB2-BD59-A6C34878D82A}">
                    <a16:rowId xmlns:a16="http://schemas.microsoft.com/office/drawing/2014/main" val="2225295421"/>
                  </a:ext>
                </a:extLst>
              </a:tr>
            </a:tbl>
          </a:graphicData>
        </a:graphic>
      </p:graphicFrame>
      <p:sp>
        <p:nvSpPr>
          <p:cNvPr id="4" name="Text Placeholder 3">
            <a:extLst>
              <a:ext uri="{FF2B5EF4-FFF2-40B4-BE49-F238E27FC236}">
                <a16:creationId xmlns:a16="http://schemas.microsoft.com/office/drawing/2014/main" id="{72499E96-1E15-4A23-8032-BF60DD59DA1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35718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A16D8-C4F7-45B2-9EF7-37BC396598DA}"/>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54263CB6-7940-4A56-BB0B-A3D19C56BC7C}"/>
              </a:ext>
            </a:extLst>
          </p:cNvPr>
          <p:cNvGraphicFramePr>
            <a:graphicFrameLocks noGrp="1"/>
          </p:cNvGraphicFramePr>
          <p:nvPr>
            <p:ph type="chart" sz="quarter" idx="13"/>
            <p:extLst>
              <p:ext uri="{D42A27DB-BD31-4B8C-83A1-F6EECF244321}">
                <p14:modId xmlns:p14="http://schemas.microsoft.com/office/powerpoint/2010/main" val="1692493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4947FD-CACA-4E71-AE00-A71D9439A35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03B9E173-2598-42B0-AA89-E763043146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9216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C47C7-F9B7-4CA8-91F0-5F9B03BD44D6}"/>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8E7D4361-0604-4D99-9C27-CCC8322394EE}"/>
              </a:ext>
            </a:extLst>
          </p:cNvPr>
          <p:cNvGraphicFramePr>
            <a:graphicFrameLocks noGrp="1"/>
          </p:cNvGraphicFramePr>
          <p:nvPr>
            <p:ph type="chart" sz="quarter" idx="13"/>
            <p:extLst>
              <p:ext uri="{D42A27DB-BD31-4B8C-83A1-F6EECF244321}">
                <p14:modId xmlns:p14="http://schemas.microsoft.com/office/powerpoint/2010/main" val="489503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97C9D2-8CF8-48B4-B3FB-1E83197C838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136E500F-B151-422B-83D5-E6475DD6B1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1027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B7B26-463B-4FA3-B6B0-C36FE1B3E2B4}"/>
              </a:ext>
            </a:extLst>
          </p:cNvPr>
          <p:cNvSpPr>
            <a:spLocks noGrp="1"/>
          </p:cNvSpPr>
          <p:nvPr>
            <p:ph type="title"/>
          </p:nvPr>
        </p:nvSpPr>
        <p:spPr/>
        <p:txBody>
          <a:bodyPr/>
          <a:lstStyle/>
          <a:p>
            <a:r>
              <a:rPr lang="en-US"/>
              <a:t>Instagram Posts Table - 1 of 11</a:t>
            </a:r>
          </a:p>
        </p:txBody>
      </p:sp>
      <p:graphicFrame>
        <p:nvGraphicFramePr>
          <p:cNvPr id="5" name="Table Placeholder 4">
            <a:extLst>
              <a:ext uri="{FF2B5EF4-FFF2-40B4-BE49-F238E27FC236}">
                <a16:creationId xmlns:a16="http://schemas.microsoft.com/office/drawing/2014/main" id="{65E00E0A-F4C2-4807-A1E2-705290E4FD0D}"/>
              </a:ext>
            </a:extLst>
          </p:cNvPr>
          <p:cNvGraphicFramePr>
            <a:graphicFrameLocks noGrp="1"/>
          </p:cNvGraphicFramePr>
          <p:nvPr>
            <p:ph type="tbl" sz="quarter" idx="13"/>
            <p:extLst>
              <p:ext uri="{D42A27DB-BD31-4B8C-83A1-F6EECF244321}">
                <p14:modId xmlns:p14="http://schemas.microsoft.com/office/powerpoint/2010/main" val="2751064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29394769"/>
                    </a:ext>
                  </a:extLst>
                </a:gridCol>
                <a:gridCol w="987552">
                  <a:extLst>
                    <a:ext uri="{9D8B030D-6E8A-4147-A177-3AD203B41FA5}">
                      <a16:colId xmlns:a16="http://schemas.microsoft.com/office/drawing/2014/main" val="1769344243"/>
                    </a:ext>
                  </a:extLst>
                </a:gridCol>
                <a:gridCol w="987552">
                  <a:extLst>
                    <a:ext uri="{9D8B030D-6E8A-4147-A177-3AD203B41FA5}">
                      <a16:colId xmlns:a16="http://schemas.microsoft.com/office/drawing/2014/main" val="2712353572"/>
                    </a:ext>
                  </a:extLst>
                </a:gridCol>
                <a:gridCol w="987552">
                  <a:extLst>
                    <a:ext uri="{9D8B030D-6E8A-4147-A177-3AD203B41FA5}">
                      <a16:colId xmlns:a16="http://schemas.microsoft.com/office/drawing/2014/main" val="3720088254"/>
                    </a:ext>
                  </a:extLst>
                </a:gridCol>
                <a:gridCol w="987552">
                  <a:extLst>
                    <a:ext uri="{9D8B030D-6E8A-4147-A177-3AD203B41FA5}">
                      <a16:colId xmlns:a16="http://schemas.microsoft.com/office/drawing/2014/main" val="2008308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4426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- 2018-03-31 07:23:17</a:t>
                      </a:r>
                      <a:r>
                        <a:rPr kumimoji="0" lang="en-US" sz="1000" b="0" i="0" u="none" strike="noStrike" kern="1200" cap="none" spc="0" normalizeH="0" baseline="0" noProof="0">
                          <a:ln>
                            <a:noFill/>
                          </a:ln>
                          <a:solidFill>
                            <a:prstClr val="black"/>
                          </a:solidFill>
                          <a:effectLst/>
                          <a:uLnTx/>
                          <a:uFillTx/>
                          <a:latin typeface="+mn-lt"/>
                          <a:ea typeface="+mn-ea"/>
                          <a:cs typeface="+mn-cs"/>
                        </a:rPr>
                        <a:t>
Charmed by Roberto Cavalli Home's fashion infused pieces of furniture. #Repost @robertocavallihome_interiors
• • •
An #exotic #dream...
// Maclaine #armchair in #green velvet - Thanks to Marie Claire Maison
#press #fashion #furniture #homedesign #homeinteriors #italiastyle #madeinitaly #luxury #italianbrand #designinterior #designfashion #decor #decoration #decorations #decorating #photooftheday #bestoftheday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15485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- 2018-03-30 07:37:56</a:t>
                      </a:r>
                      <a:r>
                        <a:rPr kumimoji="0" lang="en-US" sz="1000" b="0" i="0" u="none" strike="noStrike" kern="1200" cap="none" spc="0" normalizeH="0" baseline="0" noProof="0">
                          <a:ln>
                            <a:noFill/>
                          </a:ln>
                          <a:solidFill>
                            <a:prstClr val="black"/>
                          </a:solidFill>
                          <a:effectLst/>
                          <a:uLnTx/>
                          <a:uFillTx/>
                          <a:latin typeface="+mn-lt"/>
                          <a:ea typeface="+mn-ea"/>
                          <a:cs typeface="+mn-cs"/>
                        </a:rPr>
                        <a:t>
Excellent craftsmanship by Boca Do Lobo #Repost @bocadolobo
• • •
Glance mirror in the varnishing process. Astonishing technique by our craftsmen! #bocadolobo #passioniseverything #luxuryfurniture #design #furniture #exclusivedesign #behindthescenes #artsandcrafts #bespoke #craftsmanship #creativedesign #details #interiordesign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15757016"/>
                  </a:ext>
                </a:extLst>
              </a:tr>
            </a:tbl>
          </a:graphicData>
        </a:graphic>
      </p:graphicFrame>
      <p:sp>
        <p:nvSpPr>
          <p:cNvPr id="4" name="Text Placeholder 3">
            <a:extLst>
              <a:ext uri="{FF2B5EF4-FFF2-40B4-BE49-F238E27FC236}">
                <a16:creationId xmlns:a16="http://schemas.microsoft.com/office/drawing/2014/main" id="{93F64EC8-7BD1-466F-8EC3-370EA7E6CBE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1864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94849-FA6E-4A81-802A-232F30505D84}"/>
              </a:ext>
            </a:extLst>
          </p:cNvPr>
          <p:cNvSpPr>
            <a:spLocks noGrp="1"/>
          </p:cNvSpPr>
          <p:nvPr>
            <p:ph type="title"/>
          </p:nvPr>
        </p:nvSpPr>
        <p:spPr/>
        <p:txBody>
          <a:bodyPr/>
          <a:lstStyle/>
          <a:p>
            <a:r>
              <a:rPr lang="en-US"/>
              <a:t>Instagram Posts Table - 2 of 11</a:t>
            </a:r>
          </a:p>
        </p:txBody>
      </p:sp>
      <p:graphicFrame>
        <p:nvGraphicFramePr>
          <p:cNvPr id="5" name="Table Placeholder 4">
            <a:extLst>
              <a:ext uri="{FF2B5EF4-FFF2-40B4-BE49-F238E27FC236}">
                <a16:creationId xmlns:a16="http://schemas.microsoft.com/office/drawing/2014/main" id="{25D89DC2-BA8F-4F9A-A6BA-4610372E6CFA}"/>
              </a:ext>
            </a:extLst>
          </p:cNvPr>
          <p:cNvGraphicFramePr>
            <a:graphicFrameLocks noGrp="1"/>
          </p:cNvGraphicFramePr>
          <p:nvPr>
            <p:ph type="tbl" sz="quarter" idx="13"/>
            <p:extLst>
              <p:ext uri="{D42A27DB-BD31-4B8C-83A1-F6EECF244321}">
                <p14:modId xmlns:p14="http://schemas.microsoft.com/office/powerpoint/2010/main" val="3907422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75985588"/>
                    </a:ext>
                  </a:extLst>
                </a:gridCol>
                <a:gridCol w="987552">
                  <a:extLst>
                    <a:ext uri="{9D8B030D-6E8A-4147-A177-3AD203B41FA5}">
                      <a16:colId xmlns:a16="http://schemas.microsoft.com/office/drawing/2014/main" val="2286905335"/>
                    </a:ext>
                  </a:extLst>
                </a:gridCol>
                <a:gridCol w="987552">
                  <a:extLst>
                    <a:ext uri="{9D8B030D-6E8A-4147-A177-3AD203B41FA5}">
                      <a16:colId xmlns:a16="http://schemas.microsoft.com/office/drawing/2014/main" val="3906698240"/>
                    </a:ext>
                  </a:extLst>
                </a:gridCol>
                <a:gridCol w="987552">
                  <a:extLst>
                    <a:ext uri="{9D8B030D-6E8A-4147-A177-3AD203B41FA5}">
                      <a16:colId xmlns:a16="http://schemas.microsoft.com/office/drawing/2014/main" val="403136541"/>
                    </a:ext>
                  </a:extLst>
                </a:gridCol>
                <a:gridCol w="987552">
                  <a:extLst>
                    <a:ext uri="{9D8B030D-6E8A-4147-A177-3AD203B41FA5}">
                      <a16:colId xmlns:a16="http://schemas.microsoft.com/office/drawing/2014/main" val="1120327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567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- 2018-03-29 07:25:05</a:t>
                      </a:r>
                      <a:r>
                        <a:rPr kumimoji="0" lang="en-US" sz="1000" b="0" i="0" u="none" strike="noStrike" kern="1200" cap="none" spc="0" normalizeH="0" baseline="0" noProof="0">
                          <a:ln>
                            <a:noFill/>
                          </a:ln>
                          <a:solidFill>
                            <a:prstClr val="black"/>
                          </a:solidFill>
                          <a:effectLst/>
                          <a:uLnTx/>
                          <a:uFillTx/>
                          <a:latin typeface="+mn-lt"/>
                          <a:ea typeface="+mn-ea"/>
                          <a:cs typeface="+mn-cs"/>
                        </a:rPr>
                        <a:t>
Summer is just around the corner, which means it's time to get ready for outdoor living. No better way to give your patio a whole new look than with Varaschin's unique and original outdoor furniture!
Make sure to pass by our showroom to see it on display.
PS. Altus showroom will be closed tomorrow and will resume work on Saturday.
#luxury #furniture #interiors #interiordesign #interiordecor #homedesign #homedecor #home #design #designer #style #decor #decoration #instastyle #instadecor #instagood #varaschin #outdoorfurniture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18471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- 2018-03-28 09:07:34</a:t>
                      </a:r>
                      <a:r>
                        <a:rPr kumimoji="0" lang="en-US" sz="1000" b="0" i="0" u="none" strike="noStrike" kern="1200" cap="none" spc="0" normalizeH="0" baseline="0" noProof="0">
                          <a:ln>
                            <a:noFill/>
                          </a:ln>
                          <a:solidFill>
                            <a:prstClr val="black"/>
                          </a:solidFill>
                          <a:effectLst/>
                          <a:uLnTx/>
                          <a:uFillTx/>
                          <a:latin typeface="+mn-lt"/>
                          <a:ea typeface="+mn-ea"/>
                          <a:cs typeface="+mn-cs"/>
                        </a:rPr>
                        <a:t>
Lacoon Island designed by Jai Jalan for Désirée is a soft and loving swivel "island" made to relax on. #Repost @gruppoeuromobil
• • •
Create moments of absolute comfort. Lacoon Island by Jai Jalan
#désirée #jaijalan #homesofthome #gruppoeuromobil #design #interiordesign #interiordeco #interiors #home #furniture #furnituredesign #homedesign #homeliving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10024412"/>
                  </a:ext>
                </a:extLst>
              </a:tr>
            </a:tbl>
          </a:graphicData>
        </a:graphic>
      </p:graphicFrame>
      <p:sp>
        <p:nvSpPr>
          <p:cNvPr id="4" name="Text Placeholder 3">
            <a:extLst>
              <a:ext uri="{FF2B5EF4-FFF2-40B4-BE49-F238E27FC236}">
                <a16:creationId xmlns:a16="http://schemas.microsoft.com/office/drawing/2014/main" id="{73BC7544-8B58-4371-972F-270793768EC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985555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CA703-4CC9-4166-9410-D217913D2328}"/>
              </a:ext>
            </a:extLst>
          </p:cNvPr>
          <p:cNvSpPr>
            <a:spLocks noGrp="1"/>
          </p:cNvSpPr>
          <p:nvPr>
            <p:ph type="title"/>
          </p:nvPr>
        </p:nvSpPr>
        <p:spPr/>
        <p:txBody>
          <a:bodyPr/>
          <a:lstStyle/>
          <a:p>
            <a:r>
              <a:rPr lang="en-US"/>
              <a:t>Instagram Posts Table - 3 of 11</a:t>
            </a:r>
          </a:p>
        </p:txBody>
      </p:sp>
      <p:graphicFrame>
        <p:nvGraphicFramePr>
          <p:cNvPr id="5" name="Table Placeholder 4">
            <a:extLst>
              <a:ext uri="{FF2B5EF4-FFF2-40B4-BE49-F238E27FC236}">
                <a16:creationId xmlns:a16="http://schemas.microsoft.com/office/drawing/2014/main" id="{CB95284C-E214-48E6-AD7D-436A6FD84EC9}"/>
              </a:ext>
            </a:extLst>
          </p:cNvPr>
          <p:cNvGraphicFramePr>
            <a:graphicFrameLocks noGrp="1"/>
          </p:cNvGraphicFramePr>
          <p:nvPr>
            <p:ph type="tbl" sz="quarter" idx="13"/>
            <p:extLst>
              <p:ext uri="{D42A27DB-BD31-4B8C-83A1-F6EECF244321}">
                <p14:modId xmlns:p14="http://schemas.microsoft.com/office/powerpoint/2010/main" val="1280086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73829404"/>
                    </a:ext>
                  </a:extLst>
                </a:gridCol>
                <a:gridCol w="987552">
                  <a:extLst>
                    <a:ext uri="{9D8B030D-6E8A-4147-A177-3AD203B41FA5}">
                      <a16:colId xmlns:a16="http://schemas.microsoft.com/office/drawing/2014/main" val="1234988877"/>
                    </a:ext>
                  </a:extLst>
                </a:gridCol>
                <a:gridCol w="987552">
                  <a:extLst>
                    <a:ext uri="{9D8B030D-6E8A-4147-A177-3AD203B41FA5}">
                      <a16:colId xmlns:a16="http://schemas.microsoft.com/office/drawing/2014/main" val="3601171018"/>
                    </a:ext>
                  </a:extLst>
                </a:gridCol>
                <a:gridCol w="987552">
                  <a:extLst>
                    <a:ext uri="{9D8B030D-6E8A-4147-A177-3AD203B41FA5}">
                      <a16:colId xmlns:a16="http://schemas.microsoft.com/office/drawing/2014/main" val="254473433"/>
                    </a:ext>
                  </a:extLst>
                </a:gridCol>
                <a:gridCol w="987552">
                  <a:extLst>
                    <a:ext uri="{9D8B030D-6E8A-4147-A177-3AD203B41FA5}">
                      <a16:colId xmlns:a16="http://schemas.microsoft.com/office/drawing/2014/main" val="2441117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364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- 2018-03-27 07:18:46</a:t>
                      </a:r>
                      <a:r>
                        <a:rPr kumimoji="0" lang="en-US" sz="1000" b="0" i="0" u="none" strike="noStrike" kern="1200" cap="none" spc="0" normalizeH="0" baseline="0" noProof="0">
                          <a:ln>
                            <a:noFill/>
                          </a:ln>
                          <a:solidFill>
                            <a:prstClr val="black"/>
                          </a:solidFill>
                          <a:effectLst/>
                          <a:uLnTx/>
                          <a:uFillTx/>
                          <a:latin typeface="+mn-lt"/>
                          <a:ea typeface="+mn-ea"/>
                          <a:cs typeface="+mn-cs"/>
                        </a:rPr>
                        <a:t>
A throwback to when Altus team visited Arketipo's incredible showroom in Florence which combines quality, luxury furniture and impeccable attention to detail in a vibrant yet elegant atmosphere.
#luxury #furniture #interiors #interiordesign #interiordecor #homedesign #homedecor #home #design #designer #style #decor #decoration #instastyle #instadecor #instagood #arketipo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76444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- 2018-03-26 08:41:23</a:t>
                      </a:r>
                      <a:r>
                        <a:rPr kumimoji="0" lang="en-US" sz="1000" b="0" i="0" u="none" strike="noStrike" kern="1200" cap="none" spc="0" normalizeH="0" baseline="0" noProof="0">
                          <a:ln>
                            <a:noFill/>
                          </a:ln>
                          <a:solidFill>
                            <a:prstClr val="black"/>
                          </a:solidFill>
                          <a:effectLst/>
                          <a:uLnTx/>
                          <a:uFillTx/>
                          <a:latin typeface="+mn-lt"/>
                          <a:ea typeface="+mn-ea"/>
                          <a:cs typeface="+mn-cs"/>
                        </a:rPr>
                        <a:t>
The Volare chair, designed by Jan Armgardt for Leolux, offers pleasantly sprung comfort with design characteristics that are ideal for a luxury atmosphere. #Repost @leoluxdesignfurniture
• • •
Hovering away on the featherweight wire chair Volare. #leolux #leoluxdesignfurniture #volare #wirechair #janarmgardt #dutchdesign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44895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- 2018-03-25 08:24:35</a:t>
                      </a:r>
                      <a:r>
                        <a:rPr kumimoji="0" lang="en-US" sz="1000" b="0" i="0" u="none" strike="noStrike" kern="1200" cap="none" spc="0" normalizeH="0" baseline="0" noProof="0">
                          <a:ln>
                            <a:noFill/>
                          </a:ln>
                          <a:solidFill>
                            <a:prstClr val="black"/>
                          </a:solidFill>
                          <a:effectLst/>
                          <a:uLnTx/>
                          <a:uFillTx/>
                          <a:latin typeface="+mn-lt"/>
                          <a:ea typeface="+mn-ea"/>
                          <a:cs typeface="+mn-cs"/>
                        </a:rPr>
                        <a:t>
MANUTTI's making-of video of their 2017 collection makes us crave Summer. We can't wait to see what they have in store for us this year!
To watch the full video, click on the link in our bio.
#luxury #furniture #interiors #interiordesign #interiordecor #homedesign #homedecor #home #design #designer #style #decor #decoration #instastyle #instadecor #instagood #manutti #instahome #instadesign #luxurylife #AltusME #Beirut #Lebanon #middleeast #luxurylifestyle #luxuryhome @manutti_official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20626455"/>
                  </a:ext>
                </a:extLst>
              </a:tr>
            </a:tbl>
          </a:graphicData>
        </a:graphic>
      </p:graphicFrame>
      <p:sp>
        <p:nvSpPr>
          <p:cNvPr id="4" name="Text Placeholder 3">
            <a:extLst>
              <a:ext uri="{FF2B5EF4-FFF2-40B4-BE49-F238E27FC236}">
                <a16:creationId xmlns:a16="http://schemas.microsoft.com/office/drawing/2014/main" id="{7A2FC9A2-41AC-4804-9FA0-5DF05F83628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07152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BF4F5-F182-47F8-86B8-660A29694841}"/>
              </a:ext>
            </a:extLst>
          </p:cNvPr>
          <p:cNvSpPr>
            <a:spLocks noGrp="1"/>
          </p:cNvSpPr>
          <p:nvPr>
            <p:ph type="title"/>
          </p:nvPr>
        </p:nvSpPr>
        <p:spPr/>
        <p:txBody>
          <a:bodyPr/>
          <a:lstStyle/>
          <a:p>
            <a:r>
              <a:rPr lang="en-US"/>
              <a:t>Instagram Posts Table - 4 of 11</a:t>
            </a:r>
          </a:p>
        </p:txBody>
      </p:sp>
      <p:graphicFrame>
        <p:nvGraphicFramePr>
          <p:cNvPr id="5" name="Table Placeholder 4">
            <a:extLst>
              <a:ext uri="{FF2B5EF4-FFF2-40B4-BE49-F238E27FC236}">
                <a16:creationId xmlns:a16="http://schemas.microsoft.com/office/drawing/2014/main" id="{5F2B4DA4-5D86-4CEE-BDBF-034760994CC0}"/>
              </a:ext>
            </a:extLst>
          </p:cNvPr>
          <p:cNvGraphicFramePr>
            <a:graphicFrameLocks noGrp="1"/>
          </p:cNvGraphicFramePr>
          <p:nvPr>
            <p:ph type="tbl" sz="quarter" idx="13"/>
            <p:extLst>
              <p:ext uri="{D42A27DB-BD31-4B8C-83A1-F6EECF244321}">
                <p14:modId xmlns:p14="http://schemas.microsoft.com/office/powerpoint/2010/main" val="2071614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19529736"/>
                    </a:ext>
                  </a:extLst>
                </a:gridCol>
                <a:gridCol w="987552">
                  <a:extLst>
                    <a:ext uri="{9D8B030D-6E8A-4147-A177-3AD203B41FA5}">
                      <a16:colId xmlns:a16="http://schemas.microsoft.com/office/drawing/2014/main" val="1523551500"/>
                    </a:ext>
                  </a:extLst>
                </a:gridCol>
                <a:gridCol w="987552">
                  <a:extLst>
                    <a:ext uri="{9D8B030D-6E8A-4147-A177-3AD203B41FA5}">
                      <a16:colId xmlns:a16="http://schemas.microsoft.com/office/drawing/2014/main" val="4116326986"/>
                    </a:ext>
                  </a:extLst>
                </a:gridCol>
                <a:gridCol w="987552">
                  <a:extLst>
                    <a:ext uri="{9D8B030D-6E8A-4147-A177-3AD203B41FA5}">
                      <a16:colId xmlns:a16="http://schemas.microsoft.com/office/drawing/2014/main" val="3941217093"/>
                    </a:ext>
                  </a:extLst>
                </a:gridCol>
                <a:gridCol w="987552">
                  <a:extLst>
                    <a:ext uri="{9D8B030D-6E8A-4147-A177-3AD203B41FA5}">
                      <a16:colId xmlns:a16="http://schemas.microsoft.com/office/drawing/2014/main" val="3057286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5999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- 2018-03-24 12:44:40</a:t>
                      </a:r>
                      <a:r>
                        <a:rPr kumimoji="0" lang="en-US" sz="1000" b="0" i="0" u="none" strike="noStrike" kern="1200" cap="none" spc="0" normalizeH="0" baseline="0" noProof="0">
                          <a:ln>
                            <a:noFill/>
                          </a:ln>
                          <a:solidFill>
                            <a:prstClr val="black"/>
                          </a:solidFill>
                          <a:effectLst/>
                          <a:uLnTx/>
                          <a:uFillTx/>
                          <a:latin typeface="+mn-lt"/>
                          <a:ea typeface="+mn-ea"/>
                          <a:cs typeface="+mn-cs"/>
                        </a:rPr>
                        <a:t>
Sissi chair designed by Ludovica + Roberto Palomba for Driade is the ideal outdoor chair, but is also perfect for indoors. Its charm and inviting appeal make it suitable for any style!
#luxury #furniture #interiors #interiordesign #interiordecor #homedesign #homedecor #home #design #designer #style #decor #decoration #instastyle #instadecor #instagood #driade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12104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- 2018-03-23 04:15:13</a:t>
                      </a:r>
                      <a:r>
                        <a:rPr kumimoji="0" lang="en-US" sz="1000" b="0" i="0" u="none" strike="noStrike" kern="1200" cap="none" spc="0" normalizeH="0" baseline="0" noProof="0">
                          <a:ln>
                            <a:noFill/>
                          </a:ln>
                          <a:solidFill>
                            <a:prstClr val="black"/>
                          </a:solidFill>
                          <a:effectLst/>
                          <a:uLnTx/>
                          <a:uFillTx/>
                          <a:latin typeface="+mn-lt"/>
                          <a:ea typeface="+mn-ea"/>
                          <a:cs typeface="+mn-cs"/>
                        </a:rPr>
                        <a:t>
Discover Driade's trendy exclusive designs at Altus showroom and decorate your home with unique pieces of furniture.
#luxury #furniture #interiors #interiordesign #interiordecor #homedesign #homedecor #home #design #designer #style #decor #decoration #instastyle #instadecor #instagood #driade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4442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- 2018-03-22 04:53:27</a:t>
                      </a:r>
                      <a:r>
                        <a:rPr kumimoji="0" lang="en-US" sz="1000" b="0" i="0" u="none" strike="noStrike" kern="1200" cap="none" spc="0" normalizeH="0" baseline="0" noProof="0">
                          <a:ln>
                            <a:noFill/>
                          </a:ln>
                          <a:solidFill>
                            <a:prstClr val="black"/>
                          </a:solidFill>
                          <a:effectLst/>
                          <a:uLnTx/>
                          <a:uFillTx/>
                          <a:latin typeface="+mn-lt"/>
                          <a:ea typeface="+mn-ea"/>
                          <a:cs typeface="+mn-cs"/>
                        </a:rPr>
                        <a:t>
A day at Louvre Abu Dhabi with architecture vloggers #donotsettle who take us inside Ateliers Jean Nouvel's extraordinary architectural feat.
To see more, click on the link in our bio!
#luxury #furniture #interiors #interiordesign #interiordecor #homedesign #homedecor #home #design #designer #style #decor #decoration #instastyle #instadecor #instagood #louvreabudhabi #architecture #ateliersjeannouvel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1105749"/>
                  </a:ext>
                </a:extLst>
              </a:tr>
            </a:tbl>
          </a:graphicData>
        </a:graphic>
      </p:graphicFrame>
      <p:sp>
        <p:nvSpPr>
          <p:cNvPr id="4" name="Text Placeholder 3">
            <a:extLst>
              <a:ext uri="{FF2B5EF4-FFF2-40B4-BE49-F238E27FC236}">
                <a16:creationId xmlns:a16="http://schemas.microsoft.com/office/drawing/2014/main" id="{127076C8-24C5-48C2-8C46-29FD1476AF9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6577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98CFB-8304-4EEC-9715-752183092D5B}"/>
              </a:ext>
            </a:extLst>
          </p:cNvPr>
          <p:cNvSpPr>
            <a:spLocks noGrp="1"/>
          </p:cNvSpPr>
          <p:nvPr>
            <p:ph type="title"/>
          </p:nvPr>
        </p:nvSpPr>
        <p:spPr/>
        <p:txBody>
          <a:bodyPr/>
          <a:lstStyle/>
          <a:p>
            <a:r>
              <a:rPr lang="en-US"/>
              <a:t>Instagram Posts Table - 5 of 11</a:t>
            </a:r>
          </a:p>
        </p:txBody>
      </p:sp>
      <p:graphicFrame>
        <p:nvGraphicFramePr>
          <p:cNvPr id="5" name="Table Placeholder 4">
            <a:extLst>
              <a:ext uri="{FF2B5EF4-FFF2-40B4-BE49-F238E27FC236}">
                <a16:creationId xmlns:a16="http://schemas.microsoft.com/office/drawing/2014/main" id="{61BD2715-A68A-4F86-9DC4-C91F257AD6DD}"/>
              </a:ext>
            </a:extLst>
          </p:cNvPr>
          <p:cNvGraphicFramePr>
            <a:graphicFrameLocks noGrp="1"/>
          </p:cNvGraphicFramePr>
          <p:nvPr>
            <p:ph type="tbl" sz="quarter" idx="13"/>
            <p:extLst>
              <p:ext uri="{D42A27DB-BD31-4B8C-83A1-F6EECF244321}">
                <p14:modId xmlns:p14="http://schemas.microsoft.com/office/powerpoint/2010/main" val="3152277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52180027"/>
                    </a:ext>
                  </a:extLst>
                </a:gridCol>
                <a:gridCol w="987552">
                  <a:extLst>
                    <a:ext uri="{9D8B030D-6E8A-4147-A177-3AD203B41FA5}">
                      <a16:colId xmlns:a16="http://schemas.microsoft.com/office/drawing/2014/main" val="3033300918"/>
                    </a:ext>
                  </a:extLst>
                </a:gridCol>
                <a:gridCol w="987552">
                  <a:extLst>
                    <a:ext uri="{9D8B030D-6E8A-4147-A177-3AD203B41FA5}">
                      <a16:colId xmlns:a16="http://schemas.microsoft.com/office/drawing/2014/main" val="2807707813"/>
                    </a:ext>
                  </a:extLst>
                </a:gridCol>
                <a:gridCol w="987552">
                  <a:extLst>
                    <a:ext uri="{9D8B030D-6E8A-4147-A177-3AD203B41FA5}">
                      <a16:colId xmlns:a16="http://schemas.microsoft.com/office/drawing/2014/main" val="1010123250"/>
                    </a:ext>
                  </a:extLst>
                </a:gridCol>
                <a:gridCol w="987552">
                  <a:extLst>
                    <a:ext uri="{9D8B030D-6E8A-4147-A177-3AD203B41FA5}">
                      <a16:colId xmlns:a16="http://schemas.microsoft.com/office/drawing/2014/main" val="3907258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9226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- 2018-03-21 05:31:32</a:t>
                      </a:r>
                      <a:r>
                        <a:rPr kumimoji="0" lang="en-US" sz="1000" b="0" i="0" u="none" strike="noStrike" kern="1200" cap="none" spc="0" normalizeH="0" baseline="0" noProof="0">
                          <a:ln>
                            <a:noFill/>
                          </a:ln>
                          <a:solidFill>
                            <a:prstClr val="black"/>
                          </a:solidFill>
                          <a:effectLst/>
                          <a:uLnTx/>
                          <a:uFillTx/>
                          <a:latin typeface="+mn-lt"/>
                          <a:ea typeface="+mn-ea"/>
                          <a:cs typeface="+mn-cs"/>
                        </a:rPr>
                        <a:t>
The unique bond between Mother and Child is perfectly portrayed in Lladró's handmade porcelain figurine. Happy Mother's Day!
#luxury #furniture #interiors #interiordesign #interiordecor #homedesign #homedecor #home #design #designer #style #decor #decoration #instastyle #instadecor #instagood #lladró #mothersday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86864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- 2018-03-20 13:36:06</a:t>
                      </a:r>
                      <a:r>
                        <a:rPr kumimoji="0" lang="en-US" sz="1000" b="0" i="0" u="none" strike="noStrike" kern="1200" cap="none" spc="0" normalizeH="0" baseline="0" noProof="0">
                          <a:ln>
                            <a:noFill/>
                          </a:ln>
                          <a:solidFill>
                            <a:prstClr val="black"/>
                          </a:solidFill>
                          <a:effectLst/>
                          <a:uLnTx/>
                          <a:uFillTx/>
                          <a:latin typeface="+mn-lt"/>
                          <a:ea typeface="+mn-ea"/>
                          <a:cs typeface="+mn-cs"/>
                        </a:rPr>
                        <a:t>
Hammer armchair by Segis is among the winners of the 2017 Good Design Awards, a passion project where dedication and creativity lead to design excellence.
#luxury #furniture #interiors #interiordesign #interiordecor #homedesign #homedecor #home #design #designer #style #decor #decoration #instastyle #instadecor #instagood #segis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50772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- 2018-03-19 08:23:56</a:t>
                      </a:r>
                      <a:r>
                        <a:rPr kumimoji="0" lang="en-US" sz="1000" b="0" i="0" u="none" strike="noStrike" kern="1200" cap="none" spc="0" normalizeH="0" baseline="0" noProof="0">
                          <a:ln>
                            <a:noFill/>
                          </a:ln>
                          <a:solidFill>
                            <a:prstClr val="black"/>
                          </a:solidFill>
                          <a:effectLst/>
                          <a:uLnTx/>
                          <a:uFillTx/>
                          <a:latin typeface="+mn-lt"/>
                          <a:ea typeface="+mn-ea"/>
                          <a:cs typeface="+mn-cs"/>
                        </a:rPr>
                        <a:t>
Style meets opulence with Vittoria Frigerio's living room decor. Be inspired.
#luxury #furniture #interiors #interiordesign #interiordecor #homedesign #homedecor #home #design #designer #style #decor #decoration #instastyle #instadecor #instagood #vittoriafrigerio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03817791"/>
                  </a:ext>
                </a:extLst>
              </a:tr>
            </a:tbl>
          </a:graphicData>
        </a:graphic>
      </p:graphicFrame>
      <p:sp>
        <p:nvSpPr>
          <p:cNvPr id="4" name="Text Placeholder 3">
            <a:extLst>
              <a:ext uri="{FF2B5EF4-FFF2-40B4-BE49-F238E27FC236}">
                <a16:creationId xmlns:a16="http://schemas.microsoft.com/office/drawing/2014/main" id="{B9D344C9-CDD5-4551-A0D0-CBF3DD42120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008036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12AE8-ED61-42C2-B61E-AD0A80D91D5C}"/>
              </a:ext>
            </a:extLst>
          </p:cNvPr>
          <p:cNvSpPr>
            <a:spLocks noGrp="1"/>
          </p:cNvSpPr>
          <p:nvPr>
            <p:ph type="title"/>
          </p:nvPr>
        </p:nvSpPr>
        <p:spPr/>
        <p:txBody>
          <a:bodyPr/>
          <a:lstStyle/>
          <a:p>
            <a:r>
              <a:rPr lang="en-US"/>
              <a:t>Instagram Posts Table - 6 of 11</a:t>
            </a:r>
          </a:p>
        </p:txBody>
      </p:sp>
      <p:graphicFrame>
        <p:nvGraphicFramePr>
          <p:cNvPr id="5" name="Table Placeholder 4">
            <a:extLst>
              <a:ext uri="{FF2B5EF4-FFF2-40B4-BE49-F238E27FC236}">
                <a16:creationId xmlns:a16="http://schemas.microsoft.com/office/drawing/2014/main" id="{18AEE022-5284-4A9F-855D-6B4C71878AD9}"/>
              </a:ext>
            </a:extLst>
          </p:cNvPr>
          <p:cNvGraphicFramePr>
            <a:graphicFrameLocks noGrp="1"/>
          </p:cNvGraphicFramePr>
          <p:nvPr>
            <p:ph type="tbl" sz="quarter" idx="13"/>
            <p:extLst>
              <p:ext uri="{D42A27DB-BD31-4B8C-83A1-F6EECF244321}">
                <p14:modId xmlns:p14="http://schemas.microsoft.com/office/powerpoint/2010/main" val="4276806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11726133"/>
                    </a:ext>
                  </a:extLst>
                </a:gridCol>
                <a:gridCol w="987552">
                  <a:extLst>
                    <a:ext uri="{9D8B030D-6E8A-4147-A177-3AD203B41FA5}">
                      <a16:colId xmlns:a16="http://schemas.microsoft.com/office/drawing/2014/main" val="3574855658"/>
                    </a:ext>
                  </a:extLst>
                </a:gridCol>
                <a:gridCol w="987552">
                  <a:extLst>
                    <a:ext uri="{9D8B030D-6E8A-4147-A177-3AD203B41FA5}">
                      <a16:colId xmlns:a16="http://schemas.microsoft.com/office/drawing/2014/main" val="1391872710"/>
                    </a:ext>
                  </a:extLst>
                </a:gridCol>
                <a:gridCol w="987552">
                  <a:extLst>
                    <a:ext uri="{9D8B030D-6E8A-4147-A177-3AD203B41FA5}">
                      <a16:colId xmlns:a16="http://schemas.microsoft.com/office/drawing/2014/main" val="2873460812"/>
                    </a:ext>
                  </a:extLst>
                </a:gridCol>
                <a:gridCol w="987552">
                  <a:extLst>
                    <a:ext uri="{9D8B030D-6E8A-4147-A177-3AD203B41FA5}">
                      <a16:colId xmlns:a16="http://schemas.microsoft.com/office/drawing/2014/main" val="2857143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7842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- 2018-03-18 07:49:57</a:t>
                      </a:r>
                      <a:r>
                        <a:rPr kumimoji="0" lang="en-US" sz="1000" b="0" i="0" u="none" strike="noStrike" kern="1200" cap="none" spc="0" normalizeH="0" baseline="0" noProof="0">
                          <a:ln>
                            <a:noFill/>
                          </a:ln>
                          <a:solidFill>
                            <a:prstClr val="black"/>
                          </a:solidFill>
                          <a:effectLst/>
                          <a:uLnTx/>
                          <a:uFillTx/>
                          <a:latin typeface="+mn-lt"/>
                          <a:ea typeface="+mn-ea"/>
                          <a:cs typeface="+mn-cs"/>
                        </a:rPr>
                        <a:t>
Arketipo - a world of exceptional taste, style and authenticity. #Repost @arketipofirenze
• • •
We are brilliant, vivacious, rich, irriverent. 😘
Find more on arketipo.com #arketipofirenze #arketipo #firenze #florence #madeinitaly #design #italiandesign #interiors #interiordesign #handmade #craftmanship #architect #homestyle #instahome #instadesign #luxury #luxuryhome #inspiration #designideas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45524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- 2018-03-17 06:45:59</a:t>
                      </a:r>
                      <a:r>
                        <a:rPr kumimoji="0" lang="en-US" sz="1000" b="0" i="0" u="none" strike="noStrike" kern="1200" cap="none" spc="0" normalizeH="0" baseline="0" noProof="0">
                          <a:ln>
                            <a:noFill/>
                          </a:ln>
                          <a:solidFill>
                            <a:prstClr val="black"/>
                          </a:solidFill>
                          <a:effectLst/>
                          <a:uLnTx/>
                          <a:uFillTx/>
                          <a:latin typeface="+mn-lt"/>
                          <a:ea typeface="+mn-ea"/>
                          <a:cs typeface="+mn-cs"/>
                        </a:rPr>
                        <a:t>
A sophisticated sofa by Frigerio made for a contemporary interior. Get inspired for your living room decor. #Repost @frigerio_salotti
• • •
KIMONO
#frigeriosalotti #sofa  #design #elegante #stile #italianbrand #interior #madeinitaly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02742550"/>
                  </a:ext>
                </a:extLst>
              </a:tr>
            </a:tbl>
          </a:graphicData>
        </a:graphic>
      </p:graphicFrame>
      <p:sp>
        <p:nvSpPr>
          <p:cNvPr id="4" name="Text Placeholder 3">
            <a:extLst>
              <a:ext uri="{FF2B5EF4-FFF2-40B4-BE49-F238E27FC236}">
                <a16:creationId xmlns:a16="http://schemas.microsoft.com/office/drawing/2014/main" id="{1DAC2336-FA67-4253-B917-ECA353DC82B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10302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FED25-DCE7-485F-8671-221B9F195798}"/>
              </a:ext>
            </a:extLst>
          </p:cNvPr>
          <p:cNvSpPr>
            <a:spLocks noGrp="1"/>
          </p:cNvSpPr>
          <p:nvPr>
            <p:ph type="title"/>
          </p:nvPr>
        </p:nvSpPr>
        <p:spPr/>
        <p:txBody>
          <a:bodyPr/>
          <a:lstStyle/>
          <a:p>
            <a:r>
              <a:rPr lang="en-US"/>
              <a:t>Instagram Posts Table - 7 of 11</a:t>
            </a:r>
          </a:p>
        </p:txBody>
      </p:sp>
      <p:graphicFrame>
        <p:nvGraphicFramePr>
          <p:cNvPr id="5" name="Table Placeholder 4">
            <a:extLst>
              <a:ext uri="{FF2B5EF4-FFF2-40B4-BE49-F238E27FC236}">
                <a16:creationId xmlns:a16="http://schemas.microsoft.com/office/drawing/2014/main" id="{042E25CA-BDBB-42AE-8FB7-17E272BE6607}"/>
              </a:ext>
            </a:extLst>
          </p:cNvPr>
          <p:cNvGraphicFramePr>
            <a:graphicFrameLocks noGrp="1"/>
          </p:cNvGraphicFramePr>
          <p:nvPr>
            <p:ph type="tbl" sz="quarter" idx="13"/>
            <p:extLst>
              <p:ext uri="{D42A27DB-BD31-4B8C-83A1-F6EECF244321}">
                <p14:modId xmlns:p14="http://schemas.microsoft.com/office/powerpoint/2010/main" val="979182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85618226"/>
                    </a:ext>
                  </a:extLst>
                </a:gridCol>
                <a:gridCol w="987552">
                  <a:extLst>
                    <a:ext uri="{9D8B030D-6E8A-4147-A177-3AD203B41FA5}">
                      <a16:colId xmlns:a16="http://schemas.microsoft.com/office/drawing/2014/main" val="2855201599"/>
                    </a:ext>
                  </a:extLst>
                </a:gridCol>
                <a:gridCol w="987552">
                  <a:extLst>
                    <a:ext uri="{9D8B030D-6E8A-4147-A177-3AD203B41FA5}">
                      <a16:colId xmlns:a16="http://schemas.microsoft.com/office/drawing/2014/main" val="1173031013"/>
                    </a:ext>
                  </a:extLst>
                </a:gridCol>
                <a:gridCol w="987552">
                  <a:extLst>
                    <a:ext uri="{9D8B030D-6E8A-4147-A177-3AD203B41FA5}">
                      <a16:colId xmlns:a16="http://schemas.microsoft.com/office/drawing/2014/main" val="2879977550"/>
                    </a:ext>
                  </a:extLst>
                </a:gridCol>
                <a:gridCol w="987552">
                  <a:extLst>
                    <a:ext uri="{9D8B030D-6E8A-4147-A177-3AD203B41FA5}">
                      <a16:colId xmlns:a16="http://schemas.microsoft.com/office/drawing/2014/main" val="2126300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0896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- 2018-03-16 05:43:31</a:t>
                      </a:r>
                      <a:r>
                        <a:rPr kumimoji="0" lang="en-US" sz="1000" b="0" i="0" u="none" strike="noStrike" kern="1200" cap="none" spc="0" normalizeH="0" baseline="0" noProof="0">
                          <a:ln>
                            <a:noFill/>
                          </a:ln>
                          <a:solidFill>
                            <a:prstClr val="black"/>
                          </a:solidFill>
                          <a:effectLst/>
                          <a:uLnTx/>
                          <a:uFillTx/>
                          <a:latin typeface="+mn-lt"/>
                          <a:ea typeface="+mn-ea"/>
                          <a:cs typeface="+mn-cs"/>
                        </a:rPr>
                        <a:t>
Pixel Cabinet by Boca Do Lobo has wooden triangles cut, colored and puzzled together, making it a unique piece with a strong personality and a sophisticated character.
Make sure to visit our showroom to check out this beautiful work of art.
#luxury #furniture #interiors #interiordesign #interiordecor #homedesign #homedecor #home #design #designer #style #decor #decoration #instastyle #instadecor #instagood #bocadolobo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92402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- 2018-03-15 13:09:39</a:t>
                      </a:r>
                      <a:r>
                        <a:rPr kumimoji="0" lang="en-US" sz="1000" b="0" i="0" u="none" strike="noStrike" kern="1200" cap="none" spc="0" normalizeH="0" baseline="0" noProof="0">
                          <a:ln>
                            <a:noFill/>
                          </a:ln>
                          <a:solidFill>
                            <a:prstClr val="black"/>
                          </a:solidFill>
                          <a:effectLst/>
                          <a:uLnTx/>
                          <a:uFillTx/>
                          <a:latin typeface="+mn-lt"/>
                          <a:ea typeface="+mn-ea"/>
                          <a:cs typeface="+mn-cs"/>
                        </a:rPr>
                        <a:t>
Norman Foster, one of the most successful architects of our time whom Walter Knoll created several lines of iconic pieces of furniture with, designed the magnificent Bund Finance Center in Shanghai. #Repost @architectanddesign
• • •
The Bund Finance Center designed by @officialnormanfoster &amp; Heatherwick Studio. (2017)📍#Shanghai #China 🎥: @laurianghinitoiu Edited by #architectanddesign
•
#architecture #architect #building #design #arquitetura #arquitectura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26921612"/>
                  </a:ext>
                </a:extLst>
              </a:tr>
            </a:tbl>
          </a:graphicData>
        </a:graphic>
      </p:graphicFrame>
      <p:sp>
        <p:nvSpPr>
          <p:cNvPr id="4" name="Text Placeholder 3">
            <a:extLst>
              <a:ext uri="{FF2B5EF4-FFF2-40B4-BE49-F238E27FC236}">
                <a16:creationId xmlns:a16="http://schemas.microsoft.com/office/drawing/2014/main" id="{C35967DB-4D34-4AFD-A602-F24CF4BB413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45517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6334B-4930-4222-B237-0E25D624CA2F}"/>
              </a:ext>
            </a:extLst>
          </p:cNvPr>
          <p:cNvSpPr>
            <a:spLocks noGrp="1"/>
          </p:cNvSpPr>
          <p:nvPr>
            <p:ph type="title"/>
          </p:nvPr>
        </p:nvSpPr>
        <p:spPr/>
        <p:txBody>
          <a:bodyPr/>
          <a:lstStyle/>
          <a:p>
            <a:r>
              <a:rPr lang="en-US"/>
              <a:t>Instagram Posts Table - 8 of 11</a:t>
            </a:r>
          </a:p>
        </p:txBody>
      </p:sp>
      <p:graphicFrame>
        <p:nvGraphicFramePr>
          <p:cNvPr id="5" name="Table Placeholder 4">
            <a:extLst>
              <a:ext uri="{FF2B5EF4-FFF2-40B4-BE49-F238E27FC236}">
                <a16:creationId xmlns:a16="http://schemas.microsoft.com/office/drawing/2014/main" id="{80248799-4BC8-4983-BA49-FF8A5BD60792}"/>
              </a:ext>
            </a:extLst>
          </p:cNvPr>
          <p:cNvGraphicFramePr>
            <a:graphicFrameLocks noGrp="1"/>
          </p:cNvGraphicFramePr>
          <p:nvPr>
            <p:ph type="tbl" sz="quarter" idx="13"/>
            <p:extLst>
              <p:ext uri="{D42A27DB-BD31-4B8C-83A1-F6EECF244321}">
                <p14:modId xmlns:p14="http://schemas.microsoft.com/office/powerpoint/2010/main" val="3316104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22137613"/>
                    </a:ext>
                  </a:extLst>
                </a:gridCol>
                <a:gridCol w="987552">
                  <a:extLst>
                    <a:ext uri="{9D8B030D-6E8A-4147-A177-3AD203B41FA5}">
                      <a16:colId xmlns:a16="http://schemas.microsoft.com/office/drawing/2014/main" val="2214878962"/>
                    </a:ext>
                  </a:extLst>
                </a:gridCol>
                <a:gridCol w="987552">
                  <a:extLst>
                    <a:ext uri="{9D8B030D-6E8A-4147-A177-3AD203B41FA5}">
                      <a16:colId xmlns:a16="http://schemas.microsoft.com/office/drawing/2014/main" val="995698143"/>
                    </a:ext>
                  </a:extLst>
                </a:gridCol>
                <a:gridCol w="987552">
                  <a:extLst>
                    <a:ext uri="{9D8B030D-6E8A-4147-A177-3AD203B41FA5}">
                      <a16:colId xmlns:a16="http://schemas.microsoft.com/office/drawing/2014/main" val="2892960774"/>
                    </a:ext>
                  </a:extLst>
                </a:gridCol>
                <a:gridCol w="987552">
                  <a:extLst>
                    <a:ext uri="{9D8B030D-6E8A-4147-A177-3AD203B41FA5}">
                      <a16:colId xmlns:a16="http://schemas.microsoft.com/office/drawing/2014/main" val="2091460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3619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- 2018-03-14 11:10:18</a:t>
                      </a:r>
                      <a:r>
                        <a:rPr kumimoji="0" lang="en-US" sz="1000" b="0" i="0" u="none" strike="noStrike" kern="1200" cap="none" spc="0" normalizeH="0" baseline="0" noProof="0">
                          <a:ln>
                            <a:noFill/>
                          </a:ln>
                          <a:solidFill>
                            <a:prstClr val="black"/>
                          </a:solidFill>
                          <a:effectLst/>
                          <a:uLnTx/>
                          <a:uFillTx/>
                          <a:latin typeface="+mn-lt"/>
                          <a:ea typeface="+mn-ea"/>
                          <a:cs typeface="+mn-cs"/>
                        </a:rPr>
                        <a:t>
Discover the fascinating world of modern design and age-old traditions with Teckell's Takto Timepieces by clicking on the link in our bio.
#luxury #furniture #interiors #interiordesign #interiordecor #homedesign #homedecor #home #design #designer #style #decor #decoration #instastyle #instadecor #instagood #teckell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0673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- 2018-03-13 10:20:20</a:t>
                      </a:r>
                      <a:r>
                        <a:rPr kumimoji="0" lang="en-US" sz="1000" b="0" i="0" u="none" strike="noStrike" kern="1200" cap="none" spc="0" normalizeH="0" baseline="0" noProof="0">
                          <a:ln>
                            <a:noFill/>
                          </a:ln>
                          <a:solidFill>
                            <a:prstClr val="black"/>
                          </a:solidFill>
                          <a:effectLst/>
                          <a:uLnTx/>
                          <a:uFillTx/>
                          <a:latin typeface="+mn-lt"/>
                          <a:ea typeface="+mn-ea"/>
                          <a:cs typeface="+mn-cs"/>
                        </a:rPr>
                        <a:t>
The creative process behind Lladró's porcelain art creations. #Repost @lladro
• • •
Behind each handcrafted piece there is profuse work and a great source of inspiration... Very soon you will find out more about the creative content behind the spring new creations. #lladro #porcelain #handmade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9708968"/>
                  </a:ext>
                </a:extLst>
              </a:tr>
            </a:tbl>
          </a:graphicData>
        </a:graphic>
      </p:graphicFrame>
      <p:sp>
        <p:nvSpPr>
          <p:cNvPr id="4" name="Text Placeholder 3">
            <a:extLst>
              <a:ext uri="{FF2B5EF4-FFF2-40B4-BE49-F238E27FC236}">
                <a16:creationId xmlns:a16="http://schemas.microsoft.com/office/drawing/2014/main" id="{3C18470B-9E86-44B9-B341-86A257FEB82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262477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5B45A-763E-4456-9B62-C6960AB294C5}"/>
              </a:ext>
            </a:extLst>
          </p:cNvPr>
          <p:cNvSpPr>
            <a:spLocks noGrp="1"/>
          </p:cNvSpPr>
          <p:nvPr>
            <p:ph type="title"/>
          </p:nvPr>
        </p:nvSpPr>
        <p:spPr/>
        <p:txBody>
          <a:bodyPr/>
          <a:lstStyle/>
          <a:p>
            <a:r>
              <a:rPr lang="en-US"/>
              <a:t>Instagram Posts Table - 9 of 11</a:t>
            </a:r>
          </a:p>
        </p:txBody>
      </p:sp>
      <p:graphicFrame>
        <p:nvGraphicFramePr>
          <p:cNvPr id="5" name="Table Placeholder 4">
            <a:extLst>
              <a:ext uri="{FF2B5EF4-FFF2-40B4-BE49-F238E27FC236}">
                <a16:creationId xmlns:a16="http://schemas.microsoft.com/office/drawing/2014/main" id="{C649B864-5353-4B46-A25E-DBFEEF4C3006}"/>
              </a:ext>
            </a:extLst>
          </p:cNvPr>
          <p:cNvGraphicFramePr>
            <a:graphicFrameLocks noGrp="1"/>
          </p:cNvGraphicFramePr>
          <p:nvPr>
            <p:ph type="tbl" sz="quarter" idx="13"/>
            <p:extLst>
              <p:ext uri="{D42A27DB-BD31-4B8C-83A1-F6EECF244321}">
                <p14:modId xmlns:p14="http://schemas.microsoft.com/office/powerpoint/2010/main" val="2580834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90879508"/>
                    </a:ext>
                  </a:extLst>
                </a:gridCol>
                <a:gridCol w="987552">
                  <a:extLst>
                    <a:ext uri="{9D8B030D-6E8A-4147-A177-3AD203B41FA5}">
                      <a16:colId xmlns:a16="http://schemas.microsoft.com/office/drawing/2014/main" val="2433305807"/>
                    </a:ext>
                  </a:extLst>
                </a:gridCol>
                <a:gridCol w="987552">
                  <a:extLst>
                    <a:ext uri="{9D8B030D-6E8A-4147-A177-3AD203B41FA5}">
                      <a16:colId xmlns:a16="http://schemas.microsoft.com/office/drawing/2014/main" val="3634479604"/>
                    </a:ext>
                  </a:extLst>
                </a:gridCol>
                <a:gridCol w="987552">
                  <a:extLst>
                    <a:ext uri="{9D8B030D-6E8A-4147-A177-3AD203B41FA5}">
                      <a16:colId xmlns:a16="http://schemas.microsoft.com/office/drawing/2014/main" val="1488774305"/>
                    </a:ext>
                  </a:extLst>
                </a:gridCol>
                <a:gridCol w="987552">
                  <a:extLst>
                    <a:ext uri="{9D8B030D-6E8A-4147-A177-3AD203B41FA5}">
                      <a16:colId xmlns:a16="http://schemas.microsoft.com/office/drawing/2014/main" val="2791788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1953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- 2018-03-12 04:44:14</a:t>
                      </a:r>
                      <a:r>
                        <a:rPr kumimoji="0" lang="en-US" sz="1000" b="0" i="0" u="none" strike="noStrike" kern="1200" cap="none" spc="0" normalizeH="0" baseline="0" noProof="0">
                          <a:ln>
                            <a:noFill/>
                          </a:ln>
                          <a:solidFill>
                            <a:prstClr val="black"/>
                          </a:solidFill>
                          <a:effectLst/>
                          <a:uLnTx/>
                          <a:uFillTx/>
                          <a:latin typeface="+mn-lt"/>
                          <a:ea typeface="+mn-ea"/>
                          <a:cs typeface="+mn-cs"/>
                        </a:rPr>
                        <a:t>
There's nothing like sitting outside in Tonon's Corda chairs while reading a book and soaking up the sun. #Repost @tononitalia
• • •
Corda chair for outdoor: the elegance meets nautical rope strenght! Take a look closer! Visit our official page: ✔@tononitalia
Design by Cuno Frommhertz
#TONON #tononitalia #thinkingitaly #since1926 #design #interiordesign #designer #interior #highquality #forniture #creativity #madeinitaly #productdesign #lifestyle #luxury #architect #innovative #luxuryforniture #rope #corda #structure #beautiful #instainterior #excellence #chair #outdoor #beauty #archiproducts #homedecor #design_interior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23480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- 2018-03-11 07:15:23</a:t>
                      </a:r>
                      <a:r>
                        <a:rPr kumimoji="0" lang="en-US" sz="1000" b="0" i="0" u="none" strike="noStrike" kern="1200" cap="none" spc="0" normalizeH="0" baseline="0" noProof="0">
                          <a:ln>
                            <a:noFill/>
                          </a:ln>
                          <a:solidFill>
                            <a:prstClr val="black"/>
                          </a:solidFill>
                          <a:effectLst/>
                          <a:uLnTx/>
                          <a:uFillTx/>
                          <a:latin typeface="+mn-lt"/>
                          <a:ea typeface="+mn-ea"/>
                          <a:cs typeface="+mn-cs"/>
                        </a:rPr>
                        <a:t>
A peek behind the scenes at the making of "FK 40 Love Spot" by Walter Knoll &amp; Porsche featuring two masterpieces - the limited edition FK chair and 911 Carrera 4!
Click on the link in our bio to watch the video in full screen.
#luxury #furniture #interiors #interiordesign #interiordecor #homedesign #homedecor #home #design #designer #style #decor #decoration #instastyle #instadecor #instagood #walterknoll #porsche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43412057"/>
                  </a:ext>
                </a:extLst>
              </a:tr>
            </a:tbl>
          </a:graphicData>
        </a:graphic>
      </p:graphicFrame>
      <p:sp>
        <p:nvSpPr>
          <p:cNvPr id="4" name="Text Placeholder 3">
            <a:extLst>
              <a:ext uri="{FF2B5EF4-FFF2-40B4-BE49-F238E27FC236}">
                <a16:creationId xmlns:a16="http://schemas.microsoft.com/office/drawing/2014/main" id="{80D4A893-E20C-411D-88E5-64E5AC639D5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9651318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A490F-5277-4694-B84A-4A3FD601DB87}"/>
              </a:ext>
            </a:extLst>
          </p:cNvPr>
          <p:cNvSpPr>
            <a:spLocks noGrp="1"/>
          </p:cNvSpPr>
          <p:nvPr>
            <p:ph type="title"/>
          </p:nvPr>
        </p:nvSpPr>
        <p:spPr/>
        <p:txBody>
          <a:bodyPr/>
          <a:lstStyle/>
          <a:p>
            <a:r>
              <a:rPr lang="en-US"/>
              <a:t>Instagram Posts Table - 10 of 11</a:t>
            </a:r>
          </a:p>
        </p:txBody>
      </p:sp>
      <p:graphicFrame>
        <p:nvGraphicFramePr>
          <p:cNvPr id="5" name="Table Placeholder 4">
            <a:extLst>
              <a:ext uri="{FF2B5EF4-FFF2-40B4-BE49-F238E27FC236}">
                <a16:creationId xmlns:a16="http://schemas.microsoft.com/office/drawing/2014/main" id="{41663914-978A-4134-8113-E2FAA4500E34}"/>
              </a:ext>
            </a:extLst>
          </p:cNvPr>
          <p:cNvGraphicFramePr>
            <a:graphicFrameLocks noGrp="1"/>
          </p:cNvGraphicFramePr>
          <p:nvPr>
            <p:ph type="tbl" sz="quarter" idx="13"/>
            <p:extLst>
              <p:ext uri="{D42A27DB-BD31-4B8C-83A1-F6EECF244321}">
                <p14:modId xmlns:p14="http://schemas.microsoft.com/office/powerpoint/2010/main" val="2904768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47836094"/>
                    </a:ext>
                  </a:extLst>
                </a:gridCol>
                <a:gridCol w="987552">
                  <a:extLst>
                    <a:ext uri="{9D8B030D-6E8A-4147-A177-3AD203B41FA5}">
                      <a16:colId xmlns:a16="http://schemas.microsoft.com/office/drawing/2014/main" val="1925920925"/>
                    </a:ext>
                  </a:extLst>
                </a:gridCol>
                <a:gridCol w="987552">
                  <a:extLst>
                    <a:ext uri="{9D8B030D-6E8A-4147-A177-3AD203B41FA5}">
                      <a16:colId xmlns:a16="http://schemas.microsoft.com/office/drawing/2014/main" val="3978181167"/>
                    </a:ext>
                  </a:extLst>
                </a:gridCol>
                <a:gridCol w="987552">
                  <a:extLst>
                    <a:ext uri="{9D8B030D-6E8A-4147-A177-3AD203B41FA5}">
                      <a16:colId xmlns:a16="http://schemas.microsoft.com/office/drawing/2014/main" val="338141168"/>
                    </a:ext>
                  </a:extLst>
                </a:gridCol>
                <a:gridCol w="987552">
                  <a:extLst>
                    <a:ext uri="{9D8B030D-6E8A-4147-A177-3AD203B41FA5}">
                      <a16:colId xmlns:a16="http://schemas.microsoft.com/office/drawing/2014/main" val="2140228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9898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- 2018-03-10 07:03:16</a:t>
                      </a:r>
                      <a:r>
                        <a:rPr kumimoji="0" lang="en-US" sz="1000" b="0" i="0" u="none" strike="noStrike" kern="1200" cap="none" spc="0" normalizeH="0" baseline="0" noProof="0">
                          <a:ln>
                            <a:noFill/>
                          </a:ln>
                          <a:solidFill>
                            <a:prstClr val="black"/>
                          </a:solidFill>
                          <a:effectLst/>
                          <a:uLnTx/>
                          <a:uFillTx/>
                          <a:latin typeface="+mn-lt"/>
                          <a:ea typeface="+mn-ea"/>
                          <a:cs typeface="+mn-cs"/>
                        </a:rPr>
                        <a:t>
Driade wins design award with Wallpaper Magazine. #Repost @driade_it
• • •
Driade celebrates the first award of 2018  with Ziqqurat Cabinet, the winner of "Best Stripes" for @wallpapermag  Design Awards 
Congratulations to our team  #Driadelab #winners 
#awards #beststripes
#wallpapermag #design #designawards2018 #italiandesign #driade #history 
#homestyle #elegance #beauty #inspiration #madeinitaly #italianbrand #bestofdesign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98685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- 2018-03-09 09:56:39</a:t>
                      </a:r>
                      <a:r>
                        <a:rPr kumimoji="0" lang="en-US" sz="1000" b="0" i="0" u="none" strike="noStrike" kern="1200" cap="none" spc="0" normalizeH="0" baseline="0" noProof="0">
                          <a:ln>
                            <a:noFill/>
                          </a:ln>
                          <a:solidFill>
                            <a:prstClr val="black"/>
                          </a:solidFill>
                          <a:effectLst/>
                          <a:uLnTx/>
                          <a:uFillTx/>
                          <a:latin typeface="+mn-lt"/>
                          <a:ea typeface="+mn-ea"/>
                          <a:cs typeface="+mn-cs"/>
                        </a:rPr>
                        <a:t>
Pops of color all around our showroom with Bull &amp; Stein #Repost @stees.interiordesign
• • •
Feelin Fruity @altus.me @bullstein_com 
#steesinteriordesign #fruit #fruity #interiordesign #interiors #interiorarchitecture #design #decor #ceramics #furniture #love #space #style #altus #Lebanon #beirutinteriors #beirut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41955714"/>
                  </a:ext>
                </a:extLst>
              </a:tr>
            </a:tbl>
          </a:graphicData>
        </a:graphic>
      </p:graphicFrame>
      <p:sp>
        <p:nvSpPr>
          <p:cNvPr id="4" name="Text Placeholder 3">
            <a:extLst>
              <a:ext uri="{FF2B5EF4-FFF2-40B4-BE49-F238E27FC236}">
                <a16:creationId xmlns:a16="http://schemas.microsoft.com/office/drawing/2014/main" id="{49FFB042-8E59-4E4C-90ED-85CC105862D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94210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FBFFE-2C2E-4D34-8690-90E42D2C8F28}"/>
              </a:ext>
            </a:extLst>
          </p:cNvPr>
          <p:cNvSpPr>
            <a:spLocks noGrp="1"/>
          </p:cNvSpPr>
          <p:nvPr>
            <p:ph type="title"/>
          </p:nvPr>
        </p:nvSpPr>
        <p:spPr/>
        <p:txBody>
          <a:bodyPr/>
          <a:lstStyle/>
          <a:p>
            <a:r>
              <a:rPr lang="en-US"/>
              <a:t>Instagram Posts Table - 11 of 11</a:t>
            </a:r>
          </a:p>
        </p:txBody>
      </p:sp>
      <p:graphicFrame>
        <p:nvGraphicFramePr>
          <p:cNvPr id="5" name="Table Placeholder 4">
            <a:extLst>
              <a:ext uri="{FF2B5EF4-FFF2-40B4-BE49-F238E27FC236}">
                <a16:creationId xmlns:a16="http://schemas.microsoft.com/office/drawing/2014/main" id="{BAD05BED-9E18-4464-879E-CB71665E2B99}"/>
              </a:ext>
            </a:extLst>
          </p:cNvPr>
          <p:cNvGraphicFramePr>
            <a:graphicFrameLocks noGrp="1"/>
          </p:cNvGraphicFramePr>
          <p:nvPr>
            <p:ph type="tbl" sz="quarter" idx="13"/>
            <p:extLst>
              <p:ext uri="{D42A27DB-BD31-4B8C-83A1-F6EECF244321}">
                <p14:modId xmlns:p14="http://schemas.microsoft.com/office/powerpoint/2010/main" val="251056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5847922"/>
                    </a:ext>
                  </a:extLst>
                </a:gridCol>
                <a:gridCol w="987552">
                  <a:extLst>
                    <a:ext uri="{9D8B030D-6E8A-4147-A177-3AD203B41FA5}">
                      <a16:colId xmlns:a16="http://schemas.microsoft.com/office/drawing/2014/main" val="2404317957"/>
                    </a:ext>
                  </a:extLst>
                </a:gridCol>
                <a:gridCol w="987552">
                  <a:extLst>
                    <a:ext uri="{9D8B030D-6E8A-4147-A177-3AD203B41FA5}">
                      <a16:colId xmlns:a16="http://schemas.microsoft.com/office/drawing/2014/main" val="3760911713"/>
                    </a:ext>
                  </a:extLst>
                </a:gridCol>
                <a:gridCol w="987552">
                  <a:extLst>
                    <a:ext uri="{9D8B030D-6E8A-4147-A177-3AD203B41FA5}">
                      <a16:colId xmlns:a16="http://schemas.microsoft.com/office/drawing/2014/main" val="1012675992"/>
                    </a:ext>
                  </a:extLst>
                </a:gridCol>
                <a:gridCol w="987552">
                  <a:extLst>
                    <a:ext uri="{9D8B030D-6E8A-4147-A177-3AD203B41FA5}">
                      <a16:colId xmlns:a16="http://schemas.microsoft.com/office/drawing/2014/main" val="1670906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1708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- 2018-03-08 05:07:25</a:t>
                      </a:r>
                      <a:r>
                        <a:rPr kumimoji="0" lang="en-US" sz="1000" b="0" i="0" u="none" strike="noStrike" kern="1200" cap="none" spc="0" normalizeH="0" baseline="0" noProof="0">
                          <a:ln>
                            <a:noFill/>
                          </a:ln>
                          <a:solidFill>
                            <a:prstClr val="black"/>
                          </a:solidFill>
                          <a:effectLst/>
                          <a:uLnTx/>
                          <a:uFillTx/>
                          <a:latin typeface="+mn-lt"/>
                          <a:ea typeface="+mn-ea"/>
                          <a:cs typeface="+mn-cs"/>
                        </a:rPr>
                        <a:t>
On the occasion of Women's Day, we are sharing the spirit and empowerment of womanhood featuring @arketipofirenze . Happy International Women's Day from Altus team!
#luxury #furniture #interiors #interiordesign #interiordecor #homedesign #homedecor #home #design #designer #style #decor #decoration #instastyle #instadecor #instagood #arketipo #womensday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84668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- 2018-03-07 08:56:42</a:t>
                      </a:r>
                      <a:r>
                        <a:rPr kumimoji="0" lang="en-US" sz="1000" b="0" i="0" u="none" strike="noStrike" kern="1200" cap="none" spc="0" normalizeH="0" baseline="0" noProof="0">
                          <a:ln>
                            <a:noFill/>
                          </a:ln>
                          <a:solidFill>
                            <a:prstClr val="black"/>
                          </a:solidFill>
                          <a:effectLst/>
                          <a:uLnTx/>
                          <a:uFillTx/>
                          <a:latin typeface="+mn-lt"/>
                          <a:ea typeface="+mn-ea"/>
                          <a:cs typeface="+mn-cs"/>
                        </a:rPr>
                        <a:t>
A truly opulent decor style is what you get with Vittoria Frigerio. #Repost @vittoria_frigerio
• • •
• ICONIC INTERIOR • #vittoriafrigerio #luxuryinteriordesign #luxuydecor #classicstyle #adda #lunchroom #furnitureluxury #chair #iconic #madeinitaly #italianstyle #livingroom #collections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95291786"/>
                  </a:ext>
                </a:extLst>
              </a:tr>
            </a:tbl>
          </a:graphicData>
        </a:graphic>
      </p:graphicFrame>
      <p:sp>
        <p:nvSpPr>
          <p:cNvPr id="4" name="Text Placeholder 3">
            <a:extLst>
              <a:ext uri="{FF2B5EF4-FFF2-40B4-BE49-F238E27FC236}">
                <a16:creationId xmlns:a16="http://schemas.microsoft.com/office/drawing/2014/main" id="{A3C3F74F-231F-4687-AEFF-B267A6C0446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761742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6E4B4-2B5B-4D8E-B3F6-287B0B341F34}"/>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974D3C93-8A9B-4F2B-A668-44F475301538}"/>
              </a:ext>
            </a:extLst>
          </p:cNvPr>
          <p:cNvGraphicFramePr>
            <a:graphicFrameLocks noGrp="1"/>
          </p:cNvGraphicFramePr>
          <p:nvPr>
            <p:ph type="chart" sz="quarter" idx="13"/>
            <p:extLst>
              <p:ext uri="{D42A27DB-BD31-4B8C-83A1-F6EECF244321}">
                <p14:modId xmlns:p14="http://schemas.microsoft.com/office/powerpoint/2010/main" val="743928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B77058-E506-4586-8B59-9C9A921E1864}"/>
              </a:ext>
            </a:extLst>
          </p:cNvPr>
          <p:cNvSpPr>
            <a:spLocks noGrp="1"/>
          </p:cNvSpPr>
          <p:nvPr>
            <p:ph type="body" sz="quarter" idx="14"/>
          </p:nvPr>
        </p:nvSpPr>
        <p:spPr/>
        <p:txBody>
          <a:bodyPr/>
          <a:lstStyle/>
          <a:p>
            <a:r>
              <a:rPr lang="en-US"/>
              <a:t>03/01/2018 - 05/01/2018</a:t>
            </a:r>
          </a:p>
        </p:txBody>
      </p:sp>
      <p:sp>
        <p:nvSpPr>
          <p:cNvPr id="5" name="Footer Placeholder 4">
            <a:extLst>
              <a:ext uri="{FF2B5EF4-FFF2-40B4-BE49-F238E27FC236}">
                <a16:creationId xmlns:a16="http://schemas.microsoft.com/office/drawing/2014/main" id="{795A81FD-BC42-4E43-BE96-CFD1C5CB5E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9833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A5D35-1304-4FCF-87C1-8FD23C33DC82}"/>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D9983D11-90CE-4AB0-B9A4-1A12CC1F5368}"/>
              </a:ext>
            </a:extLst>
          </p:cNvPr>
          <p:cNvGraphicFramePr>
            <a:graphicFrameLocks noGrp="1"/>
          </p:cNvGraphicFramePr>
          <p:nvPr>
            <p:ph type="chart" sz="quarter" idx="13"/>
            <p:extLst>
              <p:ext uri="{D42A27DB-BD31-4B8C-83A1-F6EECF244321}">
                <p14:modId xmlns:p14="http://schemas.microsoft.com/office/powerpoint/2010/main" val="1954828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85C13B-E5FB-48EA-8869-E38706E29B7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571AC548-2F66-49CE-94C8-C716542BF3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89656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590</Words>
  <Application>Microsoft Office PowerPoint</Application>
  <PresentationFormat>On-screen Show (4:3)</PresentationFormat>
  <Paragraphs>238</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Overview</vt:lpstr>
      <vt:lpstr>Instagram Key Metrics Table</vt:lpstr>
      <vt:lpstr>Instagram Followers Total</vt:lpstr>
      <vt:lpstr>Instagram Followers Change Rate</vt:lpstr>
      <vt:lpstr>Instagram Posts Table - 1 of 11</vt:lpstr>
      <vt:lpstr>Instagram Posts Table - 2 of 11</vt:lpstr>
      <vt:lpstr>Instagram Posts Table - 3 of 11</vt:lpstr>
      <vt:lpstr>Instagram Posts Table - 4 of 11</vt:lpstr>
      <vt:lpstr>Instagram Posts Table - 5 of 11</vt:lpstr>
      <vt:lpstr>Instagram Posts Table - 6 of 11</vt:lpstr>
      <vt:lpstr>Instagram Posts Table - 7 of 11</vt:lpstr>
      <vt:lpstr>Instagram Posts Table - 8 of 11</vt:lpstr>
      <vt:lpstr>Instagram Posts Table - 9 of 11</vt:lpstr>
      <vt:lpstr>Instagram Posts Table - 10 of 11</vt:lpstr>
      <vt:lpstr>Instagram Posts Table - 11 of 11</vt:lpstr>
      <vt:lpstr>Instagram Interaction Rate</vt:lpstr>
      <vt:lpstr>Instagram Average Interactions Per Post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2018-04-03T17:13:30Z</dcterms:created>
  <dcterms:modified xsi:type="dcterms:W3CDTF">2018-04-03T17:14:00Z</dcterms:modified>
</cp:coreProperties>
</file>