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4.6157396722825003E-3</c:v>
                </c:pt>
                <c:pt idx="1">
                  <c:v>4.6155266315886997E-3</c:v>
                </c:pt>
                <c:pt idx="2">
                  <c:v>4.6153136105598E-2</c:v>
                </c:pt>
                <c:pt idx="3">
                  <c:v>0</c:v>
                </c:pt>
                <c:pt idx="4">
                  <c:v>4.6131844812473998E-3</c:v>
                </c:pt>
                <c:pt idx="5">
                  <c:v>-4.6129716763539004E-3</c:v>
                </c:pt>
                <c:pt idx="6">
                  <c:v>1.3839553443742001E-2</c:v>
                </c:pt>
                <c:pt idx="7">
                  <c:v>3.6900369003690002E-2</c:v>
                </c:pt>
                <c:pt idx="8">
                  <c:v>4.6108447067503E-3</c:v>
                </c:pt>
                <c:pt idx="9">
                  <c:v>3.2274424823642997E-2</c:v>
                </c:pt>
                <c:pt idx="10">
                  <c:v>0</c:v>
                </c:pt>
                <c:pt idx="11">
                  <c:v>-9.2182890855457E-3</c:v>
                </c:pt>
                <c:pt idx="12">
                  <c:v>2.3047847331058999E-2</c:v>
                </c:pt>
                <c:pt idx="13">
                  <c:v>9.2170146089681996E-3</c:v>
                </c:pt>
                <c:pt idx="14">
                  <c:v>-4.6080825768398002E-3</c:v>
                </c:pt>
                <c:pt idx="15">
                  <c:v>-4.6082949308756003E-3</c:v>
                </c:pt>
                <c:pt idx="16">
                  <c:v>-1.3825521913452E-2</c:v>
                </c:pt>
                <c:pt idx="17">
                  <c:v>1.3827433628318999E-2</c:v>
                </c:pt>
                <c:pt idx="18">
                  <c:v>4.6085073044840998E-3</c:v>
                </c:pt>
                <c:pt idx="19">
                  <c:v>-9.2165898617512006E-3</c:v>
                </c:pt>
                <c:pt idx="20">
                  <c:v>1.8434878790671998E-2</c:v>
                </c:pt>
                <c:pt idx="21">
                  <c:v>-9.2157404847480005E-3</c:v>
                </c:pt>
                <c:pt idx="22">
                  <c:v>-4.6082949308756003E-3</c:v>
                </c:pt>
                <c:pt idx="23">
                  <c:v>-9.2170146089681996E-3</c:v>
                </c:pt>
                <c:pt idx="24">
                  <c:v>-9.2178642208599997E-3</c:v>
                </c:pt>
                <c:pt idx="25">
                  <c:v>9.2187139893985005E-3</c:v>
                </c:pt>
                <c:pt idx="26">
                  <c:v>9.2178642208599997E-3</c:v>
                </c:pt>
                <c:pt idx="27">
                  <c:v>4.1476565740356998E-2</c:v>
                </c:pt>
                <c:pt idx="28">
                  <c:v>2.3032983231988002E-2</c:v>
                </c:pt>
                <c:pt idx="29">
                  <c:v>1.3816607562290001E-2</c:v>
                </c:pt>
                <c:pt idx="30">
                  <c:v>-9.2097992263768993E-3</c:v>
                </c:pt>
              </c:numCache>
            </c:numRef>
          </c:val>
          <c:smooth val="0"/>
          <c:extLst>
            <c:ext xmlns:c16="http://schemas.microsoft.com/office/drawing/2014/chart" uri="{C3380CC4-5D6E-409C-BE32-E72D297353CC}">
              <c16:uniqueId val="{00000000-EC8A-4CB9-B64C-0F17A69A8F61}"/>
            </c:ext>
          </c:extLst>
        </c:ser>
        <c:dLbls>
          <c:showLegendKey val="0"/>
          <c:showVal val="0"/>
          <c:showCatName val="0"/>
          <c:showSerName val="0"/>
          <c:showPercent val="0"/>
          <c:showBubbleSize val="0"/>
        </c:dLbls>
        <c:smooth val="0"/>
        <c:axId val="237562584"/>
        <c:axId val="316279984"/>
      </c:lineChart>
      <c:dateAx>
        <c:axId val="23756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79984"/>
        <c:crosses val="autoZero"/>
        <c:auto val="1"/>
        <c:lblOffset val="100"/>
        <c:baseTimeUnit val="days"/>
      </c:dateAx>
      <c:valAx>
        <c:axId val="31627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56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21666</c:v>
                </c:pt>
                <c:pt idx="1">
                  <c:v>21667</c:v>
                </c:pt>
                <c:pt idx="2">
                  <c:v>21677</c:v>
                </c:pt>
                <c:pt idx="3">
                  <c:v>21677</c:v>
                </c:pt>
                <c:pt idx="4">
                  <c:v>21678</c:v>
                </c:pt>
                <c:pt idx="5">
                  <c:v>21677</c:v>
                </c:pt>
                <c:pt idx="6">
                  <c:v>21680</c:v>
                </c:pt>
                <c:pt idx="7">
                  <c:v>21688</c:v>
                </c:pt>
                <c:pt idx="8">
                  <c:v>21689</c:v>
                </c:pt>
                <c:pt idx="9">
                  <c:v>21696</c:v>
                </c:pt>
                <c:pt idx="10">
                  <c:v>21696</c:v>
                </c:pt>
                <c:pt idx="11">
                  <c:v>21694</c:v>
                </c:pt>
                <c:pt idx="12">
                  <c:v>21699</c:v>
                </c:pt>
                <c:pt idx="13">
                  <c:v>21701</c:v>
                </c:pt>
                <c:pt idx="14">
                  <c:v>21700</c:v>
                </c:pt>
                <c:pt idx="15">
                  <c:v>21699</c:v>
                </c:pt>
                <c:pt idx="16">
                  <c:v>21696</c:v>
                </c:pt>
                <c:pt idx="17">
                  <c:v>21699</c:v>
                </c:pt>
                <c:pt idx="18">
                  <c:v>21700</c:v>
                </c:pt>
                <c:pt idx="19">
                  <c:v>21698</c:v>
                </c:pt>
                <c:pt idx="20">
                  <c:v>21702</c:v>
                </c:pt>
                <c:pt idx="21">
                  <c:v>21700</c:v>
                </c:pt>
                <c:pt idx="22">
                  <c:v>21699</c:v>
                </c:pt>
                <c:pt idx="23">
                  <c:v>21697</c:v>
                </c:pt>
                <c:pt idx="24">
                  <c:v>21695</c:v>
                </c:pt>
                <c:pt idx="25">
                  <c:v>21697</c:v>
                </c:pt>
                <c:pt idx="26">
                  <c:v>21699</c:v>
                </c:pt>
                <c:pt idx="27">
                  <c:v>21708</c:v>
                </c:pt>
                <c:pt idx="28">
                  <c:v>21713</c:v>
                </c:pt>
                <c:pt idx="29">
                  <c:v>21716</c:v>
                </c:pt>
                <c:pt idx="30">
                  <c:v>21714</c:v>
                </c:pt>
              </c:numCache>
            </c:numRef>
          </c:val>
          <c:smooth val="0"/>
          <c:extLst>
            <c:ext xmlns:c16="http://schemas.microsoft.com/office/drawing/2014/chart" uri="{C3380CC4-5D6E-409C-BE32-E72D297353CC}">
              <c16:uniqueId val="{00000000-2EDA-4D4F-91C9-5171D8D8A8A5}"/>
            </c:ext>
          </c:extLst>
        </c:ser>
        <c:dLbls>
          <c:showLegendKey val="0"/>
          <c:showVal val="0"/>
          <c:showCatName val="0"/>
          <c:showSerName val="0"/>
          <c:showPercent val="0"/>
          <c:showBubbleSize val="0"/>
        </c:dLbls>
        <c:smooth val="0"/>
        <c:axId val="316283264"/>
        <c:axId val="316281952"/>
      </c:lineChart>
      <c:dateAx>
        <c:axId val="316283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81952"/>
        <c:crosses val="autoZero"/>
        <c:auto val="1"/>
        <c:lblOffset val="100"/>
        <c:baseTimeUnit val="days"/>
      </c:dateAx>
      <c:valAx>
        <c:axId val="31628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83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Altus.me</c:v>
                </c:pt>
              </c:strCache>
            </c:strRef>
          </c:cat>
          <c:val>
            <c:numRef>
              <c:f>Sheet1!$B$2</c:f>
              <c:numCache>
                <c:formatCode>General</c:formatCode>
                <c:ptCount val="1"/>
                <c:pt idx="0">
                  <c:v>3</c:v>
                </c:pt>
              </c:numCache>
            </c:numRef>
          </c:val>
          <c:extLst>
            <c:ext xmlns:c16="http://schemas.microsoft.com/office/drawing/2014/chart" uri="{C3380CC4-5D6E-409C-BE32-E72D297353CC}">
              <c16:uniqueId val="{00000000-C000-46B7-A20F-DD826140715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Altus.me</c:v>
                </c:pt>
              </c:strCache>
            </c:strRef>
          </c:cat>
          <c:val>
            <c:numRef>
              <c:f>Sheet1!$C$2</c:f>
              <c:numCache>
                <c:formatCode>General</c:formatCode>
                <c:ptCount val="1"/>
                <c:pt idx="0">
                  <c:v>21</c:v>
                </c:pt>
              </c:numCache>
            </c:numRef>
          </c:val>
          <c:extLst>
            <c:ext xmlns:c16="http://schemas.microsoft.com/office/drawing/2014/chart" uri="{C3380CC4-5D6E-409C-BE32-E72D297353CC}">
              <c16:uniqueId val="{00000001-C000-46B7-A20F-DD826140715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Altus.me</c:v>
                </c:pt>
              </c:strCache>
            </c:strRef>
          </c:cat>
          <c:val>
            <c:numRef>
              <c:f>Sheet1!$D$2</c:f>
              <c:numCache>
                <c:formatCode>General</c:formatCode>
                <c:ptCount val="1"/>
                <c:pt idx="0">
                  <c:v>5</c:v>
                </c:pt>
              </c:numCache>
            </c:numRef>
          </c:val>
          <c:extLst>
            <c:ext xmlns:c16="http://schemas.microsoft.com/office/drawing/2014/chart" uri="{C3380CC4-5D6E-409C-BE32-E72D297353CC}">
              <c16:uniqueId val="{00000002-C000-46B7-A20F-DD826140715A}"/>
            </c:ext>
          </c:extLst>
        </c:ser>
        <c:ser>
          <c:idx val="3"/>
          <c:order val="3"/>
          <c:tx>
            <c:strRef>
              <c:f>Sheet1!$E$1</c:f>
              <c:strCache>
                <c:ptCount val="1"/>
                <c:pt idx="0">
                  <c:v>YouTube Video</c:v>
                </c:pt>
              </c:strCache>
            </c:strRef>
          </c:tx>
          <c:spPr>
            <a:solidFill>
              <a:schemeClr val="accent4"/>
            </a:solidFill>
            <a:ln>
              <a:noFill/>
            </a:ln>
            <a:effectLst/>
          </c:spPr>
          <c:invertIfNegative val="0"/>
          <c:cat>
            <c:strRef>
              <c:f>Sheet1!$A$2</c:f>
              <c:strCache>
                <c:ptCount val="1"/>
                <c:pt idx="0">
                  <c:v>Altus.me</c:v>
                </c:pt>
              </c:strCache>
            </c:strRef>
          </c:cat>
          <c:val>
            <c:numRef>
              <c:f>Sheet1!$E$2</c:f>
              <c:numCache>
                <c:formatCode>General</c:formatCode>
                <c:ptCount val="1"/>
                <c:pt idx="0">
                  <c:v>3</c:v>
                </c:pt>
              </c:numCache>
            </c:numRef>
          </c:val>
          <c:extLst>
            <c:ext xmlns:c16="http://schemas.microsoft.com/office/drawing/2014/chart" uri="{C3380CC4-5D6E-409C-BE32-E72D297353CC}">
              <c16:uniqueId val="{00000003-C000-46B7-A20F-DD826140715A}"/>
            </c:ext>
          </c:extLst>
        </c:ser>
        <c:dLbls>
          <c:showLegendKey val="0"/>
          <c:showVal val="0"/>
          <c:showCatName val="0"/>
          <c:showSerName val="0"/>
          <c:showPercent val="0"/>
          <c:showBubbleSize val="0"/>
        </c:dLbls>
        <c:gapWidth val="150"/>
        <c:overlap val="100"/>
        <c:axId val="359837136"/>
        <c:axId val="359836480"/>
      </c:barChart>
      <c:catAx>
        <c:axId val="35983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36480"/>
        <c:crosses val="autoZero"/>
        <c:auto val="1"/>
        <c:lblAlgn val="ctr"/>
        <c:lblOffset val="100"/>
        <c:noMultiLvlLbl val="0"/>
      </c:catAx>
      <c:valAx>
        <c:axId val="359836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3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3.2310177705977002E-2</c:v>
                </c:pt>
                <c:pt idx="1">
                  <c:v>0.80771716052802001</c:v>
                </c:pt>
                <c:pt idx="2">
                  <c:v>0.72905131044666005</c:v>
                </c:pt>
                <c:pt idx="3">
                  <c:v>5.0745029293721003E-2</c:v>
                </c:pt>
                <c:pt idx="4">
                  <c:v>0.63661945841213996</c:v>
                </c:pt>
                <c:pt idx="5">
                  <c:v>3.2292291368731997E-2</c:v>
                </c:pt>
                <c:pt idx="6">
                  <c:v>0.74730141156933005</c:v>
                </c:pt>
                <c:pt idx="7">
                  <c:v>0.11068068622025</c:v>
                </c:pt>
                <c:pt idx="8">
                  <c:v>0.32275912947252</c:v>
                </c:pt>
                <c:pt idx="9">
                  <c:v>2.3049972340033E-2</c:v>
                </c:pt>
                <c:pt idx="10">
                  <c:v>5.9918879056047002E-2</c:v>
                </c:pt>
                <c:pt idx="11">
                  <c:v>1.0693708227701999</c:v>
                </c:pt>
                <c:pt idx="12">
                  <c:v>0.38716814159292001</c:v>
                </c:pt>
                <c:pt idx="13">
                  <c:v>2.3041474654377999E-2</c:v>
                </c:pt>
                <c:pt idx="14">
                  <c:v>3.4562211981566997E-2</c:v>
                </c:pt>
                <c:pt idx="15">
                  <c:v>0.41476565740357002</c:v>
                </c:pt>
                <c:pt idx="16">
                  <c:v>0.64525049546019997</c:v>
                </c:pt>
                <c:pt idx="17">
                  <c:v>6.9133981656450003E-2</c:v>
                </c:pt>
                <c:pt idx="18">
                  <c:v>0.52536983271117998</c:v>
                </c:pt>
                <c:pt idx="19">
                  <c:v>0.32720401861837001</c:v>
                </c:pt>
                <c:pt idx="20">
                  <c:v>0.81566820276497998</c:v>
                </c:pt>
                <c:pt idx="21">
                  <c:v>1.8432330307359E-2</c:v>
                </c:pt>
                <c:pt idx="22">
                  <c:v>0.59910594958292995</c:v>
                </c:pt>
                <c:pt idx="23">
                  <c:v>0.47469812885980001</c:v>
                </c:pt>
                <c:pt idx="24">
                  <c:v>5.9918879056047002E-2</c:v>
                </c:pt>
                <c:pt idx="25">
                  <c:v>0.53926991150442005</c:v>
                </c:pt>
                <c:pt idx="26">
                  <c:v>0.28574062125541999</c:v>
                </c:pt>
                <c:pt idx="27">
                  <c:v>0.84780905865549006</c:v>
                </c:pt>
                <c:pt idx="28">
                  <c:v>0.81989866421003998</c:v>
                </c:pt>
                <c:pt idx="29">
                  <c:v>1.3815971262780001E-2</c:v>
                </c:pt>
                <c:pt idx="30">
                  <c:v>0.11973290352290999</c:v>
                </c:pt>
              </c:numCache>
            </c:numRef>
          </c:val>
          <c:smooth val="0"/>
          <c:extLst>
            <c:ext xmlns:c16="http://schemas.microsoft.com/office/drawing/2014/chart" uri="{C3380CC4-5D6E-409C-BE32-E72D297353CC}">
              <c16:uniqueId val="{00000000-6EF4-415A-B06B-575E38753765}"/>
            </c:ext>
          </c:extLst>
        </c:ser>
        <c:dLbls>
          <c:showLegendKey val="0"/>
          <c:showVal val="0"/>
          <c:showCatName val="0"/>
          <c:showSerName val="0"/>
          <c:showPercent val="0"/>
          <c:showBubbleSize val="0"/>
        </c:dLbls>
        <c:smooth val="0"/>
        <c:axId val="359813192"/>
        <c:axId val="359810568"/>
      </c:lineChart>
      <c:dateAx>
        <c:axId val="35981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0568"/>
        <c:crosses val="autoZero"/>
        <c:auto val="1"/>
        <c:lblOffset val="100"/>
        <c:baseTimeUnit val="days"/>
      </c:dateAx>
      <c:valAx>
        <c:axId val="359810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Altus.me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0.69271553711388001</c:v>
                </c:pt>
                <c:pt idx="1">
                  <c:v>0.25818349469801999</c:v>
                </c:pt>
                <c:pt idx="2">
                  <c:v>0.60857538035961001</c:v>
                </c:pt>
                <c:pt idx="3">
                  <c:v>0.17519594283080001</c:v>
                </c:pt>
                <c:pt idx="4">
                  <c:v>0.43153526970953998</c:v>
                </c:pt>
                <c:pt idx="5">
                  <c:v>0.39834024896266002</c:v>
                </c:pt>
                <c:pt idx="6">
                  <c:v>5.9935454126324998E-2</c:v>
                </c:pt>
              </c:numCache>
            </c:numRef>
          </c:val>
          <c:extLst>
            <c:ext xmlns:c16="http://schemas.microsoft.com/office/drawing/2014/chart" uri="{C3380CC4-5D6E-409C-BE32-E72D297353CC}">
              <c16:uniqueId val="{00000000-A703-4E19-A079-849C2EC8D6A3}"/>
            </c:ext>
          </c:extLst>
        </c:ser>
        <c:dLbls>
          <c:showLegendKey val="0"/>
          <c:showVal val="0"/>
          <c:showCatName val="0"/>
          <c:showSerName val="0"/>
          <c:showPercent val="0"/>
          <c:showBubbleSize val="0"/>
        </c:dLbls>
        <c:gapWidth val="219"/>
        <c:overlap val="-27"/>
        <c:axId val="354237440"/>
        <c:axId val="354233504"/>
      </c:barChart>
      <c:catAx>
        <c:axId val="35423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33504"/>
        <c:crosses val="autoZero"/>
        <c:auto val="1"/>
        <c:lblAlgn val="ctr"/>
        <c:lblOffset val="100"/>
        <c:noMultiLvlLbl val="0"/>
      </c:catAx>
      <c:valAx>
        <c:axId val="35423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3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0.56249711835492999</c:v>
                </c:pt>
                <c:pt idx="5">
                  <c:v>0.46336852782516003</c:v>
                </c:pt>
                <c:pt idx="6">
                  <c:v>0.42694453409562</c:v>
                </c:pt>
                <c:pt idx="7">
                  <c:v>0.13063457666712999</c:v>
                </c:pt>
                <c:pt idx="8">
                  <c:v>0.54866522200194001</c:v>
                </c:pt>
                <c:pt idx="9">
                  <c:v>0.17981465258887</c:v>
                </c:pt>
                <c:pt idx="10">
                  <c:v>0.20978376135367999</c:v>
                </c:pt>
                <c:pt idx="11">
                  <c:v>0</c:v>
                </c:pt>
                <c:pt idx="12">
                  <c:v>0.43524367190742003</c:v>
                </c:pt>
                <c:pt idx="13">
                  <c:v>3.2274424823642997E-2</c:v>
                </c:pt>
                <c:pt idx="14">
                  <c:v>0.32735488035409999</c:v>
                </c:pt>
                <c:pt idx="15">
                  <c:v>0</c:v>
                </c:pt>
                <c:pt idx="16">
                  <c:v>0.63626723223754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150-44B8-B0E6-3CBA5309D860}"/>
            </c:ext>
          </c:extLst>
        </c:ser>
        <c:dLbls>
          <c:showLegendKey val="0"/>
          <c:showVal val="0"/>
          <c:showCatName val="0"/>
          <c:showSerName val="0"/>
          <c:showPercent val="0"/>
          <c:showBubbleSize val="0"/>
        </c:dLbls>
        <c:smooth val="0"/>
        <c:axId val="354225304"/>
        <c:axId val="354230552"/>
      </c:lineChart>
      <c:catAx>
        <c:axId val="354225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30552"/>
        <c:crosses val="autoZero"/>
        <c:auto val="1"/>
        <c:lblAlgn val="ctr"/>
        <c:lblOffset val="100"/>
        <c:noMultiLvlLbl val="0"/>
      </c:catAx>
      <c:valAx>
        <c:axId val="354230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2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1</c:v>
                </c:pt>
                <c:pt idx="5">
                  <c:v>0</c:v>
                </c:pt>
                <c:pt idx="6">
                  <c:v>2</c:v>
                </c:pt>
                <c:pt idx="7">
                  <c:v>1</c:v>
                </c:pt>
                <c:pt idx="8">
                  <c:v>0</c:v>
                </c:pt>
                <c:pt idx="9">
                  <c:v>0</c:v>
                </c:pt>
                <c:pt idx="10">
                  <c:v>0</c:v>
                </c:pt>
                <c:pt idx="11">
                  <c:v>0</c:v>
                </c:pt>
                <c:pt idx="12">
                  <c:v>1</c:v>
                </c:pt>
                <c:pt idx="13">
                  <c:v>0</c:v>
                </c:pt>
                <c:pt idx="14">
                  <c:v>0</c:v>
                </c:pt>
                <c:pt idx="15">
                  <c:v>0</c:v>
                </c:pt>
                <c:pt idx="16">
                  <c:v>0</c:v>
                </c:pt>
                <c:pt idx="17">
                  <c:v>1</c:v>
                </c:pt>
                <c:pt idx="18">
                  <c:v>1</c:v>
                </c:pt>
                <c:pt idx="19">
                  <c:v>0</c:v>
                </c:pt>
                <c:pt idx="20">
                  <c:v>2</c:v>
                </c:pt>
                <c:pt idx="21">
                  <c:v>1</c:v>
                </c:pt>
                <c:pt idx="22">
                  <c:v>0</c:v>
                </c:pt>
                <c:pt idx="23">
                  <c:v>0</c:v>
                </c:pt>
                <c:pt idx="24">
                  <c:v>1</c:v>
                </c:pt>
                <c:pt idx="25">
                  <c:v>0</c:v>
                </c:pt>
                <c:pt idx="26">
                  <c:v>2</c:v>
                </c:pt>
                <c:pt idx="27">
                  <c:v>1</c:v>
                </c:pt>
                <c:pt idx="28">
                  <c:v>1</c:v>
                </c:pt>
                <c:pt idx="29">
                  <c:v>0</c:v>
                </c:pt>
                <c:pt idx="30">
                  <c:v>0</c:v>
                </c:pt>
              </c:numCache>
            </c:numRef>
          </c:val>
          <c:smooth val="0"/>
          <c:extLst>
            <c:ext xmlns:c16="http://schemas.microsoft.com/office/drawing/2014/chart" uri="{C3380CC4-5D6E-409C-BE32-E72D297353CC}">
              <c16:uniqueId val="{00000000-DFCD-4DE0-8F15-174EF9BD3F16}"/>
            </c:ext>
          </c:extLst>
        </c:ser>
        <c:dLbls>
          <c:showLegendKey val="0"/>
          <c:showVal val="0"/>
          <c:showCatName val="0"/>
          <c:showSerName val="0"/>
          <c:showPercent val="0"/>
          <c:showBubbleSize val="0"/>
        </c:dLbls>
        <c:smooth val="0"/>
        <c:axId val="359815488"/>
        <c:axId val="359817456"/>
      </c:lineChart>
      <c:dateAx>
        <c:axId val="35981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7456"/>
        <c:crosses val="autoZero"/>
        <c:auto val="1"/>
        <c:lblOffset val="100"/>
        <c:baseTimeUnit val="days"/>
      </c:dateAx>
      <c:valAx>
        <c:axId val="35981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4</c:v>
                </c:pt>
                <c:pt idx="7">
                  <c:v>0</c:v>
                </c:pt>
                <c:pt idx="8">
                  <c:v>13</c:v>
                </c:pt>
                <c:pt idx="9">
                  <c:v>0</c:v>
                </c:pt>
                <c:pt idx="10">
                  <c:v>0</c:v>
                </c:pt>
                <c:pt idx="11">
                  <c:v>1</c:v>
                </c:pt>
                <c:pt idx="12">
                  <c:v>0</c:v>
                </c:pt>
                <c:pt idx="13">
                  <c:v>0</c:v>
                </c:pt>
                <c:pt idx="14">
                  <c:v>1</c:v>
                </c:pt>
                <c:pt idx="15">
                  <c:v>2</c:v>
                </c:pt>
                <c:pt idx="16">
                  <c:v>0</c:v>
                </c:pt>
                <c:pt idx="17">
                  <c:v>0</c:v>
                </c:pt>
                <c:pt idx="18">
                  <c:v>7</c:v>
                </c:pt>
                <c:pt idx="19">
                  <c:v>0</c:v>
                </c:pt>
                <c:pt idx="20">
                  <c:v>2</c:v>
                </c:pt>
                <c:pt idx="21">
                  <c:v>0</c:v>
                </c:pt>
                <c:pt idx="22">
                  <c:v>4</c:v>
                </c:pt>
                <c:pt idx="23">
                  <c:v>2</c:v>
                </c:pt>
                <c:pt idx="24">
                  <c:v>1</c:v>
                </c:pt>
                <c:pt idx="25">
                  <c:v>0</c:v>
                </c:pt>
                <c:pt idx="26">
                  <c:v>0</c:v>
                </c:pt>
                <c:pt idx="27">
                  <c:v>0</c:v>
                </c:pt>
                <c:pt idx="28">
                  <c:v>1</c:v>
                </c:pt>
                <c:pt idx="29">
                  <c:v>0</c:v>
                </c:pt>
                <c:pt idx="30">
                  <c:v>1</c:v>
                </c:pt>
              </c:numCache>
            </c:numRef>
          </c:val>
          <c:smooth val="0"/>
          <c:extLst>
            <c:ext xmlns:c16="http://schemas.microsoft.com/office/drawing/2014/chart" uri="{C3380CC4-5D6E-409C-BE32-E72D297353CC}">
              <c16:uniqueId val="{00000000-75F4-40E4-BBA9-0E7EA56175C3}"/>
            </c:ext>
          </c:extLst>
        </c:ser>
        <c:dLbls>
          <c:showLegendKey val="0"/>
          <c:showVal val="0"/>
          <c:showCatName val="0"/>
          <c:showSerName val="0"/>
          <c:showPercent val="0"/>
          <c:showBubbleSize val="0"/>
        </c:dLbls>
        <c:smooth val="0"/>
        <c:axId val="359812536"/>
        <c:axId val="359809584"/>
      </c:lineChart>
      <c:dateAx>
        <c:axId val="35981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09584"/>
        <c:crosses val="autoZero"/>
        <c:auto val="1"/>
        <c:lblOffset val="100"/>
        <c:baseTimeUnit val="days"/>
      </c:dateAx>
      <c:valAx>
        <c:axId val="35980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7</c:v>
                </c:pt>
                <c:pt idx="1">
                  <c:v>169</c:v>
                </c:pt>
                <c:pt idx="2">
                  <c:v>154</c:v>
                </c:pt>
                <c:pt idx="3">
                  <c:v>11</c:v>
                </c:pt>
                <c:pt idx="4">
                  <c:v>137</c:v>
                </c:pt>
                <c:pt idx="5">
                  <c:v>7</c:v>
                </c:pt>
                <c:pt idx="6">
                  <c:v>150</c:v>
                </c:pt>
                <c:pt idx="7">
                  <c:v>22</c:v>
                </c:pt>
                <c:pt idx="8">
                  <c:v>56</c:v>
                </c:pt>
                <c:pt idx="9">
                  <c:v>5</c:v>
                </c:pt>
                <c:pt idx="10">
                  <c:v>12</c:v>
                </c:pt>
                <c:pt idx="11">
                  <c:v>225</c:v>
                </c:pt>
                <c:pt idx="12">
                  <c:v>82</c:v>
                </c:pt>
                <c:pt idx="13">
                  <c:v>5</c:v>
                </c:pt>
                <c:pt idx="14">
                  <c:v>5</c:v>
                </c:pt>
                <c:pt idx="15">
                  <c:v>87</c:v>
                </c:pt>
                <c:pt idx="16">
                  <c:v>139</c:v>
                </c:pt>
                <c:pt idx="17">
                  <c:v>14</c:v>
                </c:pt>
                <c:pt idx="18">
                  <c:v>103</c:v>
                </c:pt>
                <c:pt idx="19">
                  <c:v>70</c:v>
                </c:pt>
                <c:pt idx="20">
                  <c:v>161</c:v>
                </c:pt>
                <c:pt idx="21">
                  <c:v>3</c:v>
                </c:pt>
                <c:pt idx="22">
                  <c:v>124</c:v>
                </c:pt>
                <c:pt idx="23">
                  <c:v>100</c:v>
                </c:pt>
                <c:pt idx="24">
                  <c:v>10</c:v>
                </c:pt>
                <c:pt idx="25">
                  <c:v>117</c:v>
                </c:pt>
                <c:pt idx="26">
                  <c:v>59</c:v>
                </c:pt>
                <c:pt idx="27">
                  <c:v>177</c:v>
                </c:pt>
                <c:pt idx="28">
                  <c:v>172</c:v>
                </c:pt>
                <c:pt idx="29">
                  <c:v>3</c:v>
                </c:pt>
                <c:pt idx="30">
                  <c:v>25</c:v>
                </c:pt>
              </c:numCache>
            </c:numRef>
          </c:val>
          <c:smooth val="0"/>
          <c:extLst>
            <c:ext xmlns:c16="http://schemas.microsoft.com/office/drawing/2014/chart" uri="{C3380CC4-5D6E-409C-BE32-E72D297353CC}">
              <c16:uniqueId val="{00000000-C33D-4E3C-AD2F-41CA390FE217}"/>
            </c:ext>
          </c:extLst>
        </c:ser>
        <c:dLbls>
          <c:showLegendKey val="0"/>
          <c:showVal val="0"/>
          <c:showCatName val="0"/>
          <c:showSerName val="0"/>
          <c:showPercent val="0"/>
          <c:showBubbleSize val="0"/>
        </c:dLbls>
        <c:smooth val="0"/>
        <c:axId val="359812208"/>
        <c:axId val="359808600"/>
      </c:lineChart>
      <c:dateAx>
        <c:axId val="359812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08600"/>
        <c:crosses val="autoZero"/>
        <c:auto val="1"/>
        <c:lblOffset val="100"/>
        <c:baseTimeUnit val="days"/>
      </c:dateAx>
      <c:valAx>
        <c:axId val="359808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1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c:v>
                </c:pt>
                <c:pt idx="1">
                  <c:v>4</c:v>
                </c:pt>
                <c:pt idx="2">
                  <c:v>2</c:v>
                </c:pt>
                <c:pt idx="3">
                  <c:v>4</c:v>
                </c:pt>
                <c:pt idx="4">
                  <c:v>3</c:v>
                </c:pt>
                <c:pt idx="5">
                  <c:v>4</c:v>
                </c:pt>
                <c:pt idx="6">
                  <c:v>1</c:v>
                </c:pt>
                <c:pt idx="7">
                  <c:v>3</c:v>
                </c:pt>
                <c:pt idx="8">
                  <c:v>4</c:v>
                </c:pt>
                <c:pt idx="9">
                  <c:v>1</c:v>
                </c:pt>
                <c:pt idx="10">
                  <c:v>3</c:v>
                </c:pt>
                <c:pt idx="11">
                  <c:v>3</c:v>
                </c:pt>
                <c:pt idx="12">
                  <c:v>0</c:v>
                </c:pt>
                <c:pt idx="13">
                  <c:v>2</c:v>
                </c:pt>
                <c:pt idx="14">
                  <c:v>2</c:v>
                </c:pt>
                <c:pt idx="15">
                  <c:v>10</c:v>
                </c:pt>
                <c:pt idx="16">
                  <c:v>6</c:v>
                </c:pt>
                <c:pt idx="17">
                  <c:v>1</c:v>
                </c:pt>
                <c:pt idx="18">
                  <c:v>0</c:v>
                </c:pt>
                <c:pt idx="19">
                  <c:v>3</c:v>
                </c:pt>
                <c:pt idx="20">
                  <c:v>2</c:v>
                </c:pt>
                <c:pt idx="21">
                  <c:v>3</c:v>
                </c:pt>
                <c:pt idx="22">
                  <c:v>1</c:v>
                </c:pt>
                <c:pt idx="23">
                  <c:v>5</c:v>
                </c:pt>
                <c:pt idx="24">
                  <c:v>5</c:v>
                </c:pt>
                <c:pt idx="25">
                  <c:v>1</c:v>
                </c:pt>
                <c:pt idx="26">
                  <c:v>2</c:v>
                </c:pt>
                <c:pt idx="27">
                  <c:v>1</c:v>
                </c:pt>
                <c:pt idx="28">
                  <c:v>0</c:v>
                </c:pt>
                <c:pt idx="29">
                  <c:v>3</c:v>
                </c:pt>
                <c:pt idx="30">
                  <c:v>3</c:v>
                </c:pt>
              </c:numCache>
            </c:numRef>
          </c:val>
          <c:smooth val="0"/>
          <c:extLst>
            <c:ext xmlns:c16="http://schemas.microsoft.com/office/drawing/2014/chart" uri="{C3380CC4-5D6E-409C-BE32-E72D297353CC}">
              <c16:uniqueId val="{00000000-8DC6-4317-8B88-9D24C7DD7309}"/>
            </c:ext>
          </c:extLst>
        </c:ser>
        <c:dLbls>
          <c:showLegendKey val="0"/>
          <c:showVal val="0"/>
          <c:showCatName val="0"/>
          <c:showSerName val="0"/>
          <c:showPercent val="0"/>
          <c:showBubbleSize val="0"/>
        </c:dLbls>
        <c:smooth val="0"/>
        <c:axId val="315727768"/>
        <c:axId val="315730392"/>
      </c:lineChart>
      <c:dateAx>
        <c:axId val="315727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30392"/>
        <c:crosses val="autoZero"/>
        <c:auto val="1"/>
        <c:lblOffset val="100"/>
        <c:baseTimeUnit val="days"/>
      </c:dateAx>
      <c:valAx>
        <c:axId val="31573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2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97</c:v>
                </c:pt>
                <c:pt idx="1">
                  <c:v>230</c:v>
                </c:pt>
                <c:pt idx="2">
                  <c:v>247</c:v>
                </c:pt>
                <c:pt idx="3">
                  <c:v>134</c:v>
                </c:pt>
                <c:pt idx="4">
                  <c:v>107</c:v>
                </c:pt>
                <c:pt idx="5">
                  <c:v>186</c:v>
                </c:pt>
                <c:pt idx="6">
                  <c:v>114</c:v>
                </c:pt>
                <c:pt idx="7">
                  <c:v>212</c:v>
                </c:pt>
                <c:pt idx="8">
                  <c:v>286</c:v>
                </c:pt>
                <c:pt idx="9">
                  <c:v>212</c:v>
                </c:pt>
                <c:pt idx="10">
                  <c:v>40</c:v>
                </c:pt>
                <c:pt idx="11">
                  <c:v>305</c:v>
                </c:pt>
                <c:pt idx="12">
                  <c:v>129</c:v>
                </c:pt>
                <c:pt idx="13">
                  <c:v>93</c:v>
                </c:pt>
                <c:pt idx="14">
                  <c:v>35</c:v>
                </c:pt>
                <c:pt idx="15">
                  <c:v>88</c:v>
                </c:pt>
                <c:pt idx="16">
                  <c:v>218</c:v>
                </c:pt>
                <c:pt idx="17">
                  <c:v>87</c:v>
                </c:pt>
                <c:pt idx="18">
                  <c:v>138</c:v>
                </c:pt>
                <c:pt idx="19">
                  <c:v>73</c:v>
                </c:pt>
                <c:pt idx="20">
                  <c:v>251</c:v>
                </c:pt>
                <c:pt idx="21">
                  <c:v>29</c:v>
                </c:pt>
                <c:pt idx="22">
                  <c:v>262</c:v>
                </c:pt>
                <c:pt idx="23">
                  <c:v>95</c:v>
                </c:pt>
                <c:pt idx="24">
                  <c:v>111</c:v>
                </c:pt>
                <c:pt idx="25">
                  <c:v>157</c:v>
                </c:pt>
                <c:pt idx="26">
                  <c:v>587</c:v>
                </c:pt>
                <c:pt idx="27">
                  <c:v>334</c:v>
                </c:pt>
                <c:pt idx="28">
                  <c:v>309</c:v>
                </c:pt>
                <c:pt idx="29">
                  <c:v>162</c:v>
                </c:pt>
                <c:pt idx="30">
                  <c:v>50</c:v>
                </c:pt>
              </c:numCache>
            </c:numRef>
          </c:val>
          <c:smooth val="0"/>
          <c:extLst>
            <c:ext xmlns:c16="http://schemas.microsoft.com/office/drawing/2014/chart" uri="{C3380CC4-5D6E-409C-BE32-E72D297353CC}">
              <c16:uniqueId val="{00000000-7C17-42F0-BB80-E544410ED7B9}"/>
            </c:ext>
          </c:extLst>
        </c:ser>
        <c:dLbls>
          <c:showLegendKey val="0"/>
          <c:showVal val="0"/>
          <c:showCatName val="0"/>
          <c:showSerName val="0"/>
          <c:showPercent val="0"/>
          <c:showBubbleSize val="0"/>
        </c:dLbls>
        <c:smooth val="0"/>
        <c:axId val="315726128"/>
        <c:axId val="315731704"/>
      </c:lineChart>
      <c:dateAx>
        <c:axId val="315726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31704"/>
        <c:crosses val="autoZero"/>
        <c:auto val="1"/>
        <c:lblOffset val="100"/>
        <c:baseTimeUnit val="days"/>
      </c:dateAx>
      <c:valAx>
        <c:axId val="315731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2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4935</c:v>
                </c:pt>
                <c:pt idx="1">
                  <c:v>5153</c:v>
                </c:pt>
                <c:pt idx="2">
                  <c:v>7511</c:v>
                </c:pt>
                <c:pt idx="3">
                  <c:v>8219</c:v>
                </c:pt>
                <c:pt idx="4">
                  <c:v>6758</c:v>
                </c:pt>
                <c:pt idx="5">
                  <c:v>7403</c:v>
                </c:pt>
                <c:pt idx="6">
                  <c:v>2491</c:v>
                </c:pt>
                <c:pt idx="7">
                  <c:v>14962</c:v>
                </c:pt>
                <c:pt idx="8">
                  <c:v>7129</c:v>
                </c:pt>
                <c:pt idx="9">
                  <c:v>5719</c:v>
                </c:pt>
                <c:pt idx="10">
                  <c:v>10159</c:v>
                </c:pt>
                <c:pt idx="11">
                  <c:v>10042</c:v>
                </c:pt>
                <c:pt idx="12">
                  <c:v>4180</c:v>
                </c:pt>
                <c:pt idx="13">
                  <c:v>3648</c:v>
                </c:pt>
                <c:pt idx="14">
                  <c:v>872</c:v>
                </c:pt>
                <c:pt idx="15">
                  <c:v>3299</c:v>
                </c:pt>
                <c:pt idx="16">
                  <c:v>9175</c:v>
                </c:pt>
                <c:pt idx="17">
                  <c:v>6866</c:v>
                </c:pt>
                <c:pt idx="18">
                  <c:v>6126</c:v>
                </c:pt>
                <c:pt idx="19">
                  <c:v>2963</c:v>
                </c:pt>
                <c:pt idx="20">
                  <c:v>6234</c:v>
                </c:pt>
                <c:pt idx="21">
                  <c:v>969</c:v>
                </c:pt>
                <c:pt idx="22">
                  <c:v>5988</c:v>
                </c:pt>
                <c:pt idx="23">
                  <c:v>4607</c:v>
                </c:pt>
                <c:pt idx="24">
                  <c:v>12079</c:v>
                </c:pt>
                <c:pt idx="25">
                  <c:v>7761</c:v>
                </c:pt>
                <c:pt idx="26">
                  <c:v>9359</c:v>
                </c:pt>
                <c:pt idx="27">
                  <c:v>6508</c:v>
                </c:pt>
                <c:pt idx="28">
                  <c:v>10439</c:v>
                </c:pt>
                <c:pt idx="29">
                  <c:v>4785</c:v>
                </c:pt>
                <c:pt idx="30">
                  <c:v>764</c:v>
                </c:pt>
              </c:numCache>
            </c:numRef>
          </c:val>
          <c:smooth val="0"/>
          <c:extLst>
            <c:ext xmlns:c16="http://schemas.microsoft.com/office/drawing/2014/chart" uri="{C3380CC4-5D6E-409C-BE32-E72D297353CC}">
              <c16:uniqueId val="{00000000-3346-410A-8185-7D0A418993C9}"/>
            </c:ext>
          </c:extLst>
        </c:ser>
        <c:dLbls>
          <c:showLegendKey val="0"/>
          <c:showVal val="0"/>
          <c:showCatName val="0"/>
          <c:showSerName val="0"/>
          <c:showPercent val="0"/>
          <c:showBubbleSize val="0"/>
        </c:dLbls>
        <c:smooth val="0"/>
        <c:axId val="315725800"/>
        <c:axId val="315724816"/>
      </c:lineChart>
      <c:dateAx>
        <c:axId val="315725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24816"/>
        <c:crosses val="autoZero"/>
        <c:auto val="1"/>
        <c:lblOffset val="100"/>
        <c:baseTimeUnit val="days"/>
      </c:dateAx>
      <c:valAx>
        <c:axId val="31572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2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9C94-4CD0-A2B7-0E3265EAB2F7}"/>
            </c:ext>
          </c:extLst>
        </c:ser>
        <c:dLbls>
          <c:showLegendKey val="0"/>
          <c:showVal val="0"/>
          <c:showCatName val="0"/>
          <c:showSerName val="0"/>
          <c:showPercent val="0"/>
          <c:showBubbleSize val="0"/>
        </c:dLbls>
        <c:smooth val="0"/>
        <c:axId val="315741216"/>
        <c:axId val="315733344"/>
      </c:lineChart>
      <c:dateAx>
        <c:axId val="315741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33344"/>
        <c:crosses val="autoZero"/>
        <c:auto val="1"/>
        <c:lblOffset val="100"/>
        <c:baseTimeUnit val="days"/>
      </c:dateAx>
      <c:valAx>
        <c:axId val="31573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4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B85E-4AB9-84A6-8E82C66912C5}"/>
            </c:ext>
          </c:extLst>
        </c:ser>
        <c:dLbls>
          <c:showLegendKey val="0"/>
          <c:showVal val="0"/>
          <c:showCatName val="0"/>
          <c:showSerName val="0"/>
          <c:showPercent val="0"/>
          <c:showBubbleSize val="0"/>
        </c:dLbls>
        <c:smooth val="0"/>
        <c:axId val="315734000"/>
        <c:axId val="315736952"/>
      </c:lineChart>
      <c:dateAx>
        <c:axId val="315734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36952"/>
        <c:crosses val="autoZero"/>
        <c:auto val="1"/>
        <c:lblOffset val="100"/>
        <c:baseTimeUnit val="days"/>
      </c:dateAx>
      <c:valAx>
        <c:axId val="31573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3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1A788-6164-4ADD-A059-FE5052B9984C}"/>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4AFEC3E3-1FCE-4DBA-8E7A-43D4E29BB2F9}"/>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299202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C30C5-8162-4A68-9D65-8FBFF7A5A3FE}"/>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F3E615B-6D19-43F1-A975-273C22698A14}"/>
              </a:ext>
            </a:extLst>
          </p:cNvPr>
          <p:cNvGraphicFramePr>
            <a:graphicFrameLocks noGrp="1"/>
          </p:cNvGraphicFramePr>
          <p:nvPr>
            <p:ph type="tbl" sz="quarter" idx="13"/>
            <p:extLst>
              <p:ext uri="{D42A27DB-BD31-4B8C-83A1-F6EECF244321}">
                <p14:modId xmlns:p14="http://schemas.microsoft.com/office/powerpoint/2010/main" val="26457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86798097"/>
                    </a:ext>
                  </a:extLst>
                </a:gridCol>
                <a:gridCol w="740664">
                  <a:extLst>
                    <a:ext uri="{9D8B030D-6E8A-4147-A177-3AD203B41FA5}">
                      <a16:colId xmlns:a16="http://schemas.microsoft.com/office/drawing/2014/main" val="1844926717"/>
                    </a:ext>
                  </a:extLst>
                </a:gridCol>
                <a:gridCol w="740664">
                  <a:extLst>
                    <a:ext uri="{9D8B030D-6E8A-4147-A177-3AD203B41FA5}">
                      <a16:colId xmlns:a16="http://schemas.microsoft.com/office/drawing/2014/main" val="2397305912"/>
                    </a:ext>
                  </a:extLst>
                </a:gridCol>
                <a:gridCol w="740664">
                  <a:extLst>
                    <a:ext uri="{9D8B030D-6E8A-4147-A177-3AD203B41FA5}">
                      <a16:colId xmlns:a16="http://schemas.microsoft.com/office/drawing/2014/main" val="702982251"/>
                    </a:ext>
                  </a:extLst>
                </a:gridCol>
                <a:gridCol w="740664">
                  <a:extLst>
                    <a:ext uri="{9D8B030D-6E8A-4147-A177-3AD203B41FA5}">
                      <a16:colId xmlns:a16="http://schemas.microsoft.com/office/drawing/2014/main" val="2856249301"/>
                    </a:ext>
                  </a:extLst>
                </a:gridCol>
                <a:gridCol w="740664">
                  <a:extLst>
                    <a:ext uri="{9D8B030D-6E8A-4147-A177-3AD203B41FA5}">
                      <a16:colId xmlns:a16="http://schemas.microsoft.com/office/drawing/2014/main" val="2778783975"/>
                    </a:ext>
                  </a:extLst>
                </a:gridCol>
                <a:gridCol w="740664">
                  <a:extLst>
                    <a:ext uri="{9D8B030D-6E8A-4147-A177-3AD203B41FA5}">
                      <a16:colId xmlns:a16="http://schemas.microsoft.com/office/drawing/2014/main" val="1337475527"/>
                    </a:ext>
                  </a:extLst>
                </a:gridCol>
                <a:gridCol w="740664">
                  <a:extLst>
                    <a:ext uri="{9D8B030D-6E8A-4147-A177-3AD203B41FA5}">
                      <a16:colId xmlns:a16="http://schemas.microsoft.com/office/drawing/2014/main" val="1053480112"/>
                    </a:ext>
                  </a:extLst>
                </a:gridCol>
                <a:gridCol w="740664">
                  <a:extLst>
                    <a:ext uri="{9D8B030D-6E8A-4147-A177-3AD203B41FA5}">
                      <a16:colId xmlns:a16="http://schemas.microsoft.com/office/drawing/2014/main" val="2607218159"/>
                    </a:ext>
                  </a:extLst>
                </a:gridCol>
                <a:gridCol w="740664">
                  <a:extLst>
                    <a:ext uri="{9D8B030D-6E8A-4147-A177-3AD203B41FA5}">
                      <a16:colId xmlns:a16="http://schemas.microsoft.com/office/drawing/2014/main" val="196321348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26172066"/>
                  </a:ext>
                </a:extLst>
              </a:tr>
              <a:tr h="370840">
                <a:tc>
                  <a:txBody>
                    <a:bodyPr/>
                    <a:lstStyle/>
                    <a:p>
                      <a:r>
                        <a:rPr lang="en-US" sz="1000"/>
                        <a:t>Altus.me</a:t>
                      </a:r>
                    </a:p>
                  </a:txBody>
                  <a:tcPr/>
                </a:tc>
                <a:tc>
                  <a:txBody>
                    <a:bodyPr/>
                    <a:lstStyle/>
                    <a:p>
                      <a:r>
                        <a:rPr lang="en-US" sz="1000"/>
                        <a:t>21714</a:t>
                      </a:r>
                    </a:p>
                  </a:txBody>
                  <a:tcPr/>
                </a:tc>
                <a:tc>
                  <a:txBody>
                    <a:bodyPr/>
                    <a:lstStyle/>
                    <a:p>
                      <a:r>
                        <a:rPr lang="en-US" sz="1000"/>
                        <a:t>49</a:t>
                      </a:r>
                    </a:p>
                  </a:txBody>
                  <a:tcPr/>
                </a:tc>
                <a:tc>
                  <a:txBody>
                    <a:bodyPr/>
                    <a:lstStyle/>
                    <a:p>
                      <a:r>
                        <a:rPr lang="en-US" sz="1000"/>
                        <a:t>32</a:t>
                      </a:r>
                    </a:p>
                  </a:txBody>
                  <a:tcPr/>
                </a:tc>
                <a:tc>
                  <a:txBody>
                    <a:bodyPr/>
                    <a:lstStyle/>
                    <a:p>
                      <a:r>
                        <a:rPr lang="en-US" sz="1000"/>
                        <a:t>2477</a:t>
                      </a:r>
                    </a:p>
                  </a:txBody>
                  <a:tcPr/>
                </a:tc>
                <a:tc>
                  <a:txBody>
                    <a:bodyPr/>
                    <a:lstStyle/>
                    <a:p>
                      <a:r>
                        <a:rPr lang="en-US" sz="1000"/>
                        <a:t>41</a:t>
                      </a:r>
                    </a:p>
                  </a:txBody>
                  <a:tcPr/>
                </a:tc>
                <a:tc>
                  <a:txBody>
                    <a:bodyPr/>
                    <a:lstStyle/>
                    <a:p>
                      <a:r>
                        <a:rPr lang="en-US" sz="1000"/>
                        <a:t>15</a:t>
                      </a:r>
                    </a:p>
                  </a:txBody>
                  <a:tcPr/>
                </a:tc>
                <a:tc>
                  <a:txBody>
                    <a:bodyPr/>
                    <a:lstStyle/>
                    <a:p>
                      <a:r>
                        <a:rPr lang="en-US" sz="1000"/>
                        <a:t>0</a:t>
                      </a:r>
                    </a:p>
                  </a:txBody>
                  <a:tcPr/>
                </a:tc>
                <a:tc>
                  <a:txBody>
                    <a:bodyPr/>
                    <a:lstStyle/>
                    <a:p>
                      <a:r>
                        <a:rPr lang="en-US" sz="1000"/>
                        <a:t>0.3650%</a:t>
                      </a:r>
                    </a:p>
                  </a:txBody>
                  <a:tcPr/>
                </a:tc>
                <a:tc>
                  <a:txBody>
                    <a:bodyPr/>
                    <a:lstStyle/>
                    <a:p>
                      <a:r>
                        <a:rPr lang="en-US" sz="1000"/>
                        <a:t>0.0%</a:t>
                      </a:r>
                    </a:p>
                  </a:txBody>
                  <a:tcPr/>
                </a:tc>
                <a:extLst>
                  <a:ext uri="{0D108BD9-81ED-4DB2-BD59-A6C34878D82A}">
                    <a16:rowId xmlns:a16="http://schemas.microsoft.com/office/drawing/2014/main" val="919303826"/>
                  </a:ext>
                </a:extLst>
              </a:tr>
            </a:tbl>
          </a:graphicData>
        </a:graphic>
      </p:graphicFrame>
      <p:sp>
        <p:nvSpPr>
          <p:cNvPr id="4" name="Text Placeholder 3">
            <a:extLst>
              <a:ext uri="{FF2B5EF4-FFF2-40B4-BE49-F238E27FC236}">
                <a16:creationId xmlns:a16="http://schemas.microsoft.com/office/drawing/2014/main" id="{459597AE-225E-4248-A7D7-5DAB7162C84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54496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7B01A-1670-400B-9D4C-DB0E67F8BC4F}"/>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0C4CFB34-2A30-4B2A-B06A-CA6A38AD3B8F}"/>
              </a:ext>
            </a:extLst>
          </p:cNvPr>
          <p:cNvGraphicFramePr>
            <a:graphicFrameLocks noGrp="1"/>
          </p:cNvGraphicFramePr>
          <p:nvPr>
            <p:ph type="chart" sz="quarter" idx="13"/>
            <p:extLst>
              <p:ext uri="{D42A27DB-BD31-4B8C-83A1-F6EECF244321}">
                <p14:modId xmlns:p14="http://schemas.microsoft.com/office/powerpoint/2010/main" val="1873531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7BBC2D-7DDA-4299-A3E7-BBE191674F3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57B7125-B0AD-43A8-80CF-F68931631E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2975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51051-25E6-482F-A995-8D18D99E31CE}"/>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53FFB784-599E-4533-ABDB-9C7A9B2405A9}"/>
              </a:ext>
            </a:extLst>
          </p:cNvPr>
          <p:cNvGraphicFramePr>
            <a:graphicFrameLocks noGrp="1"/>
          </p:cNvGraphicFramePr>
          <p:nvPr>
            <p:ph type="chart" sz="quarter" idx="13"/>
            <p:extLst>
              <p:ext uri="{D42A27DB-BD31-4B8C-83A1-F6EECF244321}">
                <p14:modId xmlns:p14="http://schemas.microsoft.com/office/powerpoint/2010/main" val="3367898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52E096-E85C-4A94-B33E-F469AABEAC1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28BD0E5-EA45-4092-A9BF-3663038FB8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6042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F9051-0AD8-479C-838E-81E103585D8C}"/>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C8EE7CB1-E38E-4EA6-8B35-6FDB89BC52BF}"/>
              </a:ext>
            </a:extLst>
          </p:cNvPr>
          <p:cNvGraphicFramePr>
            <a:graphicFrameLocks noGrp="1"/>
          </p:cNvGraphicFramePr>
          <p:nvPr>
            <p:ph type="tbl" sz="quarter" idx="13"/>
            <p:extLst>
              <p:ext uri="{D42A27DB-BD31-4B8C-83A1-F6EECF244321}">
                <p14:modId xmlns:p14="http://schemas.microsoft.com/office/powerpoint/2010/main" val="3097735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0761670"/>
                    </a:ext>
                  </a:extLst>
                </a:gridCol>
                <a:gridCol w="658368">
                  <a:extLst>
                    <a:ext uri="{9D8B030D-6E8A-4147-A177-3AD203B41FA5}">
                      <a16:colId xmlns:a16="http://schemas.microsoft.com/office/drawing/2014/main" val="2084061789"/>
                    </a:ext>
                  </a:extLst>
                </a:gridCol>
                <a:gridCol w="658368">
                  <a:extLst>
                    <a:ext uri="{9D8B030D-6E8A-4147-A177-3AD203B41FA5}">
                      <a16:colId xmlns:a16="http://schemas.microsoft.com/office/drawing/2014/main" val="2383034523"/>
                    </a:ext>
                  </a:extLst>
                </a:gridCol>
                <a:gridCol w="658368">
                  <a:extLst>
                    <a:ext uri="{9D8B030D-6E8A-4147-A177-3AD203B41FA5}">
                      <a16:colId xmlns:a16="http://schemas.microsoft.com/office/drawing/2014/main" val="1660027722"/>
                    </a:ext>
                  </a:extLst>
                </a:gridCol>
                <a:gridCol w="658368">
                  <a:extLst>
                    <a:ext uri="{9D8B030D-6E8A-4147-A177-3AD203B41FA5}">
                      <a16:colId xmlns:a16="http://schemas.microsoft.com/office/drawing/2014/main" val="3521319658"/>
                    </a:ext>
                  </a:extLst>
                </a:gridCol>
                <a:gridCol w="658368">
                  <a:extLst>
                    <a:ext uri="{9D8B030D-6E8A-4147-A177-3AD203B41FA5}">
                      <a16:colId xmlns:a16="http://schemas.microsoft.com/office/drawing/2014/main" val="1734441825"/>
                    </a:ext>
                  </a:extLst>
                </a:gridCol>
                <a:gridCol w="658368">
                  <a:extLst>
                    <a:ext uri="{9D8B030D-6E8A-4147-A177-3AD203B41FA5}">
                      <a16:colId xmlns:a16="http://schemas.microsoft.com/office/drawing/2014/main" val="335827446"/>
                    </a:ext>
                  </a:extLst>
                </a:gridCol>
                <a:gridCol w="658368">
                  <a:extLst>
                    <a:ext uri="{9D8B030D-6E8A-4147-A177-3AD203B41FA5}">
                      <a16:colId xmlns:a16="http://schemas.microsoft.com/office/drawing/2014/main" val="2899892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9178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- 2018-03-31 07:08:58</a:t>
                      </a:r>
                      <a:r>
                        <a:rPr kumimoji="0" lang="en-US" sz="1000" b="0" i="0" u="none" strike="noStrike" kern="1200" cap="none" spc="0" normalizeH="0" baseline="0" noProof="0">
                          <a:ln>
                            <a:noFill/>
                          </a:ln>
                          <a:solidFill>
                            <a:prstClr val="black"/>
                          </a:solidFill>
                          <a:effectLst/>
                          <a:uLnTx/>
                          <a:uFillTx/>
                          <a:latin typeface="+mn-lt"/>
                          <a:ea typeface="+mn-ea"/>
                          <a:cs typeface="+mn-cs"/>
                        </a:rPr>
                        <a:t>
The Crespi table by Vittoria Frigerio Milano is an exceptional piece of furniture made unique by complex workmanship and sheer attention to detail.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7820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- 2018-03-30 07:57:10</a:t>
                      </a:r>
                      <a:r>
                        <a:rPr kumimoji="0" lang="en-US" sz="1000" b="0" i="0" u="none" strike="noStrike" kern="1200" cap="none" spc="0" normalizeH="0" baseline="0" noProof="0">
                          <a:ln>
                            <a:noFill/>
                          </a:ln>
                          <a:solidFill>
                            <a:prstClr val="black"/>
                          </a:solidFill>
                          <a:effectLst/>
                          <a:uLnTx/>
                          <a:uFillTx/>
                          <a:latin typeface="+mn-lt"/>
                          <a:ea typeface="+mn-ea"/>
                          <a:cs typeface="+mn-cs"/>
                        </a:rPr>
                        <a:t>
Excellent craftsmanship by Boca Do Lobo #Repost Boca do Lobo
• • •
Glance mirror in the varnishing process. Astonishing technique by our craftsmen! #bocadolobo #passioniseverything #luxuryfurniture #design #furniture #exclusivedesign #behindthescenes #artsandcrafts #bespoke #craftsmanship #creativedesign #details #interiordesign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4740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- 2018-03-29 12:23:31</a:t>
                      </a:r>
                      <a:r>
                        <a:rPr kumimoji="0" lang="en-US" sz="1000" b="0" i="0" u="none" strike="noStrike" kern="1200" cap="none" spc="0" normalizeH="0" baseline="0" noProof="0">
                          <a:ln>
                            <a:noFill/>
                          </a:ln>
                          <a:solidFill>
                            <a:prstClr val="black"/>
                          </a:solidFill>
                          <a:effectLst/>
                          <a:uLnTx/>
                          <a:uFillTx/>
                          <a:latin typeface="+mn-lt"/>
                          <a:ea typeface="+mn-ea"/>
                          <a:cs typeface="+mn-cs"/>
                        </a:rPr>
                        <a:t>
Discover TONON's cutting edge furniture in Italian innovation and creativity at Altus showroom.
PS. Our showroom will be closed on Friday and will resume work on Saturday.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98858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- 2018-03-28 08:53:11</a:t>
                      </a:r>
                      <a:r>
                        <a:rPr kumimoji="0" lang="en-US" sz="1000" b="0" i="0" u="none" strike="noStrike" kern="1200" cap="none" spc="0" normalizeH="0" baseline="0" noProof="0">
                          <a:ln>
                            <a:noFill/>
                          </a:ln>
                          <a:solidFill>
                            <a:prstClr val="black"/>
                          </a:solidFill>
                          <a:effectLst/>
                          <a:uLnTx/>
                          <a:uFillTx/>
                          <a:latin typeface="+mn-lt"/>
                          <a:ea typeface="+mn-ea"/>
                          <a:cs typeface="+mn-cs"/>
                        </a:rPr>
                        <a:t>
Add some originality to your living space with BULL &amp; STEIN's unique ceramic apple sculptures.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53531099"/>
                  </a:ext>
                </a:extLst>
              </a:tr>
            </a:tbl>
          </a:graphicData>
        </a:graphic>
      </p:graphicFrame>
      <p:sp>
        <p:nvSpPr>
          <p:cNvPr id="4" name="Text Placeholder 3">
            <a:extLst>
              <a:ext uri="{FF2B5EF4-FFF2-40B4-BE49-F238E27FC236}">
                <a16:creationId xmlns:a16="http://schemas.microsoft.com/office/drawing/2014/main" id="{8E430CBF-4F8C-4800-A359-133DF27C48E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9607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D592A-7A5C-4C20-B1F2-8663961C424D}"/>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6FE8F603-3B33-44ED-B929-CF37211AF6F7}"/>
              </a:ext>
            </a:extLst>
          </p:cNvPr>
          <p:cNvGraphicFramePr>
            <a:graphicFrameLocks noGrp="1"/>
          </p:cNvGraphicFramePr>
          <p:nvPr>
            <p:ph type="tbl" sz="quarter" idx="13"/>
            <p:extLst>
              <p:ext uri="{D42A27DB-BD31-4B8C-83A1-F6EECF244321}">
                <p14:modId xmlns:p14="http://schemas.microsoft.com/office/powerpoint/2010/main" val="261886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45746341"/>
                    </a:ext>
                  </a:extLst>
                </a:gridCol>
                <a:gridCol w="658368">
                  <a:extLst>
                    <a:ext uri="{9D8B030D-6E8A-4147-A177-3AD203B41FA5}">
                      <a16:colId xmlns:a16="http://schemas.microsoft.com/office/drawing/2014/main" val="1506947893"/>
                    </a:ext>
                  </a:extLst>
                </a:gridCol>
                <a:gridCol w="658368">
                  <a:extLst>
                    <a:ext uri="{9D8B030D-6E8A-4147-A177-3AD203B41FA5}">
                      <a16:colId xmlns:a16="http://schemas.microsoft.com/office/drawing/2014/main" val="2855259340"/>
                    </a:ext>
                  </a:extLst>
                </a:gridCol>
                <a:gridCol w="658368">
                  <a:extLst>
                    <a:ext uri="{9D8B030D-6E8A-4147-A177-3AD203B41FA5}">
                      <a16:colId xmlns:a16="http://schemas.microsoft.com/office/drawing/2014/main" val="553406257"/>
                    </a:ext>
                  </a:extLst>
                </a:gridCol>
                <a:gridCol w="658368">
                  <a:extLst>
                    <a:ext uri="{9D8B030D-6E8A-4147-A177-3AD203B41FA5}">
                      <a16:colId xmlns:a16="http://schemas.microsoft.com/office/drawing/2014/main" val="1278570402"/>
                    </a:ext>
                  </a:extLst>
                </a:gridCol>
                <a:gridCol w="658368">
                  <a:extLst>
                    <a:ext uri="{9D8B030D-6E8A-4147-A177-3AD203B41FA5}">
                      <a16:colId xmlns:a16="http://schemas.microsoft.com/office/drawing/2014/main" val="378610251"/>
                    </a:ext>
                  </a:extLst>
                </a:gridCol>
                <a:gridCol w="658368">
                  <a:extLst>
                    <a:ext uri="{9D8B030D-6E8A-4147-A177-3AD203B41FA5}">
                      <a16:colId xmlns:a16="http://schemas.microsoft.com/office/drawing/2014/main" val="317192091"/>
                    </a:ext>
                  </a:extLst>
                </a:gridCol>
                <a:gridCol w="658368">
                  <a:extLst>
                    <a:ext uri="{9D8B030D-6E8A-4147-A177-3AD203B41FA5}">
                      <a16:colId xmlns:a16="http://schemas.microsoft.com/office/drawing/2014/main" val="3839003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666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- 2018-03-27 06:31:58</a:t>
                      </a:r>
                      <a:r>
                        <a:rPr kumimoji="0" lang="en-US" sz="1000" b="0" i="0" u="none" strike="noStrike" kern="1200" cap="none" spc="0" normalizeH="0" baseline="0" noProof="0">
                          <a:ln>
                            <a:noFill/>
                          </a:ln>
                          <a:solidFill>
                            <a:prstClr val="black"/>
                          </a:solidFill>
                          <a:effectLst/>
                          <a:uLnTx/>
                          <a:uFillTx/>
                          <a:latin typeface="+mn-lt"/>
                          <a:ea typeface="+mn-ea"/>
                          <a:cs typeface="+mn-cs"/>
                        </a:rPr>
                        <a:t>
A throwback to when Altus team visited Arketipo firenze's incredible showroom in Florence which combines quality, luxury furniture and impeccable attention to detail in a vibrant yet elegant atmosphere.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885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- 2018-03-26 08:18:38</a:t>
                      </a:r>
                      <a:r>
                        <a:rPr kumimoji="0" lang="en-US" sz="1000" b="0" i="0" u="none" strike="noStrike" kern="1200" cap="none" spc="0" normalizeH="0" baseline="0" noProof="0">
                          <a:ln>
                            <a:noFill/>
                          </a:ln>
                          <a:solidFill>
                            <a:prstClr val="black"/>
                          </a:solidFill>
                          <a:effectLst/>
                          <a:uLnTx/>
                          <a:uFillTx/>
                          <a:latin typeface="+mn-lt"/>
                          <a:ea typeface="+mn-ea"/>
                          <a:cs typeface="+mn-cs"/>
                        </a:rPr>
                        <a:t>
The Pretty Chair by Gianfranco Ferré Home has sinuous lines and an enveloping shape with details that make it the perfect element for an eclectic setting.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0950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- 2018-03-25 08:07:39</a:t>
                      </a:r>
                      <a:r>
                        <a:rPr kumimoji="0" lang="en-US" sz="1000" b="0" i="0" u="none" strike="noStrike" kern="1200" cap="none" spc="0" normalizeH="0" baseline="0" noProof="0">
                          <a:ln>
                            <a:noFill/>
                          </a:ln>
                          <a:solidFill>
                            <a:prstClr val="black"/>
                          </a:solidFill>
                          <a:effectLst/>
                          <a:uLnTx/>
                          <a:uFillTx/>
                          <a:latin typeface="+mn-lt"/>
                          <a:ea typeface="+mn-ea"/>
                          <a:cs typeface="+mn-cs"/>
                        </a:rPr>
                        <a:t>
MANUTTI's making-of video of their 2017 collection makes us crave Summer. We can't wait to see what they have in store for us this year!
To watch the video, click on the link below.
https://www.youtube.com/watch?v=brQXwuV0cPU&amp;feature=youtu.be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92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- 2018-03-24 12:32:43</a:t>
                      </a:r>
                      <a:r>
                        <a:rPr kumimoji="0" lang="en-US" sz="1000" b="0" i="0" u="none" strike="noStrike" kern="1200" cap="none" spc="0" normalizeH="0" baseline="0" noProof="0">
                          <a:ln>
                            <a:noFill/>
                          </a:ln>
                          <a:solidFill>
                            <a:prstClr val="black"/>
                          </a:solidFill>
                          <a:effectLst/>
                          <a:uLnTx/>
                          <a:uFillTx/>
                          <a:latin typeface="+mn-lt"/>
                          <a:ea typeface="+mn-ea"/>
                          <a:cs typeface="+mn-cs"/>
                        </a:rPr>
                        <a:t>
A unique masterpiece by Cobra Art #Repost Cobra Art Company
•  •  •
Monkey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124764"/>
                  </a:ext>
                </a:extLst>
              </a:tr>
            </a:tbl>
          </a:graphicData>
        </a:graphic>
      </p:graphicFrame>
      <p:sp>
        <p:nvSpPr>
          <p:cNvPr id="4" name="Text Placeholder 3">
            <a:extLst>
              <a:ext uri="{FF2B5EF4-FFF2-40B4-BE49-F238E27FC236}">
                <a16:creationId xmlns:a16="http://schemas.microsoft.com/office/drawing/2014/main" id="{79435DF4-1DC1-4770-8BF6-EDA90EC0231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33544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6610D-5B3B-416F-BD47-F93B388F2E1B}"/>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E4DF0B15-68D4-4C86-90FA-24A16FA2A052}"/>
              </a:ext>
            </a:extLst>
          </p:cNvPr>
          <p:cNvGraphicFramePr>
            <a:graphicFrameLocks noGrp="1"/>
          </p:cNvGraphicFramePr>
          <p:nvPr>
            <p:ph type="tbl" sz="quarter" idx="13"/>
            <p:extLst>
              <p:ext uri="{D42A27DB-BD31-4B8C-83A1-F6EECF244321}">
                <p14:modId xmlns:p14="http://schemas.microsoft.com/office/powerpoint/2010/main" val="2729681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5295063"/>
                    </a:ext>
                  </a:extLst>
                </a:gridCol>
                <a:gridCol w="658368">
                  <a:extLst>
                    <a:ext uri="{9D8B030D-6E8A-4147-A177-3AD203B41FA5}">
                      <a16:colId xmlns:a16="http://schemas.microsoft.com/office/drawing/2014/main" val="998835847"/>
                    </a:ext>
                  </a:extLst>
                </a:gridCol>
                <a:gridCol w="658368">
                  <a:extLst>
                    <a:ext uri="{9D8B030D-6E8A-4147-A177-3AD203B41FA5}">
                      <a16:colId xmlns:a16="http://schemas.microsoft.com/office/drawing/2014/main" val="244767963"/>
                    </a:ext>
                  </a:extLst>
                </a:gridCol>
                <a:gridCol w="658368">
                  <a:extLst>
                    <a:ext uri="{9D8B030D-6E8A-4147-A177-3AD203B41FA5}">
                      <a16:colId xmlns:a16="http://schemas.microsoft.com/office/drawing/2014/main" val="2223040235"/>
                    </a:ext>
                  </a:extLst>
                </a:gridCol>
                <a:gridCol w="658368">
                  <a:extLst>
                    <a:ext uri="{9D8B030D-6E8A-4147-A177-3AD203B41FA5}">
                      <a16:colId xmlns:a16="http://schemas.microsoft.com/office/drawing/2014/main" val="2472535635"/>
                    </a:ext>
                  </a:extLst>
                </a:gridCol>
                <a:gridCol w="658368">
                  <a:extLst>
                    <a:ext uri="{9D8B030D-6E8A-4147-A177-3AD203B41FA5}">
                      <a16:colId xmlns:a16="http://schemas.microsoft.com/office/drawing/2014/main" val="1790561814"/>
                    </a:ext>
                  </a:extLst>
                </a:gridCol>
                <a:gridCol w="658368">
                  <a:extLst>
                    <a:ext uri="{9D8B030D-6E8A-4147-A177-3AD203B41FA5}">
                      <a16:colId xmlns:a16="http://schemas.microsoft.com/office/drawing/2014/main" val="1218310841"/>
                    </a:ext>
                  </a:extLst>
                </a:gridCol>
                <a:gridCol w="658368">
                  <a:extLst>
                    <a:ext uri="{9D8B030D-6E8A-4147-A177-3AD203B41FA5}">
                      <a16:colId xmlns:a16="http://schemas.microsoft.com/office/drawing/2014/main" val="3613079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7672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- 2018-03-23 04:02:49</a:t>
                      </a:r>
                      <a:r>
                        <a:rPr kumimoji="0" lang="en-US" sz="1000" b="0" i="0" u="none" strike="noStrike" kern="1200" cap="none" spc="0" normalizeH="0" baseline="0" noProof="0">
                          <a:ln>
                            <a:noFill/>
                          </a:ln>
                          <a:solidFill>
                            <a:prstClr val="black"/>
                          </a:solidFill>
                          <a:effectLst/>
                          <a:uLnTx/>
                          <a:uFillTx/>
                          <a:latin typeface="+mn-lt"/>
                          <a:ea typeface="+mn-ea"/>
                          <a:cs typeface="+mn-cs"/>
                        </a:rPr>
                        <a:t>
Create sophisticated living spaces with Walter Knoll's distinctive furniture designs of peerless comfort and great durability.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278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- 2018-03-22 04:47:31</a:t>
                      </a:r>
                      <a:r>
                        <a:rPr kumimoji="0" lang="en-US" sz="1000" b="0" i="0" u="none" strike="noStrike" kern="1200" cap="none" spc="0" normalizeH="0" baseline="0" noProof="0">
                          <a:ln>
                            <a:noFill/>
                          </a:ln>
                          <a:solidFill>
                            <a:prstClr val="black"/>
                          </a:solidFill>
                          <a:effectLst/>
                          <a:uLnTx/>
                          <a:uFillTx/>
                          <a:latin typeface="+mn-lt"/>
                          <a:ea typeface="+mn-ea"/>
                          <a:cs typeface="+mn-cs"/>
                        </a:rPr>
                        <a:t>
A day at Louvre Abu Dhabi with architecture vloggers #donotsettle who take us inside Ateliers Jean Nouvel's extraordinary architectural feat.
To see more, click on the link below!
https://www.archdaily.com/890212/number-donotsettle-provides-a-close-up-look-at-jean-nouvels-louvre-abu-dhabi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1784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- 2018-03-21 05:50:52</a:t>
                      </a:r>
                      <a:r>
                        <a:rPr kumimoji="0" lang="en-US" sz="1000" b="0" i="0" u="none" strike="noStrike" kern="1200" cap="none" spc="0" normalizeH="0" baseline="0" noProof="0">
                          <a:ln>
                            <a:noFill/>
                          </a:ln>
                          <a:solidFill>
                            <a:prstClr val="black"/>
                          </a:solidFill>
                          <a:effectLst/>
                          <a:uLnTx/>
                          <a:uFillTx/>
                          <a:latin typeface="+mn-lt"/>
                          <a:ea typeface="+mn-ea"/>
                          <a:cs typeface="+mn-cs"/>
                        </a:rPr>
                        <a:t>
The unique bond between Mother and Child is perfectly portrayed in Lladró's handmade porcelain figurine.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55812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- 2018-03-20 14:08:49</a:t>
                      </a:r>
                      <a:r>
                        <a:rPr kumimoji="0" lang="en-US" sz="1000" b="0" i="0" u="none" strike="noStrike" kern="1200" cap="none" spc="0" normalizeH="0" baseline="0" noProof="0">
                          <a:ln>
                            <a:noFill/>
                          </a:ln>
                          <a:solidFill>
                            <a:prstClr val="black"/>
                          </a:solidFill>
                          <a:effectLst/>
                          <a:uLnTx/>
                          <a:uFillTx/>
                          <a:latin typeface="+mn-lt"/>
                          <a:ea typeface="+mn-ea"/>
                          <a:cs typeface="+mn-cs"/>
                        </a:rPr>
                        <a:t>
Hammer armchair by Segis is among the winners of the 2017 Good Design Awards, a passion project where dedication and creativity lead to design excellence.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7333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- 2018-03-19 07:50:50</a:t>
                      </a:r>
                      <a:r>
                        <a:rPr kumimoji="0" lang="en-US" sz="1000" b="0" i="0" u="none" strike="noStrike" kern="1200" cap="none" spc="0" normalizeH="0" baseline="0" noProof="0">
                          <a:ln>
                            <a:noFill/>
                          </a:ln>
                          <a:solidFill>
                            <a:prstClr val="black"/>
                          </a:solidFill>
                          <a:effectLst/>
                          <a:uLnTx/>
                          <a:uFillTx/>
                          <a:latin typeface="+mn-lt"/>
                          <a:ea typeface="+mn-ea"/>
                          <a:cs typeface="+mn-cs"/>
                        </a:rPr>
                        <a:t>
Even a coffee table can become a piece of art.
Go beyond the usual decor pieces you'll see in any house with Waterfall table designed by Fredrikson Stallard for Driade.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9203976"/>
                  </a:ext>
                </a:extLst>
              </a:tr>
            </a:tbl>
          </a:graphicData>
        </a:graphic>
      </p:graphicFrame>
      <p:sp>
        <p:nvSpPr>
          <p:cNvPr id="4" name="Text Placeholder 3">
            <a:extLst>
              <a:ext uri="{FF2B5EF4-FFF2-40B4-BE49-F238E27FC236}">
                <a16:creationId xmlns:a16="http://schemas.microsoft.com/office/drawing/2014/main" id="{3498F79F-380C-4E24-A152-E1BEF7EF658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8193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DB2BF-A887-4022-B2BD-CFF321938625}"/>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B6B556E8-C001-43E1-A32D-AF440D28F632}"/>
              </a:ext>
            </a:extLst>
          </p:cNvPr>
          <p:cNvGraphicFramePr>
            <a:graphicFrameLocks noGrp="1"/>
          </p:cNvGraphicFramePr>
          <p:nvPr>
            <p:ph type="tbl" sz="quarter" idx="13"/>
            <p:extLst>
              <p:ext uri="{D42A27DB-BD31-4B8C-83A1-F6EECF244321}">
                <p14:modId xmlns:p14="http://schemas.microsoft.com/office/powerpoint/2010/main" val="974580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56896601"/>
                    </a:ext>
                  </a:extLst>
                </a:gridCol>
                <a:gridCol w="658368">
                  <a:extLst>
                    <a:ext uri="{9D8B030D-6E8A-4147-A177-3AD203B41FA5}">
                      <a16:colId xmlns:a16="http://schemas.microsoft.com/office/drawing/2014/main" val="644007914"/>
                    </a:ext>
                  </a:extLst>
                </a:gridCol>
                <a:gridCol w="658368">
                  <a:extLst>
                    <a:ext uri="{9D8B030D-6E8A-4147-A177-3AD203B41FA5}">
                      <a16:colId xmlns:a16="http://schemas.microsoft.com/office/drawing/2014/main" val="966722176"/>
                    </a:ext>
                  </a:extLst>
                </a:gridCol>
                <a:gridCol w="658368">
                  <a:extLst>
                    <a:ext uri="{9D8B030D-6E8A-4147-A177-3AD203B41FA5}">
                      <a16:colId xmlns:a16="http://schemas.microsoft.com/office/drawing/2014/main" val="1800987871"/>
                    </a:ext>
                  </a:extLst>
                </a:gridCol>
                <a:gridCol w="658368">
                  <a:extLst>
                    <a:ext uri="{9D8B030D-6E8A-4147-A177-3AD203B41FA5}">
                      <a16:colId xmlns:a16="http://schemas.microsoft.com/office/drawing/2014/main" val="684386919"/>
                    </a:ext>
                  </a:extLst>
                </a:gridCol>
                <a:gridCol w="658368">
                  <a:extLst>
                    <a:ext uri="{9D8B030D-6E8A-4147-A177-3AD203B41FA5}">
                      <a16:colId xmlns:a16="http://schemas.microsoft.com/office/drawing/2014/main" val="3604620026"/>
                    </a:ext>
                  </a:extLst>
                </a:gridCol>
                <a:gridCol w="658368">
                  <a:extLst>
                    <a:ext uri="{9D8B030D-6E8A-4147-A177-3AD203B41FA5}">
                      <a16:colId xmlns:a16="http://schemas.microsoft.com/office/drawing/2014/main" val="2648015499"/>
                    </a:ext>
                  </a:extLst>
                </a:gridCol>
                <a:gridCol w="658368">
                  <a:extLst>
                    <a:ext uri="{9D8B030D-6E8A-4147-A177-3AD203B41FA5}">
                      <a16:colId xmlns:a16="http://schemas.microsoft.com/office/drawing/2014/main" val="2702821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8143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- 2018-03-18 07:59:29</a:t>
                      </a:r>
                      <a:r>
                        <a:rPr kumimoji="0" lang="en-US" sz="1000" b="0" i="0" u="none" strike="noStrike" kern="1200" cap="none" spc="0" normalizeH="0" baseline="0" noProof="0">
                          <a:ln>
                            <a:noFill/>
                          </a:ln>
                          <a:solidFill>
                            <a:prstClr val="black"/>
                          </a:solidFill>
                          <a:effectLst/>
                          <a:uLnTx/>
                          <a:uFillTx/>
                          <a:latin typeface="+mn-lt"/>
                          <a:ea typeface="+mn-ea"/>
                          <a:cs typeface="+mn-cs"/>
                        </a:rPr>
                        <a:t>
Arketipo - a world of exceptional taste, style and authenticity.
Video by Arketipo firenze.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035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- 2018-03-17 06:14:09</a:t>
                      </a:r>
                      <a:r>
                        <a:rPr kumimoji="0" lang="en-US" sz="1000" b="0" i="0" u="none" strike="noStrike" kern="1200" cap="none" spc="0" normalizeH="0" baseline="0" noProof="0">
                          <a:ln>
                            <a:noFill/>
                          </a:ln>
                          <a:solidFill>
                            <a:prstClr val="black"/>
                          </a:solidFill>
                          <a:effectLst/>
                          <a:uLnTx/>
                          <a:uFillTx/>
                          <a:latin typeface="+mn-lt"/>
                          <a:ea typeface="+mn-ea"/>
                          <a:cs typeface="+mn-cs"/>
                        </a:rPr>
                        <a:t>
Ozium by Désirée will remind you just what a comfortable bed will do for your sleep. Its soft design and elegant shapes make it the perfect piece of furniture for your modern bedroom.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7903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- 2018-03-16 06:20:32</a:t>
                      </a:r>
                      <a:r>
                        <a:rPr kumimoji="0" lang="en-US" sz="1000" b="0" i="0" u="none" strike="noStrike" kern="1200" cap="none" spc="0" normalizeH="0" baseline="0" noProof="0">
                          <a:ln>
                            <a:noFill/>
                          </a:ln>
                          <a:solidFill>
                            <a:prstClr val="black"/>
                          </a:solidFill>
                          <a:effectLst/>
                          <a:uLnTx/>
                          <a:uFillTx/>
                          <a:latin typeface="+mn-lt"/>
                          <a:ea typeface="+mn-ea"/>
                          <a:cs typeface="+mn-cs"/>
                        </a:rPr>
                        <a:t>
Discover the exceptional sound of La Boite concept speakers - with built in amp - and their elegant designs at Altus showroom.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956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- 2018-03-15 13:30:31</a:t>
                      </a:r>
                      <a:r>
                        <a:rPr kumimoji="0" lang="en-US" sz="1000" b="0" i="0" u="none" strike="noStrike" kern="1200" cap="none" spc="0" normalizeH="0" baseline="0" noProof="0">
                          <a:ln>
                            <a:noFill/>
                          </a:ln>
                          <a:solidFill>
                            <a:prstClr val="black"/>
                          </a:solidFill>
                          <a:effectLst/>
                          <a:uLnTx/>
                          <a:uFillTx/>
                          <a:latin typeface="+mn-lt"/>
                          <a:ea typeface="+mn-ea"/>
                          <a:cs typeface="+mn-cs"/>
                        </a:rPr>
                        <a:t>
Norman Foster, one of the most successful architects of our time whom Walter Knoll created several lines of iconic pieces of furniture with, designed the magnificent Bund Finance Center in Shanghai. #Repost Architecture and Design 
• • •
The Bund Finance Center designed by Foster + Partners &amp; Heatherwick Studio. (2017)📍#Shanghai #China 🎥: @laurianghinitoiu Edited by #architectanddesign
•
#architecture #architect #building #design #arquitetura #arquitectura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1011073"/>
                  </a:ext>
                </a:extLst>
              </a:tr>
            </a:tbl>
          </a:graphicData>
        </a:graphic>
      </p:graphicFrame>
      <p:sp>
        <p:nvSpPr>
          <p:cNvPr id="4" name="Text Placeholder 3">
            <a:extLst>
              <a:ext uri="{FF2B5EF4-FFF2-40B4-BE49-F238E27FC236}">
                <a16:creationId xmlns:a16="http://schemas.microsoft.com/office/drawing/2014/main" id="{8714AFCD-88A1-4DA2-A959-377A76AC311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91702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DAD15-4830-4A49-99E9-49A48071B601}"/>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D9A88A43-7841-477B-8588-78B56A9F4260}"/>
              </a:ext>
            </a:extLst>
          </p:cNvPr>
          <p:cNvGraphicFramePr>
            <a:graphicFrameLocks noGrp="1"/>
          </p:cNvGraphicFramePr>
          <p:nvPr>
            <p:ph type="tbl" sz="quarter" idx="13"/>
            <p:extLst>
              <p:ext uri="{D42A27DB-BD31-4B8C-83A1-F6EECF244321}">
                <p14:modId xmlns:p14="http://schemas.microsoft.com/office/powerpoint/2010/main" val="1148700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00592554"/>
                    </a:ext>
                  </a:extLst>
                </a:gridCol>
                <a:gridCol w="658368">
                  <a:extLst>
                    <a:ext uri="{9D8B030D-6E8A-4147-A177-3AD203B41FA5}">
                      <a16:colId xmlns:a16="http://schemas.microsoft.com/office/drawing/2014/main" val="3393282173"/>
                    </a:ext>
                  </a:extLst>
                </a:gridCol>
                <a:gridCol w="658368">
                  <a:extLst>
                    <a:ext uri="{9D8B030D-6E8A-4147-A177-3AD203B41FA5}">
                      <a16:colId xmlns:a16="http://schemas.microsoft.com/office/drawing/2014/main" val="137357136"/>
                    </a:ext>
                  </a:extLst>
                </a:gridCol>
                <a:gridCol w="658368">
                  <a:extLst>
                    <a:ext uri="{9D8B030D-6E8A-4147-A177-3AD203B41FA5}">
                      <a16:colId xmlns:a16="http://schemas.microsoft.com/office/drawing/2014/main" val="3424376038"/>
                    </a:ext>
                  </a:extLst>
                </a:gridCol>
                <a:gridCol w="658368">
                  <a:extLst>
                    <a:ext uri="{9D8B030D-6E8A-4147-A177-3AD203B41FA5}">
                      <a16:colId xmlns:a16="http://schemas.microsoft.com/office/drawing/2014/main" val="2623631038"/>
                    </a:ext>
                  </a:extLst>
                </a:gridCol>
                <a:gridCol w="658368">
                  <a:extLst>
                    <a:ext uri="{9D8B030D-6E8A-4147-A177-3AD203B41FA5}">
                      <a16:colId xmlns:a16="http://schemas.microsoft.com/office/drawing/2014/main" val="2217468792"/>
                    </a:ext>
                  </a:extLst>
                </a:gridCol>
                <a:gridCol w="658368">
                  <a:extLst>
                    <a:ext uri="{9D8B030D-6E8A-4147-A177-3AD203B41FA5}">
                      <a16:colId xmlns:a16="http://schemas.microsoft.com/office/drawing/2014/main" val="79970327"/>
                    </a:ext>
                  </a:extLst>
                </a:gridCol>
                <a:gridCol w="658368">
                  <a:extLst>
                    <a:ext uri="{9D8B030D-6E8A-4147-A177-3AD203B41FA5}">
                      <a16:colId xmlns:a16="http://schemas.microsoft.com/office/drawing/2014/main" val="2131057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3214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Altus.me - 2018-03-15 09:21:32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4077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- 2018-03-14 07:13:54</a:t>
                      </a:r>
                      <a:r>
                        <a:rPr kumimoji="0" lang="en-US" sz="1000" b="0" i="0" u="none" strike="noStrike" kern="1200" cap="none" spc="0" normalizeH="0" baseline="0" noProof="0">
                          <a:ln>
                            <a:noFill/>
                          </a:ln>
                          <a:solidFill>
                            <a:prstClr val="black"/>
                          </a:solidFill>
                          <a:effectLst/>
                          <a:uLnTx/>
                          <a:uFillTx/>
                          <a:latin typeface="+mn-lt"/>
                          <a:ea typeface="+mn-ea"/>
                          <a:cs typeface="+mn-cs"/>
                        </a:rPr>
                        <a:t>
Discover the fascinating world of modern design and age-old traditions with Teckell's Takto Timepieces by clicking on the link below.
http://covetedition.com/shopping/luxury-brands/time-evokes-emotions-takto-timepieces-teckell/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146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- 2018-03-13 10:25:52</a:t>
                      </a:r>
                      <a:r>
                        <a:rPr kumimoji="0" lang="en-US" sz="1000" b="0" i="0" u="none" strike="noStrike" kern="1200" cap="none" spc="0" normalizeH="0" baseline="0" noProof="0">
                          <a:ln>
                            <a:noFill/>
                          </a:ln>
                          <a:solidFill>
                            <a:prstClr val="black"/>
                          </a:solidFill>
                          <a:effectLst/>
                          <a:uLnTx/>
                          <a:uFillTx/>
                          <a:latin typeface="+mn-lt"/>
                          <a:ea typeface="+mn-ea"/>
                          <a:cs typeface="+mn-cs"/>
                        </a:rPr>
                        <a:t>
The creative process behind Lladró's porcelain art creations. #Repost Lladró
• • •
Behind each handcrafted piece there is profuse work and a great source of inspiration... Very soon you will find out more about the creative content behind the spring new creations. #lladro #porcelain #handmade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877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- 2018-03-12 04:29:45</a:t>
                      </a:r>
                      <a:r>
                        <a:rPr kumimoji="0" lang="en-US" sz="1000" b="0" i="0" u="none" strike="noStrike" kern="1200" cap="none" spc="0" normalizeH="0" baseline="0" noProof="0">
                          <a:ln>
                            <a:noFill/>
                          </a:ln>
                          <a:solidFill>
                            <a:prstClr val="black"/>
                          </a:solidFill>
                          <a:effectLst/>
                          <a:uLnTx/>
                          <a:uFillTx/>
                          <a:latin typeface="+mn-lt"/>
                          <a:ea typeface="+mn-ea"/>
                          <a:cs typeface="+mn-cs"/>
                        </a:rPr>
                        <a:t>
Thanks to its deep seating surfaces and cosy cushions, Mell Lounge by COR Sitzmöbel is invitingly comfortable and delicately elegant at the same time. A beautiful piece that would surely make an impression in the living 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5036984"/>
                  </a:ext>
                </a:extLst>
              </a:tr>
            </a:tbl>
          </a:graphicData>
        </a:graphic>
      </p:graphicFrame>
      <p:sp>
        <p:nvSpPr>
          <p:cNvPr id="4" name="Text Placeholder 3">
            <a:extLst>
              <a:ext uri="{FF2B5EF4-FFF2-40B4-BE49-F238E27FC236}">
                <a16:creationId xmlns:a16="http://schemas.microsoft.com/office/drawing/2014/main" id="{8EE73DEF-DC34-45BF-9EEC-6EDA19A1291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403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D87B3-7414-4053-B655-6D790C8D8F56}"/>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6488BC39-AD5C-4A3A-A78D-069C02E07AB8}"/>
              </a:ext>
            </a:extLst>
          </p:cNvPr>
          <p:cNvGraphicFramePr>
            <a:graphicFrameLocks noGrp="1"/>
          </p:cNvGraphicFramePr>
          <p:nvPr>
            <p:ph type="tbl" sz="quarter" idx="13"/>
            <p:extLst>
              <p:ext uri="{D42A27DB-BD31-4B8C-83A1-F6EECF244321}">
                <p14:modId xmlns:p14="http://schemas.microsoft.com/office/powerpoint/2010/main" val="955450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2179961"/>
                    </a:ext>
                  </a:extLst>
                </a:gridCol>
                <a:gridCol w="658368">
                  <a:extLst>
                    <a:ext uri="{9D8B030D-6E8A-4147-A177-3AD203B41FA5}">
                      <a16:colId xmlns:a16="http://schemas.microsoft.com/office/drawing/2014/main" val="1056702680"/>
                    </a:ext>
                  </a:extLst>
                </a:gridCol>
                <a:gridCol w="658368">
                  <a:extLst>
                    <a:ext uri="{9D8B030D-6E8A-4147-A177-3AD203B41FA5}">
                      <a16:colId xmlns:a16="http://schemas.microsoft.com/office/drawing/2014/main" val="2301487372"/>
                    </a:ext>
                  </a:extLst>
                </a:gridCol>
                <a:gridCol w="658368">
                  <a:extLst>
                    <a:ext uri="{9D8B030D-6E8A-4147-A177-3AD203B41FA5}">
                      <a16:colId xmlns:a16="http://schemas.microsoft.com/office/drawing/2014/main" val="2589557045"/>
                    </a:ext>
                  </a:extLst>
                </a:gridCol>
                <a:gridCol w="658368">
                  <a:extLst>
                    <a:ext uri="{9D8B030D-6E8A-4147-A177-3AD203B41FA5}">
                      <a16:colId xmlns:a16="http://schemas.microsoft.com/office/drawing/2014/main" val="2084303876"/>
                    </a:ext>
                  </a:extLst>
                </a:gridCol>
                <a:gridCol w="658368">
                  <a:extLst>
                    <a:ext uri="{9D8B030D-6E8A-4147-A177-3AD203B41FA5}">
                      <a16:colId xmlns:a16="http://schemas.microsoft.com/office/drawing/2014/main" val="1861661824"/>
                    </a:ext>
                  </a:extLst>
                </a:gridCol>
                <a:gridCol w="658368">
                  <a:extLst>
                    <a:ext uri="{9D8B030D-6E8A-4147-A177-3AD203B41FA5}">
                      <a16:colId xmlns:a16="http://schemas.microsoft.com/office/drawing/2014/main" val="2867223776"/>
                    </a:ext>
                  </a:extLst>
                </a:gridCol>
                <a:gridCol w="658368">
                  <a:extLst>
                    <a:ext uri="{9D8B030D-6E8A-4147-A177-3AD203B41FA5}">
                      <a16:colId xmlns:a16="http://schemas.microsoft.com/office/drawing/2014/main" val="508931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069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- 2018-03-11 06:57:45</a:t>
                      </a:r>
                      <a:r>
                        <a:rPr kumimoji="0" lang="en-US" sz="1000" b="0" i="0" u="none" strike="noStrike" kern="1200" cap="none" spc="0" normalizeH="0" baseline="0" noProof="0">
                          <a:ln>
                            <a:noFill/>
                          </a:ln>
                          <a:solidFill>
                            <a:prstClr val="black"/>
                          </a:solidFill>
                          <a:effectLst/>
                          <a:uLnTx/>
                          <a:uFillTx/>
                          <a:latin typeface="+mn-lt"/>
                          <a:ea typeface="+mn-ea"/>
                          <a:cs typeface="+mn-cs"/>
                        </a:rPr>
                        <a:t>
A peek behind the scenes at the making of "FK 40 Love Spot" by Walter Knoll &amp; Porsche featuring two masterpieces - the limited edition FK chair and 911 Carrera 4!
Click on the link below to watch the video.
https://www.youtube.com/watch?v=1pzpz3XEeoU&amp;feature=youtu.be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2652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- 2018-03-10 12:52:02</a:t>
                      </a:r>
                      <a:r>
                        <a:rPr kumimoji="0" lang="en-US" sz="1000" b="0" i="0" u="none" strike="noStrike" kern="1200" cap="none" spc="0" normalizeH="0" baseline="0" noProof="0">
                          <a:ln>
                            <a:noFill/>
                          </a:ln>
                          <a:solidFill>
                            <a:prstClr val="black"/>
                          </a:solidFill>
                          <a:effectLst/>
                          <a:uLnTx/>
                          <a:uFillTx/>
                          <a:latin typeface="+mn-lt"/>
                          <a:ea typeface="+mn-ea"/>
                          <a:cs typeface="+mn-cs"/>
                        </a:rPr>
                        <a:t>
Driade wins design award with Wallpaper Magazine. #Repost Driade
• • •
Driade celebrates the first award of 2018 with Ziqqurat Cabinet, the winner of "Best Stripes" for Wallpaper* magazine Design Awards 
Congratulations to our team #Driadelab #winners 
#awards #beststripes
#wallpapermag #design #designawards2018 #italiandesign #driade #history 
#homestyle #elegance #beauty #inspiration #madeinitaly #italianbrand #bestofdesign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0872766"/>
                  </a:ext>
                </a:extLst>
              </a:tr>
            </a:tbl>
          </a:graphicData>
        </a:graphic>
      </p:graphicFrame>
      <p:sp>
        <p:nvSpPr>
          <p:cNvPr id="4" name="Text Placeholder 3">
            <a:extLst>
              <a:ext uri="{FF2B5EF4-FFF2-40B4-BE49-F238E27FC236}">
                <a16:creationId xmlns:a16="http://schemas.microsoft.com/office/drawing/2014/main" id="{63FDD7B9-6AF6-43E0-88E8-087271F5BC4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78935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EDB0A-4035-4CB9-B801-AD328C2A69BF}"/>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94F9683C-C9CB-4FFD-AF18-9081919DF683}"/>
              </a:ext>
            </a:extLst>
          </p:cNvPr>
          <p:cNvGraphicFramePr>
            <a:graphicFrameLocks noGrp="1"/>
          </p:cNvGraphicFramePr>
          <p:nvPr>
            <p:ph type="tbl" sz="quarter" idx="13"/>
            <p:extLst>
              <p:ext uri="{D42A27DB-BD31-4B8C-83A1-F6EECF244321}">
                <p14:modId xmlns:p14="http://schemas.microsoft.com/office/powerpoint/2010/main" val="3017812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9481967"/>
                    </a:ext>
                  </a:extLst>
                </a:gridCol>
                <a:gridCol w="658368">
                  <a:extLst>
                    <a:ext uri="{9D8B030D-6E8A-4147-A177-3AD203B41FA5}">
                      <a16:colId xmlns:a16="http://schemas.microsoft.com/office/drawing/2014/main" val="1136244890"/>
                    </a:ext>
                  </a:extLst>
                </a:gridCol>
                <a:gridCol w="658368">
                  <a:extLst>
                    <a:ext uri="{9D8B030D-6E8A-4147-A177-3AD203B41FA5}">
                      <a16:colId xmlns:a16="http://schemas.microsoft.com/office/drawing/2014/main" val="886945591"/>
                    </a:ext>
                  </a:extLst>
                </a:gridCol>
                <a:gridCol w="658368">
                  <a:extLst>
                    <a:ext uri="{9D8B030D-6E8A-4147-A177-3AD203B41FA5}">
                      <a16:colId xmlns:a16="http://schemas.microsoft.com/office/drawing/2014/main" val="2222205276"/>
                    </a:ext>
                  </a:extLst>
                </a:gridCol>
                <a:gridCol w="658368">
                  <a:extLst>
                    <a:ext uri="{9D8B030D-6E8A-4147-A177-3AD203B41FA5}">
                      <a16:colId xmlns:a16="http://schemas.microsoft.com/office/drawing/2014/main" val="946002467"/>
                    </a:ext>
                  </a:extLst>
                </a:gridCol>
                <a:gridCol w="658368">
                  <a:extLst>
                    <a:ext uri="{9D8B030D-6E8A-4147-A177-3AD203B41FA5}">
                      <a16:colId xmlns:a16="http://schemas.microsoft.com/office/drawing/2014/main" val="2019500346"/>
                    </a:ext>
                  </a:extLst>
                </a:gridCol>
                <a:gridCol w="658368">
                  <a:extLst>
                    <a:ext uri="{9D8B030D-6E8A-4147-A177-3AD203B41FA5}">
                      <a16:colId xmlns:a16="http://schemas.microsoft.com/office/drawing/2014/main" val="3260172567"/>
                    </a:ext>
                  </a:extLst>
                </a:gridCol>
                <a:gridCol w="658368">
                  <a:extLst>
                    <a:ext uri="{9D8B030D-6E8A-4147-A177-3AD203B41FA5}">
                      <a16:colId xmlns:a16="http://schemas.microsoft.com/office/drawing/2014/main" val="2335137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313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- 2018-03-09 09:34:48</a:t>
                      </a:r>
                      <a:r>
                        <a:rPr kumimoji="0" lang="en-US" sz="1000" b="0" i="0" u="none" strike="noStrike" kern="1200" cap="none" spc="0" normalizeH="0" baseline="0" noProof="0">
                          <a:ln>
                            <a:noFill/>
                          </a:ln>
                          <a:solidFill>
                            <a:prstClr val="black"/>
                          </a:solidFill>
                          <a:effectLst/>
                          <a:uLnTx/>
                          <a:uFillTx/>
                          <a:latin typeface="+mn-lt"/>
                          <a:ea typeface="+mn-ea"/>
                          <a:cs typeface="+mn-cs"/>
                        </a:rPr>
                        <a:t>
The classic Foosball game reinvented by Teckell combines exquisite materials of crystal and wood with modern design technology. Pass by our showroom to see this masterpiece on display!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4506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- 2018-03-08 05:21:18</a:t>
                      </a:r>
                      <a:r>
                        <a:rPr kumimoji="0" lang="en-US" sz="1000" b="0" i="0" u="none" strike="noStrike" kern="1200" cap="none" spc="0" normalizeH="0" baseline="0" noProof="0">
                          <a:ln>
                            <a:noFill/>
                          </a:ln>
                          <a:solidFill>
                            <a:prstClr val="black"/>
                          </a:solidFill>
                          <a:effectLst/>
                          <a:uLnTx/>
                          <a:uFillTx/>
                          <a:latin typeface="+mn-lt"/>
                          <a:ea typeface="+mn-ea"/>
                          <a:cs typeface="+mn-cs"/>
                        </a:rPr>
                        <a:t>
On the occasion of Women's Day, we are sharing the spirit and empowerment of womanhood featuring Arketipo firenze. Happy International Women's Day from Altus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1392008"/>
                  </a:ext>
                </a:extLst>
              </a:tr>
            </a:tbl>
          </a:graphicData>
        </a:graphic>
      </p:graphicFrame>
      <p:sp>
        <p:nvSpPr>
          <p:cNvPr id="4" name="Text Placeholder 3">
            <a:extLst>
              <a:ext uri="{FF2B5EF4-FFF2-40B4-BE49-F238E27FC236}">
                <a16:creationId xmlns:a16="http://schemas.microsoft.com/office/drawing/2014/main" id="{9ED1E12B-4F1A-4FCF-92E6-F9FCCFADA11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66438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E13AF-B817-4D22-B556-57AFA89AE0BA}"/>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6DD6AD9C-1C7B-49FD-88C9-78A71FCA8BBA}"/>
              </a:ext>
            </a:extLst>
          </p:cNvPr>
          <p:cNvGraphicFramePr>
            <a:graphicFrameLocks noGrp="1"/>
          </p:cNvGraphicFramePr>
          <p:nvPr>
            <p:ph type="chart" sz="quarter" idx="13"/>
            <p:extLst>
              <p:ext uri="{D42A27DB-BD31-4B8C-83A1-F6EECF244321}">
                <p14:modId xmlns:p14="http://schemas.microsoft.com/office/powerpoint/2010/main" val="1120315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C64B9F-78E7-41A7-8327-CAEE94F53DA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9ABD821-7209-4FD8-A6E3-9D995DA913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6169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A84F7-F588-4211-B757-F4D06FB9B980}"/>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B73C5116-4AC9-4DEF-9E60-C0EC6C2ACE1D}"/>
              </a:ext>
            </a:extLst>
          </p:cNvPr>
          <p:cNvGraphicFramePr>
            <a:graphicFrameLocks noGrp="1"/>
          </p:cNvGraphicFramePr>
          <p:nvPr>
            <p:ph type="chart" sz="quarter" idx="13"/>
            <p:extLst>
              <p:ext uri="{D42A27DB-BD31-4B8C-83A1-F6EECF244321}">
                <p14:modId xmlns:p14="http://schemas.microsoft.com/office/powerpoint/2010/main" val="182460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D6A702-9721-4B76-A2AE-042C3ABC4C7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A3E6BB0-4470-414F-B235-401209381E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0899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C7F47-DE4F-4B64-BA5C-D678BBDBF534}"/>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2DD3CA30-6ACF-4404-A3A6-A457EC8E6029}"/>
              </a:ext>
            </a:extLst>
          </p:cNvPr>
          <p:cNvGraphicFramePr>
            <a:graphicFrameLocks noGrp="1"/>
          </p:cNvGraphicFramePr>
          <p:nvPr>
            <p:ph type="chart" sz="quarter" idx="13"/>
            <p:extLst>
              <p:ext uri="{D42A27DB-BD31-4B8C-83A1-F6EECF244321}">
                <p14:modId xmlns:p14="http://schemas.microsoft.com/office/powerpoint/2010/main" val="1113787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8C8CCA-A09E-42B9-8C74-D212DE0C8FF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4794E96-26B9-4971-9C0E-F85D886FF2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5126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38A10-89A8-45A8-B356-2C3DB8D0AC17}"/>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7F078B7E-0471-4F49-9AC7-211B6F321625}"/>
              </a:ext>
            </a:extLst>
          </p:cNvPr>
          <p:cNvGraphicFramePr>
            <a:graphicFrameLocks noGrp="1"/>
          </p:cNvGraphicFramePr>
          <p:nvPr>
            <p:ph type="chart" sz="quarter" idx="13"/>
            <p:extLst>
              <p:ext uri="{D42A27DB-BD31-4B8C-83A1-F6EECF244321}">
                <p14:modId xmlns:p14="http://schemas.microsoft.com/office/powerpoint/2010/main" val="639908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7D76D1-6F02-429A-B66F-AA30F9940A4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5A12F08-B66F-45EA-93DB-6326FA2770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5709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BC5A5-6F7A-4265-96F9-A573182DF49C}"/>
              </a:ext>
            </a:extLst>
          </p:cNvPr>
          <p:cNvSpPr>
            <a:spLocks noGrp="1"/>
          </p:cNvSpPr>
          <p:nvPr>
            <p:ph type="title"/>
          </p:nvPr>
        </p:nvSpPr>
        <p:spPr/>
        <p:txBody>
          <a:bodyPr/>
          <a:lstStyle/>
          <a:p>
            <a:r>
              <a:rPr lang="en-US"/>
              <a:t>Facebook Average Shares Per Post</a:t>
            </a:r>
          </a:p>
        </p:txBody>
      </p:sp>
      <p:graphicFrame>
        <p:nvGraphicFramePr>
          <p:cNvPr id="6" name="Chart Placeholder 5">
            <a:extLst>
              <a:ext uri="{FF2B5EF4-FFF2-40B4-BE49-F238E27FC236}">
                <a16:creationId xmlns:a16="http://schemas.microsoft.com/office/drawing/2014/main" id="{DF71FDEC-2CC3-491B-9BB1-245C6AC15D00}"/>
              </a:ext>
            </a:extLst>
          </p:cNvPr>
          <p:cNvGraphicFramePr>
            <a:graphicFrameLocks noGrp="1"/>
          </p:cNvGraphicFramePr>
          <p:nvPr>
            <p:ph type="chart" sz="quarter" idx="13"/>
            <p:extLst>
              <p:ext uri="{D42A27DB-BD31-4B8C-83A1-F6EECF244321}">
                <p14:modId xmlns:p14="http://schemas.microsoft.com/office/powerpoint/2010/main" val="632278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1DDE37-7181-48F7-A19F-5DCFDC0E37E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4D6D0E0-ED5B-4D28-8994-AA0C9E7664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12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7BCF5-DB94-49A9-AD9D-020B153B68A8}"/>
              </a:ext>
            </a:extLst>
          </p:cNvPr>
          <p:cNvSpPr>
            <a:spLocks noGrp="1"/>
          </p:cNvSpPr>
          <p:nvPr>
            <p:ph type="title"/>
          </p:nvPr>
        </p:nvSpPr>
        <p:spPr/>
        <p:txBody>
          <a:bodyPr/>
          <a:lstStyle/>
          <a:p>
            <a:r>
              <a:rPr lang="en-US"/>
              <a:t>Facebook Average Comments Per Post</a:t>
            </a:r>
          </a:p>
        </p:txBody>
      </p:sp>
      <p:graphicFrame>
        <p:nvGraphicFramePr>
          <p:cNvPr id="6" name="Chart Placeholder 5">
            <a:extLst>
              <a:ext uri="{FF2B5EF4-FFF2-40B4-BE49-F238E27FC236}">
                <a16:creationId xmlns:a16="http://schemas.microsoft.com/office/drawing/2014/main" id="{B0A29009-74A2-4E8A-8AB4-6095DB2A84C6}"/>
              </a:ext>
            </a:extLst>
          </p:cNvPr>
          <p:cNvGraphicFramePr>
            <a:graphicFrameLocks noGrp="1"/>
          </p:cNvGraphicFramePr>
          <p:nvPr>
            <p:ph type="chart" sz="quarter" idx="13"/>
            <p:extLst>
              <p:ext uri="{D42A27DB-BD31-4B8C-83A1-F6EECF244321}">
                <p14:modId xmlns:p14="http://schemas.microsoft.com/office/powerpoint/2010/main" val="3834415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885E4D-B89E-4251-98AD-AC7268C6809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44D65F1-1F0F-403B-865A-091F54B700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3763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A903F-3BF7-4EC2-BA7D-97E806D284FA}"/>
              </a:ext>
            </a:extLst>
          </p:cNvPr>
          <p:cNvSpPr>
            <a:spLocks noGrp="1"/>
          </p:cNvSpPr>
          <p:nvPr>
            <p:ph type="title"/>
          </p:nvPr>
        </p:nvSpPr>
        <p:spPr/>
        <p:txBody>
          <a:bodyPr/>
          <a:lstStyle/>
          <a:p>
            <a:r>
              <a:rPr lang="en-US"/>
              <a:t>Facebook Average Likes Per Post</a:t>
            </a:r>
          </a:p>
        </p:txBody>
      </p:sp>
      <p:graphicFrame>
        <p:nvGraphicFramePr>
          <p:cNvPr id="6" name="Chart Placeholder 5">
            <a:extLst>
              <a:ext uri="{FF2B5EF4-FFF2-40B4-BE49-F238E27FC236}">
                <a16:creationId xmlns:a16="http://schemas.microsoft.com/office/drawing/2014/main" id="{BE7CCA45-7EDF-4FD8-8B70-FC1C116F2EAE}"/>
              </a:ext>
            </a:extLst>
          </p:cNvPr>
          <p:cNvGraphicFramePr>
            <a:graphicFrameLocks noGrp="1"/>
          </p:cNvGraphicFramePr>
          <p:nvPr>
            <p:ph type="chart" sz="quarter" idx="13"/>
            <p:extLst>
              <p:ext uri="{D42A27DB-BD31-4B8C-83A1-F6EECF244321}">
                <p14:modId xmlns:p14="http://schemas.microsoft.com/office/powerpoint/2010/main" val="2814301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D56226-526A-4DCC-8777-9DE07ED9316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E3EB235-D08F-4C19-9A6A-8E05A09027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197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8E3F6-F0A7-4A8E-9881-AC9A95ECF973}"/>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979E8A15-2E99-40A4-A2DC-8E804044D6C0}"/>
              </a:ext>
            </a:extLst>
          </p:cNvPr>
          <p:cNvGraphicFramePr>
            <a:graphicFrameLocks noGrp="1"/>
          </p:cNvGraphicFramePr>
          <p:nvPr>
            <p:ph type="tbl" sz="quarter" idx="13"/>
            <p:extLst>
              <p:ext uri="{D42A27DB-BD31-4B8C-83A1-F6EECF244321}">
                <p14:modId xmlns:p14="http://schemas.microsoft.com/office/powerpoint/2010/main" val="397627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0680849"/>
                    </a:ext>
                  </a:extLst>
                </a:gridCol>
                <a:gridCol w="1645920">
                  <a:extLst>
                    <a:ext uri="{9D8B030D-6E8A-4147-A177-3AD203B41FA5}">
                      <a16:colId xmlns:a16="http://schemas.microsoft.com/office/drawing/2014/main" val="662851931"/>
                    </a:ext>
                  </a:extLst>
                </a:gridCol>
                <a:gridCol w="1645920">
                  <a:extLst>
                    <a:ext uri="{9D8B030D-6E8A-4147-A177-3AD203B41FA5}">
                      <a16:colId xmlns:a16="http://schemas.microsoft.com/office/drawing/2014/main" val="2775431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74081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extLst>
                  <a:ext uri="{0D108BD9-81ED-4DB2-BD59-A6C34878D82A}">
                    <a16:rowId xmlns:a16="http://schemas.microsoft.com/office/drawing/2014/main" val="1391004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1788904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170117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4972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081238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145383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125244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705505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963762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831906031"/>
                  </a:ext>
                </a:extLst>
              </a:tr>
            </a:tbl>
          </a:graphicData>
        </a:graphic>
      </p:graphicFrame>
      <p:sp>
        <p:nvSpPr>
          <p:cNvPr id="4" name="Text Placeholder 3">
            <a:extLst>
              <a:ext uri="{FF2B5EF4-FFF2-40B4-BE49-F238E27FC236}">
                <a16:creationId xmlns:a16="http://schemas.microsoft.com/office/drawing/2014/main" id="{DC67BE3D-043E-4D5C-A287-27628158D5C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92648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7813C-68F3-4ACD-A99C-462B960D5398}"/>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220E7EA5-A8F9-456E-A975-31115E2BBEFA}"/>
              </a:ext>
            </a:extLst>
          </p:cNvPr>
          <p:cNvGraphicFramePr>
            <a:graphicFrameLocks noGrp="1"/>
          </p:cNvGraphicFramePr>
          <p:nvPr>
            <p:ph type="tbl" sz="quarter" idx="13"/>
            <p:extLst>
              <p:ext uri="{D42A27DB-BD31-4B8C-83A1-F6EECF244321}">
                <p14:modId xmlns:p14="http://schemas.microsoft.com/office/powerpoint/2010/main" val="1777511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86408129"/>
                    </a:ext>
                  </a:extLst>
                </a:gridCol>
                <a:gridCol w="1645920">
                  <a:extLst>
                    <a:ext uri="{9D8B030D-6E8A-4147-A177-3AD203B41FA5}">
                      <a16:colId xmlns:a16="http://schemas.microsoft.com/office/drawing/2014/main" val="4216082529"/>
                    </a:ext>
                  </a:extLst>
                </a:gridCol>
                <a:gridCol w="1645920">
                  <a:extLst>
                    <a:ext uri="{9D8B030D-6E8A-4147-A177-3AD203B41FA5}">
                      <a16:colId xmlns:a16="http://schemas.microsoft.com/office/drawing/2014/main" val="2431841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21712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760269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2433539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Zgharta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885572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2032210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106524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Baalbek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extLst>
                  <a:ext uri="{0D108BD9-81ED-4DB2-BD59-A6C34878D82A}">
                    <a16:rowId xmlns:a16="http://schemas.microsoft.com/office/drawing/2014/main" val="2673650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extLst>
                  <a:ext uri="{0D108BD9-81ED-4DB2-BD59-A6C34878D82A}">
                    <a16:rowId xmlns:a16="http://schemas.microsoft.com/office/drawing/2014/main" val="3582700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Byblos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3825895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4260192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2870578108"/>
                  </a:ext>
                </a:extLst>
              </a:tr>
            </a:tbl>
          </a:graphicData>
        </a:graphic>
      </p:graphicFrame>
      <p:sp>
        <p:nvSpPr>
          <p:cNvPr id="4" name="Text Placeholder 3">
            <a:extLst>
              <a:ext uri="{FF2B5EF4-FFF2-40B4-BE49-F238E27FC236}">
                <a16:creationId xmlns:a16="http://schemas.microsoft.com/office/drawing/2014/main" id="{61338294-7B21-4118-ADB7-11591D0DEB0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99522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6A235-96AF-4B07-A45D-341A83D2F4F3}"/>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683E986C-A3CD-4346-AFE1-28BD328ECCD3}"/>
              </a:ext>
            </a:extLst>
          </p:cNvPr>
          <p:cNvGraphicFramePr>
            <a:graphicFrameLocks noGrp="1"/>
          </p:cNvGraphicFramePr>
          <p:nvPr>
            <p:ph type="tbl" sz="quarter" idx="13"/>
            <p:extLst>
              <p:ext uri="{D42A27DB-BD31-4B8C-83A1-F6EECF244321}">
                <p14:modId xmlns:p14="http://schemas.microsoft.com/office/powerpoint/2010/main" val="43050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40980040"/>
                    </a:ext>
                  </a:extLst>
                </a:gridCol>
                <a:gridCol w="1645920">
                  <a:extLst>
                    <a:ext uri="{9D8B030D-6E8A-4147-A177-3AD203B41FA5}">
                      <a16:colId xmlns:a16="http://schemas.microsoft.com/office/drawing/2014/main" val="826600780"/>
                    </a:ext>
                  </a:extLst>
                </a:gridCol>
                <a:gridCol w="1645920">
                  <a:extLst>
                    <a:ext uri="{9D8B030D-6E8A-4147-A177-3AD203B41FA5}">
                      <a16:colId xmlns:a16="http://schemas.microsoft.com/office/drawing/2014/main" val="4271105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954760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164479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2888525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Bekaa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1231804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149960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Ba`labakk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3722793415"/>
                  </a:ext>
                </a:extLst>
              </a:tr>
            </a:tbl>
          </a:graphicData>
        </a:graphic>
      </p:graphicFrame>
      <p:sp>
        <p:nvSpPr>
          <p:cNvPr id="4" name="Text Placeholder 3">
            <a:extLst>
              <a:ext uri="{FF2B5EF4-FFF2-40B4-BE49-F238E27FC236}">
                <a16:creationId xmlns:a16="http://schemas.microsoft.com/office/drawing/2014/main" id="{0B3CEB71-8C23-4C1B-B4B3-54E7ECA598D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984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A013F-BC04-44F4-B1C0-C92A9B3EBE55}"/>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11FF2EDB-F582-4AC2-9D89-8E82B3F18259}"/>
              </a:ext>
            </a:extLst>
          </p:cNvPr>
          <p:cNvGraphicFramePr>
            <a:graphicFrameLocks noGrp="1"/>
          </p:cNvGraphicFramePr>
          <p:nvPr>
            <p:ph type="chart" sz="quarter" idx="13"/>
            <p:extLst>
              <p:ext uri="{D42A27DB-BD31-4B8C-83A1-F6EECF244321}">
                <p14:modId xmlns:p14="http://schemas.microsoft.com/office/powerpoint/2010/main" val="2376433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870BCE-0F74-4B83-877E-D4A7E671FF1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E7D7EB2-5E82-4B87-A256-A1C606E925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0333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9F430-994C-48C4-892B-ED8A88A6F209}"/>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2A3F16B2-3D76-45FE-ADE4-2E87B9A612E3}"/>
              </a:ext>
            </a:extLst>
          </p:cNvPr>
          <p:cNvGraphicFramePr>
            <a:graphicFrameLocks noGrp="1"/>
          </p:cNvGraphicFramePr>
          <p:nvPr>
            <p:ph type="chart" sz="quarter" idx="13"/>
            <p:extLst>
              <p:ext uri="{D42A27DB-BD31-4B8C-83A1-F6EECF244321}">
                <p14:modId xmlns:p14="http://schemas.microsoft.com/office/powerpoint/2010/main" val="35586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34D148-9B89-4C46-9765-AB10ED87B24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A041491-E6AA-451C-82FC-6B9A92067D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862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7E77E-BDF0-4CEB-9865-7F51B786805D}"/>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077F11C2-3110-4218-9A6A-2CD2437778EE}"/>
              </a:ext>
            </a:extLst>
          </p:cNvPr>
          <p:cNvGraphicFramePr>
            <a:graphicFrameLocks noGrp="1"/>
          </p:cNvGraphicFramePr>
          <p:nvPr>
            <p:ph type="chart" sz="quarter" idx="13"/>
            <p:extLst>
              <p:ext uri="{D42A27DB-BD31-4B8C-83A1-F6EECF244321}">
                <p14:modId xmlns:p14="http://schemas.microsoft.com/office/powerpoint/2010/main" val="964585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BE755A-3BC2-4A9D-A9E1-E246C9624FB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DE56D41-AC6B-4E8E-9444-402B7BE1C8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06702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4B0F4-57F7-459D-BC87-458AAF17EE52}"/>
              </a:ext>
            </a:extLst>
          </p:cNvPr>
          <p:cNvSpPr>
            <a:spLocks noGrp="1"/>
          </p:cNvSpPr>
          <p:nvPr>
            <p:ph type="title"/>
          </p:nvPr>
        </p:nvSpPr>
        <p:spPr/>
        <p:txBody>
          <a:bodyPr/>
          <a:lstStyle/>
          <a:p>
            <a:r>
              <a:rPr lang="en-US"/>
              <a:t>Facebook Hide Clicks</a:t>
            </a:r>
          </a:p>
        </p:txBody>
      </p:sp>
      <p:graphicFrame>
        <p:nvGraphicFramePr>
          <p:cNvPr id="6" name="Chart Placeholder 5">
            <a:extLst>
              <a:ext uri="{FF2B5EF4-FFF2-40B4-BE49-F238E27FC236}">
                <a16:creationId xmlns:a16="http://schemas.microsoft.com/office/drawing/2014/main" id="{4D37F2B3-722D-4EF5-B596-2521E87C06C4}"/>
              </a:ext>
            </a:extLst>
          </p:cNvPr>
          <p:cNvGraphicFramePr>
            <a:graphicFrameLocks noGrp="1"/>
          </p:cNvGraphicFramePr>
          <p:nvPr>
            <p:ph type="chart" sz="quarter" idx="13"/>
            <p:extLst>
              <p:ext uri="{D42A27DB-BD31-4B8C-83A1-F6EECF244321}">
                <p14:modId xmlns:p14="http://schemas.microsoft.com/office/powerpoint/2010/main" val="1028963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9AF369-2CA8-4D06-9D0A-4925B24F543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D604C9A-9489-4885-BBD9-C936208FDB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7682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25623-5672-46D6-A3DE-24A21FAA9A6B}"/>
              </a:ext>
            </a:extLst>
          </p:cNvPr>
          <p:cNvSpPr>
            <a:spLocks noGrp="1"/>
          </p:cNvSpPr>
          <p:nvPr>
            <p:ph type="title"/>
          </p:nvPr>
        </p:nvSpPr>
        <p:spPr/>
        <p:txBody>
          <a:bodyPr/>
          <a:lstStyle/>
          <a:p>
            <a:r>
              <a:rPr lang="en-US"/>
              <a:t>Facebook Page Unlike Clicks</a:t>
            </a:r>
          </a:p>
        </p:txBody>
      </p:sp>
      <p:graphicFrame>
        <p:nvGraphicFramePr>
          <p:cNvPr id="6" name="Chart Placeholder 5">
            <a:extLst>
              <a:ext uri="{FF2B5EF4-FFF2-40B4-BE49-F238E27FC236}">
                <a16:creationId xmlns:a16="http://schemas.microsoft.com/office/drawing/2014/main" id="{1A41C81C-520D-4CA5-81C0-E95215318D7B}"/>
              </a:ext>
            </a:extLst>
          </p:cNvPr>
          <p:cNvGraphicFramePr>
            <a:graphicFrameLocks noGrp="1"/>
          </p:cNvGraphicFramePr>
          <p:nvPr>
            <p:ph type="chart" sz="quarter" idx="13"/>
            <p:extLst>
              <p:ext uri="{D42A27DB-BD31-4B8C-83A1-F6EECF244321}">
                <p14:modId xmlns:p14="http://schemas.microsoft.com/office/powerpoint/2010/main" val="1309504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A55D72-3F03-4A9C-9F7B-DE062132959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E94944D-84BE-48E9-AA13-813731A1E0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91260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7F2A4-75A2-410D-859E-F3B6767AF954}"/>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339070EA-7776-4A66-A302-BFE11AAD2D7E}"/>
              </a:ext>
            </a:extLst>
          </p:cNvPr>
          <p:cNvGraphicFramePr>
            <a:graphicFrameLocks noGrp="1"/>
          </p:cNvGraphicFramePr>
          <p:nvPr>
            <p:ph type="tbl" sz="quarter" idx="13"/>
            <p:extLst>
              <p:ext uri="{D42A27DB-BD31-4B8C-83A1-F6EECF244321}">
                <p14:modId xmlns:p14="http://schemas.microsoft.com/office/powerpoint/2010/main" val="586301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3171283"/>
                    </a:ext>
                  </a:extLst>
                </a:gridCol>
                <a:gridCol w="1234440">
                  <a:extLst>
                    <a:ext uri="{9D8B030D-6E8A-4147-A177-3AD203B41FA5}">
                      <a16:colId xmlns:a16="http://schemas.microsoft.com/office/drawing/2014/main" val="3527991050"/>
                    </a:ext>
                  </a:extLst>
                </a:gridCol>
                <a:gridCol w="822960">
                  <a:extLst>
                    <a:ext uri="{9D8B030D-6E8A-4147-A177-3AD203B41FA5}">
                      <a16:colId xmlns:a16="http://schemas.microsoft.com/office/drawing/2014/main" val="3691929030"/>
                    </a:ext>
                  </a:extLst>
                </a:gridCol>
                <a:gridCol w="822960">
                  <a:extLst>
                    <a:ext uri="{9D8B030D-6E8A-4147-A177-3AD203B41FA5}">
                      <a16:colId xmlns:a16="http://schemas.microsoft.com/office/drawing/2014/main" val="3852785393"/>
                    </a:ext>
                  </a:extLst>
                </a:gridCol>
                <a:gridCol w="822960">
                  <a:extLst>
                    <a:ext uri="{9D8B030D-6E8A-4147-A177-3AD203B41FA5}">
                      <a16:colId xmlns:a16="http://schemas.microsoft.com/office/drawing/2014/main" val="246025434"/>
                    </a:ext>
                  </a:extLst>
                </a:gridCol>
                <a:gridCol w="822960">
                  <a:extLst>
                    <a:ext uri="{9D8B030D-6E8A-4147-A177-3AD203B41FA5}">
                      <a16:colId xmlns:a16="http://schemas.microsoft.com/office/drawing/2014/main" val="2017898998"/>
                    </a:ext>
                  </a:extLst>
                </a:gridCol>
                <a:gridCol w="822960">
                  <a:extLst>
                    <a:ext uri="{9D8B030D-6E8A-4147-A177-3AD203B41FA5}">
                      <a16:colId xmlns:a16="http://schemas.microsoft.com/office/drawing/2014/main" val="1042269898"/>
                    </a:ext>
                  </a:extLst>
                </a:gridCol>
                <a:gridCol w="822960">
                  <a:extLst>
                    <a:ext uri="{9D8B030D-6E8A-4147-A177-3AD203B41FA5}">
                      <a16:colId xmlns:a16="http://schemas.microsoft.com/office/drawing/2014/main" val="302405860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16117404"/>
                  </a:ext>
                </a:extLst>
              </a:tr>
              <a:tr h="370840">
                <a:tc>
                  <a:txBody>
                    <a:bodyPr/>
                    <a:lstStyle/>
                    <a:p>
                      <a:r>
                        <a:rPr lang="en-US" sz="1000"/>
                        <a:t>Altus.me</a:t>
                      </a:r>
                    </a:p>
                  </a:txBody>
                  <a:tcPr/>
                </a:tc>
                <a:tc>
                  <a:txBody>
                    <a:bodyPr/>
                    <a:lstStyle/>
                    <a:p>
                      <a:r>
                        <a:rPr lang="en-US" sz="1000"/>
                        <a:t>21714</a:t>
                      </a:r>
                    </a:p>
                  </a:txBody>
                  <a:tcPr/>
                </a:tc>
                <a:tc>
                  <a:txBody>
                    <a:bodyPr/>
                    <a:lstStyle/>
                    <a:p>
                      <a:r>
                        <a:rPr lang="en-US" sz="1000"/>
                        <a:t>6</a:t>
                      </a:r>
                    </a:p>
                  </a:txBody>
                  <a:tcPr/>
                </a:tc>
                <a:tc>
                  <a:txBody>
                    <a:bodyPr/>
                    <a:lstStyle/>
                    <a:p>
                      <a:r>
                        <a:rPr lang="en-US" sz="1000"/>
                        <a:t>0.0%</a:t>
                      </a:r>
                    </a:p>
                  </a:txBody>
                  <a:tcPr/>
                </a:tc>
                <a:tc>
                  <a:txBody>
                    <a:bodyPr/>
                    <a:lstStyle/>
                    <a:p>
                      <a:r>
                        <a:rPr lang="en-US" sz="1000"/>
                        <a:t>17</a:t>
                      </a:r>
                    </a:p>
                  </a:txBody>
                  <a:tcPr/>
                </a:tc>
                <a:tc>
                  <a:txBody>
                    <a:bodyPr/>
                    <a:lstStyle/>
                    <a:p>
                      <a:r>
                        <a:rPr lang="en-US" sz="1000"/>
                        <a:t>0.1%</a:t>
                      </a:r>
                    </a:p>
                  </a:txBody>
                  <a:tcPr/>
                </a:tc>
                <a:tc>
                  <a:txBody>
                    <a:bodyPr/>
                    <a:lstStyle/>
                    <a:p>
                      <a:r>
                        <a:rPr lang="en-US" sz="1000"/>
                        <a:t>48</a:t>
                      </a:r>
                    </a:p>
                  </a:txBody>
                  <a:tcPr/>
                </a:tc>
                <a:tc>
                  <a:txBody>
                    <a:bodyPr/>
                    <a:lstStyle/>
                    <a:p>
                      <a:r>
                        <a:rPr lang="en-US" sz="1000"/>
                        <a:t>0.2%</a:t>
                      </a:r>
                    </a:p>
                  </a:txBody>
                  <a:tcPr/>
                </a:tc>
                <a:extLst>
                  <a:ext uri="{0D108BD9-81ED-4DB2-BD59-A6C34878D82A}">
                    <a16:rowId xmlns:a16="http://schemas.microsoft.com/office/drawing/2014/main" val="2814528757"/>
                  </a:ext>
                </a:extLst>
              </a:tr>
            </a:tbl>
          </a:graphicData>
        </a:graphic>
      </p:graphicFrame>
      <p:sp>
        <p:nvSpPr>
          <p:cNvPr id="4" name="Text Placeholder 3">
            <a:extLst>
              <a:ext uri="{FF2B5EF4-FFF2-40B4-BE49-F238E27FC236}">
                <a16:creationId xmlns:a16="http://schemas.microsoft.com/office/drawing/2014/main" id="{5EFA5A52-EF66-4F5B-B1EF-1C1CABA7A4E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089703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879</Words>
  <Application>Microsoft Office PowerPoint</Application>
  <PresentationFormat>On-screen Show (4:3)</PresentationFormat>
  <Paragraphs>444</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My Dashboard</vt:lpstr>
      <vt:lpstr>Facebook Key Metrics Table</vt:lpstr>
      <vt:lpstr>Facebook Fans Change Rate</vt:lpstr>
      <vt:lpstr>Facebook Fans Total</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Post Type Distribution Per Profile</vt:lpstr>
      <vt:lpstr>Facebook Interaction Rate</vt:lpstr>
      <vt:lpstr>Facebook Interaction Rate By Weekday</vt:lpstr>
      <vt:lpstr>Facebook Interaction Rate By Hour</vt:lpstr>
      <vt:lpstr>Facebook Average Shares Per Post</vt:lpstr>
      <vt:lpstr>Facebook Average Comments Per Post</vt:lpstr>
      <vt:lpstr>Facebook Average Likes Per Post</vt:lpstr>
      <vt:lpstr>Facebook Fans By City Table - 1 of 3</vt:lpstr>
      <vt:lpstr>Facebook Fans By City Table - 2 of 3</vt:lpstr>
      <vt:lpstr>Facebook Fans By City Table - 3 of 3</vt:lpstr>
      <vt:lpstr>Facebook Fans Lost</vt:lpstr>
      <vt:lpstr>Facebook Engaged Users</vt:lpstr>
      <vt:lpstr>Facebook Reach</vt:lpstr>
      <vt:lpstr>Facebook Hide Clicks</vt:lpstr>
      <vt:lpstr>Facebook Page Unlike Clicks</vt:lpstr>
      <vt:lpstr>Facebook Fans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2018-04-03T08:17:04Z</dcterms:created>
  <dcterms:modified xsi:type="dcterms:W3CDTF">2018-04-03T08:18:00Z</dcterms:modified>
</cp:coreProperties>
</file>