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2192</c:v>
                </c:pt>
                <c:pt idx="1">
                  <c:v>2202</c:v>
                </c:pt>
                <c:pt idx="2">
                  <c:v>2210</c:v>
                </c:pt>
                <c:pt idx="3">
                  <c:v>2214</c:v>
                </c:pt>
                <c:pt idx="4">
                  <c:v>2215</c:v>
                </c:pt>
                <c:pt idx="5">
                  <c:v>2213</c:v>
                </c:pt>
                <c:pt idx="6">
                  <c:v>2215</c:v>
                </c:pt>
                <c:pt idx="7">
                  <c:v>2218</c:v>
                </c:pt>
                <c:pt idx="8">
                  <c:v>2224</c:v>
                </c:pt>
                <c:pt idx="9">
                  <c:v>2228</c:v>
                </c:pt>
                <c:pt idx="10">
                  <c:v>2231</c:v>
                </c:pt>
                <c:pt idx="11">
                  <c:v>2232</c:v>
                </c:pt>
                <c:pt idx="12">
                  <c:v>2233</c:v>
                </c:pt>
                <c:pt idx="13">
                  <c:v>2233</c:v>
                </c:pt>
                <c:pt idx="14">
                  <c:v>2240</c:v>
                </c:pt>
                <c:pt idx="15">
                  <c:v>2245</c:v>
                </c:pt>
                <c:pt idx="16">
                  <c:v>2246</c:v>
                </c:pt>
                <c:pt idx="17">
                  <c:v>2249</c:v>
                </c:pt>
                <c:pt idx="18">
                  <c:v>2248</c:v>
                </c:pt>
                <c:pt idx="19">
                  <c:v>2251</c:v>
                </c:pt>
                <c:pt idx="20">
                  <c:v>2253</c:v>
                </c:pt>
                <c:pt idx="21">
                  <c:v>2256</c:v>
                </c:pt>
                <c:pt idx="22">
                  <c:v>2261</c:v>
                </c:pt>
                <c:pt idx="23">
                  <c:v>2264</c:v>
                </c:pt>
                <c:pt idx="24">
                  <c:v>2271</c:v>
                </c:pt>
                <c:pt idx="25">
                  <c:v>2267</c:v>
                </c:pt>
                <c:pt idx="26">
                  <c:v>2270</c:v>
                </c:pt>
                <c:pt idx="27">
                  <c:v>2278</c:v>
                </c:pt>
              </c:numCache>
            </c:numRef>
          </c:val>
          <c:smooth val="0"/>
          <c:extLst>
            <c:ext xmlns:c16="http://schemas.microsoft.com/office/drawing/2014/chart" uri="{C3380CC4-5D6E-409C-BE32-E72D297353CC}">
              <c16:uniqueId val="{00000000-EEC9-48A9-92E8-5B8E21DE7F5D}"/>
            </c:ext>
          </c:extLst>
        </c:ser>
        <c:dLbls>
          <c:showLegendKey val="0"/>
          <c:showVal val="0"/>
          <c:showCatName val="0"/>
          <c:showSerName val="0"/>
          <c:showPercent val="0"/>
          <c:showBubbleSize val="0"/>
        </c:dLbls>
        <c:smooth val="0"/>
        <c:axId val="285764232"/>
        <c:axId val="280842944"/>
      </c:lineChart>
      <c:dateAx>
        <c:axId val="28576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42944"/>
        <c:crosses val="autoZero"/>
        <c:auto val="1"/>
        <c:lblOffset val="100"/>
        <c:baseTimeUnit val="days"/>
      </c:dateAx>
      <c:valAx>
        <c:axId val="28084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6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0.27447392497713002</c:v>
                </c:pt>
                <c:pt idx="1">
                  <c:v>0.45620437956204002</c:v>
                </c:pt>
                <c:pt idx="2">
                  <c:v>0.36330608537692999</c:v>
                </c:pt>
                <c:pt idx="3">
                  <c:v>0.18099547511312</c:v>
                </c:pt>
                <c:pt idx="4">
                  <c:v>4.5167118337849997E-2</c:v>
                </c:pt>
                <c:pt idx="5">
                  <c:v>-9.0293453724604997E-2</c:v>
                </c:pt>
                <c:pt idx="6">
                  <c:v>9.0375056484409994E-2</c:v>
                </c:pt>
                <c:pt idx="7">
                  <c:v>0.13544018058690999</c:v>
                </c:pt>
                <c:pt idx="8">
                  <c:v>0.27051397655546</c:v>
                </c:pt>
                <c:pt idx="9">
                  <c:v>0.17985611510791</c:v>
                </c:pt>
                <c:pt idx="10">
                  <c:v>0.13464991023339001</c:v>
                </c:pt>
                <c:pt idx="11">
                  <c:v>4.4822949350066997E-2</c:v>
                </c:pt>
                <c:pt idx="12">
                  <c:v>4.4802867383513002E-2</c:v>
                </c:pt>
                <c:pt idx="13">
                  <c:v>0</c:v>
                </c:pt>
                <c:pt idx="14">
                  <c:v>0.31347962382444999</c:v>
                </c:pt>
                <c:pt idx="15">
                  <c:v>0.22321428571429</c:v>
                </c:pt>
                <c:pt idx="16">
                  <c:v>4.4543429844098002E-2</c:v>
                </c:pt>
                <c:pt idx="17">
                  <c:v>0.13357079252004</c:v>
                </c:pt>
                <c:pt idx="18">
                  <c:v>-4.4464206313917003E-2</c:v>
                </c:pt>
                <c:pt idx="19">
                  <c:v>0.13345195729536999</c:v>
                </c:pt>
                <c:pt idx="20">
                  <c:v>8.8849400266548001E-2</c:v>
                </c:pt>
                <c:pt idx="21">
                  <c:v>0.13315579227696001</c:v>
                </c:pt>
                <c:pt idx="22">
                  <c:v>0.22163120567375999</c:v>
                </c:pt>
                <c:pt idx="23">
                  <c:v>0.13268465280849001</c:v>
                </c:pt>
                <c:pt idx="24">
                  <c:v>0.30918727915194</c:v>
                </c:pt>
                <c:pt idx="25">
                  <c:v>-0.17613386173491999</c:v>
                </c:pt>
                <c:pt idx="26">
                  <c:v>0.13233348037053</c:v>
                </c:pt>
                <c:pt idx="27">
                  <c:v>0.35242290748899002</c:v>
                </c:pt>
              </c:numCache>
            </c:numRef>
          </c:val>
          <c:smooth val="0"/>
          <c:extLst>
            <c:ext xmlns:c16="http://schemas.microsoft.com/office/drawing/2014/chart" uri="{C3380CC4-5D6E-409C-BE32-E72D297353CC}">
              <c16:uniqueId val="{00000000-EDC0-43D4-8738-99181DBDC83B}"/>
            </c:ext>
          </c:extLst>
        </c:ser>
        <c:dLbls>
          <c:showLegendKey val="0"/>
          <c:showVal val="0"/>
          <c:showCatName val="0"/>
          <c:showSerName val="0"/>
          <c:showPercent val="0"/>
          <c:showBubbleSize val="0"/>
        </c:dLbls>
        <c:smooth val="0"/>
        <c:axId val="332626640"/>
        <c:axId val="332626968"/>
      </c:lineChart>
      <c:dateAx>
        <c:axId val="33262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26968"/>
        <c:crosses val="autoZero"/>
        <c:auto val="1"/>
        <c:lblOffset val="100"/>
        <c:baseTimeUnit val="days"/>
      </c:dateAx>
      <c:valAx>
        <c:axId val="33262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2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4.1115000000000004</c:v>
                </c:pt>
                <c:pt idx="1">
                  <c:v>3.1861999999999999</c:v>
                </c:pt>
                <c:pt idx="2">
                  <c:v>4.3064</c:v>
                </c:pt>
                <c:pt idx="3">
                  <c:v>3.4358</c:v>
                </c:pt>
                <c:pt idx="4">
                  <c:v>3.3416000000000001</c:v>
                </c:pt>
                <c:pt idx="5">
                  <c:v>2.8906999999999998</c:v>
                </c:pt>
                <c:pt idx="6">
                  <c:v>4.0650000000000004</c:v>
                </c:pt>
                <c:pt idx="7">
                  <c:v>3.0678999999999998</c:v>
                </c:pt>
                <c:pt idx="8">
                  <c:v>3.4218999999999999</c:v>
                </c:pt>
                <c:pt idx="9">
                  <c:v>3.0548000000000002</c:v>
                </c:pt>
                <c:pt idx="10">
                  <c:v>2.5566</c:v>
                </c:pt>
                <c:pt idx="11">
                  <c:v>4.8845999999999998</c:v>
                </c:pt>
                <c:pt idx="12">
                  <c:v>2.4636</c:v>
                </c:pt>
                <c:pt idx="13">
                  <c:v>4.3887</c:v>
                </c:pt>
                <c:pt idx="14">
                  <c:v>2.4144999999999999</c:v>
                </c:pt>
                <c:pt idx="15">
                  <c:v>4.3254999999999999</c:v>
                </c:pt>
                <c:pt idx="16">
                  <c:v>4.7206000000000001</c:v>
                </c:pt>
                <c:pt idx="17">
                  <c:v>2.1802000000000001</c:v>
                </c:pt>
                <c:pt idx="18">
                  <c:v>2.6684000000000001</c:v>
                </c:pt>
                <c:pt idx="19">
                  <c:v>2.9340000000000002</c:v>
                </c:pt>
                <c:pt idx="20">
                  <c:v>2.4866999999999999</c:v>
                </c:pt>
                <c:pt idx="21">
                  <c:v>1.5968</c:v>
                </c:pt>
                <c:pt idx="22">
                  <c:v>1.1512</c:v>
                </c:pt>
                <c:pt idx="23">
                  <c:v>1.9448000000000001</c:v>
                </c:pt>
                <c:pt idx="24">
                  <c:v>3.6162999999999998</c:v>
                </c:pt>
                <c:pt idx="25">
                  <c:v>4.2750000000000004</c:v>
                </c:pt>
                <c:pt idx="26">
                  <c:v>2.0278</c:v>
                </c:pt>
                <c:pt idx="27">
                  <c:v>2.9903</c:v>
                </c:pt>
              </c:numCache>
            </c:numRef>
          </c:val>
          <c:smooth val="0"/>
          <c:extLst>
            <c:ext xmlns:c16="http://schemas.microsoft.com/office/drawing/2014/chart" uri="{C3380CC4-5D6E-409C-BE32-E72D297353CC}">
              <c16:uniqueId val="{00000000-D024-4A7B-A407-E336087DCAE4}"/>
            </c:ext>
          </c:extLst>
        </c:ser>
        <c:dLbls>
          <c:showLegendKey val="0"/>
          <c:showVal val="0"/>
          <c:showCatName val="0"/>
          <c:showSerName val="0"/>
          <c:showPercent val="0"/>
          <c:showBubbleSize val="0"/>
        </c:dLbls>
        <c:smooth val="0"/>
        <c:axId val="334990224"/>
        <c:axId val="334987928"/>
      </c:lineChart>
      <c:dateAx>
        <c:axId val="33499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87928"/>
        <c:crosses val="autoZero"/>
        <c:auto val="1"/>
        <c:lblOffset val="100"/>
        <c:baseTimeUnit val="days"/>
      </c:dateAx>
      <c:valAx>
        <c:axId val="33498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9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 (Monday Fitness Studio)</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90</c:v>
                </c:pt>
                <c:pt idx="1">
                  <c:v>70</c:v>
                </c:pt>
                <c:pt idx="2">
                  <c:v>95</c:v>
                </c:pt>
                <c:pt idx="3">
                  <c:v>76</c:v>
                </c:pt>
                <c:pt idx="4">
                  <c:v>74</c:v>
                </c:pt>
                <c:pt idx="5">
                  <c:v>64</c:v>
                </c:pt>
                <c:pt idx="6">
                  <c:v>90</c:v>
                </c:pt>
                <c:pt idx="7">
                  <c:v>68</c:v>
                </c:pt>
                <c:pt idx="8">
                  <c:v>76</c:v>
                </c:pt>
                <c:pt idx="9">
                  <c:v>68</c:v>
                </c:pt>
                <c:pt idx="10">
                  <c:v>57</c:v>
                </c:pt>
                <c:pt idx="11">
                  <c:v>109</c:v>
                </c:pt>
                <c:pt idx="12">
                  <c:v>55</c:v>
                </c:pt>
                <c:pt idx="13">
                  <c:v>98</c:v>
                </c:pt>
                <c:pt idx="14">
                  <c:v>54</c:v>
                </c:pt>
                <c:pt idx="15">
                  <c:v>97</c:v>
                </c:pt>
                <c:pt idx="16">
                  <c:v>106</c:v>
                </c:pt>
                <c:pt idx="17">
                  <c:v>49</c:v>
                </c:pt>
                <c:pt idx="18">
                  <c:v>60</c:v>
                </c:pt>
                <c:pt idx="19">
                  <c:v>66</c:v>
                </c:pt>
                <c:pt idx="20">
                  <c:v>56</c:v>
                </c:pt>
                <c:pt idx="21">
                  <c:v>36</c:v>
                </c:pt>
                <c:pt idx="22">
                  <c:v>26</c:v>
                </c:pt>
                <c:pt idx="23">
                  <c:v>44</c:v>
                </c:pt>
                <c:pt idx="24">
                  <c:v>82</c:v>
                </c:pt>
                <c:pt idx="25">
                  <c:v>97</c:v>
                </c:pt>
                <c:pt idx="26">
                  <c:v>46</c:v>
                </c:pt>
                <c:pt idx="27">
                  <c:v>68</c:v>
                </c:pt>
              </c:numCache>
            </c:numRef>
          </c:val>
          <c:smooth val="0"/>
          <c:extLst>
            <c:ext xmlns:c16="http://schemas.microsoft.com/office/drawing/2014/chart" uri="{C3380CC4-5D6E-409C-BE32-E72D297353CC}">
              <c16:uniqueId val="{00000000-6481-4AFA-B856-7D891768510F}"/>
            </c:ext>
          </c:extLst>
        </c:ser>
        <c:dLbls>
          <c:showLegendKey val="0"/>
          <c:showVal val="0"/>
          <c:showCatName val="0"/>
          <c:showSerName val="0"/>
          <c:showPercent val="0"/>
          <c:showBubbleSize val="0"/>
        </c:dLbls>
        <c:smooth val="0"/>
        <c:axId val="376429080"/>
        <c:axId val="376430064"/>
      </c:lineChart>
      <c:dateAx>
        <c:axId val="37642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30064"/>
        <c:crosses val="autoZero"/>
        <c:auto val="1"/>
        <c:lblOffset val="100"/>
        <c:baseTimeUnit val="days"/>
      </c:dateAx>
      <c:valAx>
        <c:axId val="37643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2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5B179-AB32-46FF-B138-8E2EB1C124A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A65FB913-F3D1-49DD-A147-3D99F1398450}"/>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577534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70720-0DC4-4404-BD53-730B638BBA6E}"/>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4B547EEF-7DA9-4009-9FF5-FE032C90620B}"/>
              </a:ext>
            </a:extLst>
          </p:cNvPr>
          <p:cNvGraphicFramePr>
            <a:graphicFrameLocks noGrp="1"/>
          </p:cNvGraphicFramePr>
          <p:nvPr>
            <p:ph type="chart" sz="quarter" idx="13"/>
            <p:extLst>
              <p:ext uri="{D42A27DB-BD31-4B8C-83A1-F6EECF244321}">
                <p14:modId xmlns:p14="http://schemas.microsoft.com/office/powerpoint/2010/main" val="3740400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AE1A4A-28FA-4656-8E7F-2F4B4A31C37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770A4C4-FE51-4B80-81F5-92807FA2F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57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34D69-58AF-482E-9157-EC1507FCAF2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643A0E0-4842-4482-AD82-D49CB56678D9}"/>
              </a:ext>
            </a:extLst>
          </p:cNvPr>
          <p:cNvGraphicFramePr>
            <a:graphicFrameLocks noGrp="1"/>
          </p:cNvGraphicFramePr>
          <p:nvPr>
            <p:ph type="tbl" sz="quarter" idx="13"/>
            <p:extLst>
              <p:ext uri="{D42A27DB-BD31-4B8C-83A1-F6EECF244321}">
                <p14:modId xmlns:p14="http://schemas.microsoft.com/office/powerpoint/2010/main" val="1082042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4746060"/>
                    </a:ext>
                  </a:extLst>
                </a:gridCol>
                <a:gridCol w="699516">
                  <a:extLst>
                    <a:ext uri="{9D8B030D-6E8A-4147-A177-3AD203B41FA5}">
                      <a16:colId xmlns:a16="http://schemas.microsoft.com/office/drawing/2014/main" val="2329441595"/>
                    </a:ext>
                  </a:extLst>
                </a:gridCol>
                <a:gridCol w="699516">
                  <a:extLst>
                    <a:ext uri="{9D8B030D-6E8A-4147-A177-3AD203B41FA5}">
                      <a16:colId xmlns:a16="http://schemas.microsoft.com/office/drawing/2014/main" val="3880854992"/>
                    </a:ext>
                  </a:extLst>
                </a:gridCol>
                <a:gridCol w="658368">
                  <a:extLst>
                    <a:ext uri="{9D8B030D-6E8A-4147-A177-3AD203B41FA5}">
                      <a16:colId xmlns:a16="http://schemas.microsoft.com/office/drawing/2014/main" val="1303790917"/>
                    </a:ext>
                  </a:extLst>
                </a:gridCol>
                <a:gridCol w="658368">
                  <a:extLst>
                    <a:ext uri="{9D8B030D-6E8A-4147-A177-3AD203B41FA5}">
                      <a16:colId xmlns:a16="http://schemas.microsoft.com/office/drawing/2014/main" val="494689765"/>
                    </a:ext>
                  </a:extLst>
                </a:gridCol>
                <a:gridCol w="658368">
                  <a:extLst>
                    <a:ext uri="{9D8B030D-6E8A-4147-A177-3AD203B41FA5}">
                      <a16:colId xmlns:a16="http://schemas.microsoft.com/office/drawing/2014/main" val="2463398984"/>
                    </a:ext>
                  </a:extLst>
                </a:gridCol>
                <a:gridCol w="699516">
                  <a:extLst>
                    <a:ext uri="{9D8B030D-6E8A-4147-A177-3AD203B41FA5}">
                      <a16:colId xmlns:a16="http://schemas.microsoft.com/office/drawing/2014/main" val="4161668132"/>
                    </a:ext>
                  </a:extLst>
                </a:gridCol>
                <a:gridCol w="699516">
                  <a:extLst>
                    <a:ext uri="{9D8B030D-6E8A-4147-A177-3AD203B41FA5}">
                      <a16:colId xmlns:a16="http://schemas.microsoft.com/office/drawing/2014/main" val="3844425051"/>
                    </a:ext>
                  </a:extLst>
                </a:gridCol>
                <a:gridCol w="699516">
                  <a:extLst>
                    <a:ext uri="{9D8B030D-6E8A-4147-A177-3AD203B41FA5}">
                      <a16:colId xmlns:a16="http://schemas.microsoft.com/office/drawing/2014/main" val="3762876392"/>
                    </a:ext>
                  </a:extLst>
                </a:gridCol>
                <a:gridCol w="658368">
                  <a:extLst>
                    <a:ext uri="{9D8B030D-6E8A-4147-A177-3AD203B41FA5}">
                      <a16:colId xmlns:a16="http://schemas.microsoft.com/office/drawing/2014/main" val="36325229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4945474"/>
                  </a:ext>
                </a:extLst>
              </a:tr>
              <a:tr h="370840">
                <a:tc>
                  <a:txBody>
                    <a:bodyPr/>
                    <a:lstStyle/>
                    <a:p>
                      <a:r>
                        <a:rPr lang="en-US" sz="1000"/>
                        <a:t>mondayfitness (Monday Fitness Studio)</a:t>
                      </a:r>
                    </a:p>
                  </a:txBody>
                  <a:tcPr/>
                </a:tc>
                <a:tc>
                  <a:txBody>
                    <a:bodyPr/>
                    <a:lstStyle/>
                    <a:p>
                      <a:r>
                        <a:rPr lang="en-US" sz="1000"/>
                        <a:t>2278</a:t>
                      </a:r>
                    </a:p>
                  </a:txBody>
                  <a:tcPr/>
                </a:tc>
                <a:tc>
                  <a:txBody>
                    <a:bodyPr/>
                    <a:lstStyle/>
                    <a:p>
                      <a:r>
                        <a:rPr lang="en-US" sz="1000"/>
                        <a:t>92</a:t>
                      </a:r>
                    </a:p>
                  </a:txBody>
                  <a:tcPr/>
                </a:tc>
                <a:tc>
                  <a:txBody>
                    <a:bodyPr/>
                    <a:lstStyle/>
                    <a:p>
                      <a:r>
                        <a:rPr lang="en-US" sz="1000"/>
                        <a:t>19</a:t>
                      </a:r>
                    </a:p>
                  </a:txBody>
                  <a:tcPr/>
                </a:tc>
                <a:tc>
                  <a:txBody>
                    <a:bodyPr/>
                    <a:lstStyle/>
                    <a:p>
                      <a:r>
                        <a:rPr lang="en-US" sz="1000"/>
                        <a:t>0</a:t>
                      </a:r>
                    </a:p>
                  </a:txBody>
                  <a:tcPr/>
                </a:tc>
                <a:tc>
                  <a:txBody>
                    <a:bodyPr/>
                    <a:lstStyle/>
                    <a:p>
                      <a:r>
                        <a:rPr lang="en-US" sz="1000"/>
                        <a:t>10</a:t>
                      </a:r>
                    </a:p>
                  </a:txBody>
                  <a:tcPr/>
                </a:tc>
                <a:tc>
                  <a:txBody>
                    <a:bodyPr/>
                    <a:lstStyle/>
                    <a:p>
                      <a:r>
                        <a:rPr lang="en-US" sz="1000"/>
                        <a:t>29</a:t>
                      </a:r>
                    </a:p>
                  </a:txBody>
                  <a:tcPr/>
                </a:tc>
                <a:tc>
                  <a:txBody>
                    <a:bodyPr/>
                    <a:lstStyle/>
                    <a:p>
                      <a:r>
                        <a:rPr lang="en-US" sz="1000"/>
                        <a:t>1984</a:t>
                      </a:r>
                    </a:p>
                  </a:txBody>
                  <a:tcPr/>
                </a:tc>
                <a:tc>
                  <a:txBody>
                    <a:bodyPr/>
                    <a:lstStyle/>
                    <a:p>
                      <a:r>
                        <a:rPr lang="en-US" sz="1000"/>
                        <a:t>53</a:t>
                      </a:r>
                    </a:p>
                  </a:txBody>
                  <a:tcPr/>
                </a:tc>
                <a:tc>
                  <a:txBody>
                    <a:bodyPr/>
                    <a:lstStyle/>
                    <a:p>
                      <a:r>
                        <a:rPr lang="en-US" sz="1000"/>
                        <a:t>3.1470%</a:t>
                      </a:r>
                    </a:p>
                  </a:txBody>
                  <a:tcPr/>
                </a:tc>
                <a:extLst>
                  <a:ext uri="{0D108BD9-81ED-4DB2-BD59-A6C34878D82A}">
                    <a16:rowId xmlns:a16="http://schemas.microsoft.com/office/drawing/2014/main" val="2358961841"/>
                  </a:ext>
                </a:extLst>
              </a:tr>
            </a:tbl>
          </a:graphicData>
        </a:graphic>
      </p:graphicFrame>
      <p:sp>
        <p:nvSpPr>
          <p:cNvPr id="4" name="Text Placeholder 3">
            <a:extLst>
              <a:ext uri="{FF2B5EF4-FFF2-40B4-BE49-F238E27FC236}">
                <a16:creationId xmlns:a16="http://schemas.microsoft.com/office/drawing/2014/main" id="{3B8EEB66-213B-47E0-8CC0-BDD142EEC0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73085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00D4D-F74E-43F2-9843-2F2FDFC88159}"/>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A0D4FCD4-624F-4205-B560-FDD5FE5B6CCD}"/>
              </a:ext>
            </a:extLst>
          </p:cNvPr>
          <p:cNvGraphicFramePr>
            <a:graphicFrameLocks noGrp="1"/>
          </p:cNvGraphicFramePr>
          <p:nvPr>
            <p:ph type="chart" sz="quarter" idx="13"/>
            <p:extLst>
              <p:ext uri="{D42A27DB-BD31-4B8C-83A1-F6EECF244321}">
                <p14:modId xmlns:p14="http://schemas.microsoft.com/office/powerpoint/2010/main" val="2518417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0489D-C231-4742-AC5C-6CD3734F1AF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5F5BC68-D455-4E2C-BD9F-7CF3489CC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496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98DE-D831-415C-9FB4-97FCF3DEF7C8}"/>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1E68C871-9394-40DF-B4ED-4135A3D3668F}"/>
              </a:ext>
            </a:extLst>
          </p:cNvPr>
          <p:cNvGraphicFramePr>
            <a:graphicFrameLocks noGrp="1"/>
          </p:cNvGraphicFramePr>
          <p:nvPr>
            <p:ph type="chart" sz="quarter" idx="13"/>
            <p:extLst>
              <p:ext uri="{D42A27DB-BD31-4B8C-83A1-F6EECF244321}">
                <p14:modId xmlns:p14="http://schemas.microsoft.com/office/powerpoint/2010/main" val="2549713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482C6-975C-4C18-A8D7-0AB1119CF575}"/>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12198215-A897-4ABF-86BB-DB057430D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590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A8F5B-4A88-4706-9BC4-4C81628505B0}"/>
              </a:ext>
            </a:extLst>
          </p:cNvPr>
          <p:cNvSpPr>
            <a:spLocks noGrp="1"/>
          </p:cNvSpPr>
          <p:nvPr>
            <p:ph type="title"/>
          </p:nvPr>
        </p:nvSpPr>
        <p:spPr/>
        <p:txBody>
          <a:bodyPr/>
          <a:lstStyle/>
          <a:p>
            <a:r>
              <a:rPr lang="en-US"/>
              <a:t>Instagram Posts Table - 1 of 8</a:t>
            </a:r>
          </a:p>
        </p:txBody>
      </p:sp>
      <p:graphicFrame>
        <p:nvGraphicFramePr>
          <p:cNvPr id="5" name="Table Placeholder 4">
            <a:extLst>
              <a:ext uri="{FF2B5EF4-FFF2-40B4-BE49-F238E27FC236}">
                <a16:creationId xmlns:a16="http://schemas.microsoft.com/office/drawing/2014/main" id="{A76A3CF1-47D1-4AD6-8547-D155DA4ADF7B}"/>
              </a:ext>
            </a:extLst>
          </p:cNvPr>
          <p:cNvGraphicFramePr>
            <a:graphicFrameLocks noGrp="1"/>
          </p:cNvGraphicFramePr>
          <p:nvPr>
            <p:ph type="tbl" sz="quarter" idx="13"/>
            <p:extLst>
              <p:ext uri="{D42A27DB-BD31-4B8C-83A1-F6EECF244321}">
                <p14:modId xmlns:p14="http://schemas.microsoft.com/office/powerpoint/2010/main" val="50700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1596790"/>
                    </a:ext>
                  </a:extLst>
                </a:gridCol>
                <a:gridCol w="987552">
                  <a:extLst>
                    <a:ext uri="{9D8B030D-6E8A-4147-A177-3AD203B41FA5}">
                      <a16:colId xmlns:a16="http://schemas.microsoft.com/office/drawing/2014/main" val="739726465"/>
                    </a:ext>
                  </a:extLst>
                </a:gridCol>
                <a:gridCol w="987552">
                  <a:extLst>
                    <a:ext uri="{9D8B030D-6E8A-4147-A177-3AD203B41FA5}">
                      <a16:colId xmlns:a16="http://schemas.microsoft.com/office/drawing/2014/main" val="2109358586"/>
                    </a:ext>
                  </a:extLst>
                </a:gridCol>
                <a:gridCol w="987552">
                  <a:extLst>
                    <a:ext uri="{9D8B030D-6E8A-4147-A177-3AD203B41FA5}">
                      <a16:colId xmlns:a16="http://schemas.microsoft.com/office/drawing/2014/main" val="4247592326"/>
                    </a:ext>
                  </a:extLst>
                </a:gridCol>
                <a:gridCol w="987552">
                  <a:extLst>
                    <a:ext uri="{9D8B030D-6E8A-4147-A177-3AD203B41FA5}">
                      <a16:colId xmlns:a16="http://schemas.microsoft.com/office/drawing/2014/main" val="275808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829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- 2018-02-28 07:33:31</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training core, there is nothing better than joining Jad in a challenging 45 minute session of Abs &amp; Calisthenics. In this class, the weight of your body is used in a series of exercises to tone, firm and shape every part of your body.
Check our live schedule on the MINDBODY app in order to book your spot! #abscalisthenics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065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- 2018-02-27 07:52:27</a:t>
                      </a:r>
                      <a:r>
                        <a:rPr kumimoji="0" lang="en-US" sz="1000" b="0" i="0" u="none" strike="noStrike" kern="1200" cap="none" spc="0" normalizeH="0" baseline="0" noProof="0">
                          <a:ln>
                            <a:noFill/>
                          </a:ln>
                          <a:solidFill>
                            <a:prstClr val="black"/>
                          </a:solidFill>
                          <a:effectLst/>
                          <a:uLnTx/>
                          <a:uFillTx/>
                          <a:latin typeface="+mn-lt"/>
                          <a:ea typeface="+mn-ea"/>
                          <a:cs typeface="+mn-cs"/>
                        </a:rPr>
                        <a:t>
This week's #tastytuesday is a delicious White Matcha Praliné bar filled with antioxidants and healthy fats.
Head over to our snack bar and have a bite of that delish healthy snack! #matchapraline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99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- 2018-02-26 07:15:31</a:t>
                      </a:r>
                      <a:r>
                        <a:rPr kumimoji="0" lang="en-US" sz="1000" b="0" i="0" u="none" strike="noStrike" kern="1200" cap="none" spc="0" normalizeH="0" baseline="0" noProof="0">
                          <a:ln>
                            <a:noFill/>
                          </a:ln>
                          <a:solidFill>
                            <a:prstClr val="black"/>
                          </a:solidFill>
                          <a:effectLst/>
                          <a:uLnTx/>
                          <a:uFillTx/>
                          <a:latin typeface="+mn-lt"/>
                          <a:ea typeface="+mn-ea"/>
                          <a:cs typeface="+mn-cs"/>
                        </a:rPr>
                        <a:t>
Never miss that Monday workout #monday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954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- 2018-02-25 10:39:59</a:t>
                      </a:r>
                      <a:r>
                        <a:rPr kumimoji="0" lang="en-US" sz="1000" b="0" i="0" u="none" strike="noStrike" kern="1200" cap="none" spc="0" normalizeH="0" baseline="0" noProof="0">
                          <a:ln>
                            <a:noFill/>
                          </a:ln>
                          <a:solidFill>
                            <a:prstClr val="black"/>
                          </a:solidFill>
                          <a:effectLst/>
                          <a:uLnTx/>
                          <a:uFillTx/>
                          <a:latin typeface="+mn-lt"/>
                          <a:ea typeface="+mn-ea"/>
                          <a:cs typeface="+mn-cs"/>
                        </a:rPr>
                        <a:t>
Aerial Yoga for adults is back every Thursdays at 12.00 PM with @rawshinebyshani !
This practice combines the fun of playful acrobatic aerial arts with traditional yoga using soft fabric hammocks. In this class you will explore floating, fluid movements and create space in your body without compressing your joints and spine.
Book your spot on the MINDBODY app or sign up at the Studio! #aerialyoga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0618165"/>
                  </a:ext>
                </a:extLst>
              </a:tr>
            </a:tbl>
          </a:graphicData>
        </a:graphic>
      </p:graphicFrame>
      <p:sp>
        <p:nvSpPr>
          <p:cNvPr id="4" name="Text Placeholder 3">
            <a:extLst>
              <a:ext uri="{FF2B5EF4-FFF2-40B4-BE49-F238E27FC236}">
                <a16:creationId xmlns:a16="http://schemas.microsoft.com/office/drawing/2014/main" id="{97BE205E-F0D3-4E0A-9C4E-03BE262180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25114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AD1F-6104-4B7B-BBD6-A3F7929852D1}"/>
              </a:ext>
            </a:extLst>
          </p:cNvPr>
          <p:cNvSpPr>
            <a:spLocks noGrp="1"/>
          </p:cNvSpPr>
          <p:nvPr>
            <p:ph type="title"/>
          </p:nvPr>
        </p:nvSpPr>
        <p:spPr/>
        <p:txBody>
          <a:bodyPr/>
          <a:lstStyle/>
          <a:p>
            <a:r>
              <a:rPr lang="en-US"/>
              <a:t>Instagram Posts Table - 2 of 8</a:t>
            </a:r>
          </a:p>
        </p:txBody>
      </p:sp>
      <p:graphicFrame>
        <p:nvGraphicFramePr>
          <p:cNvPr id="5" name="Table Placeholder 4">
            <a:extLst>
              <a:ext uri="{FF2B5EF4-FFF2-40B4-BE49-F238E27FC236}">
                <a16:creationId xmlns:a16="http://schemas.microsoft.com/office/drawing/2014/main" id="{65D8B8DB-C99F-421D-A1F1-C67B96623798}"/>
              </a:ext>
            </a:extLst>
          </p:cNvPr>
          <p:cNvGraphicFramePr>
            <a:graphicFrameLocks noGrp="1"/>
          </p:cNvGraphicFramePr>
          <p:nvPr>
            <p:ph type="tbl" sz="quarter" idx="13"/>
            <p:extLst>
              <p:ext uri="{D42A27DB-BD31-4B8C-83A1-F6EECF244321}">
                <p14:modId xmlns:p14="http://schemas.microsoft.com/office/powerpoint/2010/main" val="1082326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35157112"/>
                    </a:ext>
                  </a:extLst>
                </a:gridCol>
                <a:gridCol w="987552">
                  <a:extLst>
                    <a:ext uri="{9D8B030D-6E8A-4147-A177-3AD203B41FA5}">
                      <a16:colId xmlns:a16="http://schemas.microsoft.com/office/drawing/2014/main" val="2721788610"/>
                    </a:ext>
                  </a:extLst>
                </a:gridCol>
                <a:gridCol w="987552">
                  <a:extLst>
                    <a:ext uri="{9D8B030D-6E8A-4147-A177-3AD203B41FA5}">
                      <a16:colId xmlns:a16="http://schemas.microsoft.com/office/drawing/2014/main" val="2332161632"/>
                    </a:ext>
                  </a:extLst>
                </a:gridCol>
                <a:gridCol w="987552">
                  <a:extLst>
                    <a:ext uri="{9D8B030D-6E8A-4147-A177-3AD203B41FA5}">
                      <a16:colId xmlns:a16="http://schemas.microsoft.com/office/drawing/2014/main" val="1769367047"/>
                    </a:ext>
                  </a:extLst>
                </a:gridCol>
                <a:gridCol w="987552">
                  <a:extLst>
                    <a:ext uri="{9D8B030D-6E8A-4147-A177-3AD203B41FA5}">
                      <a16:colId xmlns:a16="http://schemas.microsoft.com/office/drawing/2014/main" val="312331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349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- 2018-02-24 10:25:45</a:t>
                      </a:r>
                      <a:r>
                        <a:rPr kumimoji="0" lang="en-US" sz="1000" b="0" i="0" u="none" strike="noStrike" kern="1200" cap="none" spc="0" normalizeH="0" baseline="0" noProof="0">
                          <a:ln>
                            <a:noFill/>
                          </a:ln>
                          <a:solidFill>
                            <a:prstClr val="black"/>
                          </a:solidFill>
                          <a:effectLst/>
                          <a:uLnTx/>
                          <a:uFillTx/>
                          <a:latin typeface="+mn-lt"/>
                          <a:ea typeface="+mn-ea"/>
                          <a:cs typeface="+mn-cs"/>
                        </a:rPr>
                        <a:t>
Experiencing pain or muscle aches? Using a foam roller is a lifesaver for massaging sore muscles after an intense workout and a perfect complement to your yoga practice. Plus, you can even incorporate them into your regular workouts!
Buy your foam roller right here at the Studio and ask your trainer to advise you on how to effectively use it! #foamroller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529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- 2018-02-23 12:29:35</a:t>
                      </a:r>
                      <a:r>
                        <a:rPr kumimoji="0" lang="en-US" sz="1000" b="0" i="0" u="none" strike="noStrike" kern="1200" cap="none" spc="0" normalizeH="0" baseline="0" noProof="0">
                          <a:ln>
                            <a:noFill/>
                          </a:ln>
                          <a:solidFill>
                            <a:prstClr val="black"/>
                          </a:solidFill>
                          <a:effectLst/>
                          <a:uLnTx/>
                          <a:uFillTx/>
                          <a:latin typeface="+mn-lt"/>
                          <a:ea typeface="+mn-ea"/>
                          <a:cs typeface="+mn-cs"/>
                        </a:rPr>
                        <a:t>
Pilates Meets Yoga with Maria every Monday at 9.45 AM - An amazing combination that helps develop balance, inner strength, mobility and control. The basic principles of both practices are featured in a series of sequences that are designed to flow from one exercise to the next. A great stress relief!
Book your spot on the MINDBODY app or sign up at the Studio to experience the infusion of both methods! #pilatesmeetsyoga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133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- 2018-02-22 12:31:35</a:t>
                      </a:r>
                      <a:r>
                        <a:rPr kumimoji="0" lang="en-US" sz="1000" b="0" i="0" u="none" strike="noStrike" kern="1200" cap="none" spc="0" normalizeH="0" baseline="0" noProof="0">
                          <a:ln>
                            <a:noFill/>
                          </a:ln>
                          <a:solidFill>
                            <a:prstClr val="black"/>
                          </a:solidFill>
                          <a:effectLst/>
                          <a:uLnTx/>
                          <a:uFillTx/>
                          <a:latin typeface="+mn-lt"/>
                          <a:ea typeface="+mn-ea"/>
                          <a:cs typeface="+mn-cs"/>
                        </a:rPr>
                        <a:t>
A water bottle, a beer glass, a coffee mug, The Pint by Stable Goods does it all. Put simply, it's a stainless steel canteen bottle that can easily be transformed into a cup to better match its contents.
It's definitely an ideal choice for a hiking or camping trip as it keeps you hydrated during the trail, keeps your coffee hot and your beer cold.
This awesome invention is available right here at the Studio! #thepint #stablegoods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992390"/>
                  </a:ext>
                </a:extLst>
              </a:tr>
            </a:tbl>
          </a:graphicData>
        </a:graphic>
      </p:graphicFrame>
      <p:sp>
        <p:nvSpPr>
          <p:cNvPr id="4" name="Text Placeholder 3">
            <a:extLst>
              <a:ext uri="{FF2B5EF4-FFF2-40B4-BE49-F238E27FC236}">
                <a16:creationId xmlns:a16="http://schemas.microsoft.com/office/drawing/2014/main" id="{1AF3BAAE-EF4D-41EF-B5D0-29F25CBEF26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8567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B866-515D-4DA1-8007-41EDC08A586D}"/>
              </a:ext>
            </a:extLst>
          </p:cNvPr>
          <p:cNvSpPr>
            <a:spLocks noGrp="1"/>
          </p:cNvSpPr>
          <p:nvPr>
            <p:ph type="title"/>
          </p:nvPr>
        </p:nvSpPr>
        <p:spPr/>
        <p:txBody>
          <a:bodyPr/>
          <a:lstStyle/>
          <a:p>
            <a:r>
              <a:rPr lang="en-US"/>
              <a:t>Instagram Posts Table - 3 of 8</a:t>
            </a:r>
          </a:p>
        </p:txBody>
      </p:sp>
      <p:graphicFrame>
        <p:nvGraphicFramePr>
          <p:cNvPr id="5" name="Table Placeholder 4">
            <a:extLst>
              <a:ext uri="{FF2B5EF4-FFF2-40B4-BE49-F238E27FC236}">
                <a16:creationId xmlns:a16="http://schemas.microsoft.com/office/drawing/2014/main" id="{BBD5DCD0-2902-4A48-A04C-1CB1CE080B0F}"/>
              </a:ext>
            </a:extLst>
          </p:cNvPr>
          <p:cNvGraphicFramePr>
            <a:graphicFrameLocks noGrp="1"/>
          </p:cNvGraphicFramePr>
          <p:nvPr>
            <p:ph type="tbl" sz="quarter" idx="13"/>
            <p:extLst>
              <p:ext uri="{D42A27DB-BD31-4B8C-83A1-F6EECF244321}">
                <p14:modId xmlns:p14="http://schemas.microsoft.com/office/powerpoint/2010/main" val="88135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12754561"/>
                    </a:ext>
                  </a:extLst>
                </a:gridCol>
                <a:gridCol w="987552">
                  <a:extLst>
                    <a:ext uri="{9D8B030D-6E8A-4147-A177-3AD203B41FA5}">
                      <a16:colId xmlns:a16="http://schemas.microsoft.com/office/drawing/2014/main" val="2027614393"/>
                    </a:ext>
                  </a:extLst>
                </a:gridCol>
                <a:gridCol w="987552">
                  <a:extLst>
                    <a:ext uri="{9D8B030D-6E8A-4147-A177-3AD203B41FA5}">
                      <a16:colId xmlns:a16="http://schemas.microsoft.com/office/drawing/2014/main" val="4034314230"/>
                    </a:ext>
                  </a:extLst>
                </a:gridCol>
                <a:gridCol w="987552">
                  <a:extLst>
                    <a:ext uri="{9D8B030D-6E8A-4147-A177-3AD203B41FA5}">
                      <a16:colId xmlns:a16="http://schemas.microsoft.com/office/drawing/2014/main" val="2331356885"/>
                    </a:ext>
                  </a:extLst>
                </a:gridCol>
                <a:gridCol w="987552">
                  <a:extLst>
                    <a:ext uri="{9D8B030D-6E8A-4147-A177-3AD203B41FA5}">
                      <a16:colId xmlns:a16="http://schemas.microsoft.com/office/drawing/2014/main" val="176271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06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- 2018-02-21 06:51:51</a:t>
                      </a:r>
                      <a:r>
                        <a:rPr kumimoji="0" lang="en-US" sz="1000" b="0" i="0" u="none" strike="noStrike" kern="1200" cap="none" spc="0" normalizeH="0" baseline="0" noProof="0">
                          <a:ln>
                            <a:noFill/>
                          </a:ln>
                          <a:solidFill>
                            <a:prstClr val="black"/>
                          </a:solidFill>
                          <a:effectLst/>
                          <a:uLnTx/>
                          <a:uFillTx/>
                          <a:latin typeface="+mn-lt"/>
                          <a:ea typeface="+mn-ea"/>
                          <a:cs typeface="+mn-cs"/>
                        </a:rPr>
                        <a:t>
Get your heart pumping by joining @raghdaramadanrr every Thursday at 10.00 AM for a session of Pilates Interval Body Blast. This challenging workout focuses on strength, alignment, and endurance by integrating simple Pilates moves combined in intense interval sequences to keep your mind and body sharp!
Go ahead and book your spot on the MINDBODY app or by calling us on +961 1 792 469. #pilatesintervalbodyblast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153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- 2018-02-20 00:34:45</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off right by trying out our newest addition to the menu - Shine Elixir Juice. This delicious and nutritious drink is an antioxidant powerhouse combining pink grapefruit, blood-orange, wild thyme and matcha green tea powder.
Why is it good for you? Thyme is excellent at supporting your immune, respiratory, digestive and nervous systems. Also, drinking matcha with citrus juice has been linked to lower cancer risk as well as improved heart and brain health.
Head over to our juice bar to get your morning refreshment before or after your workout! #shineelixir #citrusmatcha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2277970"/>
                  </a:ext>
                </a:extLst>
              </a:tr>
            </a:tbl>
          </a:graphicData>
        </a:graphic>
      </p:graphicFrame>
      <p:sp>
        <p:nvSpPr>
          <p:cNvPr id="4" name="Text Placeholder 3">
            <a:extLst>
              <a:ext uri="{FF2B5EF4-FFF2-40B4-BE49-F238E27FC236}">
                <a16:creationId xmlns:a16="http://schemas.microsoft.com/office/drawing/2014/main" id="{AB7078D6-CF21-4863-BD3E-B7BEFC9ACB9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7599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D621-75A8-4E79-BB1E-3AD45F088EA6}"/>
              </a:ext>
            </a:extLst>
          </p:cNvPr>
          <p:cNvSpPr>
            <a:spLocks noGrp="1"/>
          </p:cNvSpPr>
          <p:nvPr>
            <p:ph type="title"/>
          </p:nvPr>
        </p:nvSpPr>
        <p:spPr/>
        <p:txBody>
          <a:bodyPr/>
          <a:lstStyle/>
          <a:p>
            <a:r>
              <a:rPr lang="en-US"/>
              <a:t>Instagram Posts Table - 4 of 8</a:t>
            </a:r>
          </a:p>
        </p:txBody>
      </p:sp>
      <p:graphicFrame>
        <p:nvGraphicFramePr>
          <p:cNvPr id="5" name="Table Placeholder 4">
            <a:extLst>
              <a:ext uri="{FF2B5EF4-FFF2-40B4-BE49-F238E27FC236}">
                <a16:creationId xmlns:a16="http://schemas.microsoft.com/office/drawing/2014/main" id="{21DC0DB4-F317-4734-A169-B46A239D6410}"/>
              </a:ext>
            </a:extLst>
          </p:cNvPr>
          <p:cNvGraphicFramePr>
            <a:graphicFrameLocks noGrp="1"/>
          </p:cNvGraphicFramePr>
          <p:nvPr>
            <p:ph type="tbl" sz="quarter" idx="13"/>
            <p:extLst>
              <p:ext uri="{D42A27DB-BD31-4B8C-83A1-F6EECF244321}">
                <p14:modId xmlns:p14="http://schemas.microsoft.com/office/powerpoint/2010/main" val="302526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42865196"/>
                    </a:ext>
                  </a:extLst>
                </a:gridCol>
                <a:gridCol w="987552">
                  <a:extLst>
                    <a:ext uri="{9D8B030D-6E8A-4147-A177-3AD203B41FA5}">
                      <a16:colId xmlns:a16="http://schemas.microsoft.com/office/drawing/2014/main" val="3628238052"/>
                    </a:ext>
                  </a:extLst>
                </a:gridCol>
                <a:gridCol w="987552">
                  <a:extLst>
                    <a:ext uri="{9D8B030D-6E8A-4147-A177-3AD203B41FA5}">
                      <a16:colId xmlns:a16="http://schemas.microsoft.com/office/drawing/2014/main" val="1591683680"/>
                    </a:ext>
                  </a:extLst>
                </a:gridCol>
                <a:gridCol w="987552">
                  <a:extLst>
                    <a:ext uri="{9D8B030D-6E8A-4147-A177-3AD203B41FA5}">
                      <a16:colId xmlns:a16="http://schemas.microsoft.com/office/drawing/2014/main" val="1874007466"/>
                    </a:ext>
                  </a:extLst>
                </a:gridCol>
                <a:gridCol w="987552">
                  <a:extLst>
                    <a:ext uri="{9D8B030D-6E8A-4147-A177-3AD203B41FA5}">
                      <a16:colId xmlns:a16="http://schemas.microsoft.com/office/drawing/2014/main" val="483595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020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- 2018-02-19 10:39:19</a:t>
                      </a:r>
                      <a:r>
                        <a:rPr kumimoji="0" lang="en-US" sz="1000" b="0" i="0" u="none" strike="noStrike" kern="1200" cap="none" spc="0" normalizeH="0" baseline="0" noProof="0">
                          <a:ln>
                            <a:noFill/>
                          </a:ln>
                          <a:solidFill>
                            <a:prstClr val="black"/>
                          </a:solidFill>
                          <a:effectLst/>
                          <a:uLnTx/>
                          <a:uFillTx/>
                          <a:latin typeface="+mn-lt"/>
                          <a:ea typeface="+mn-ea"/>
                          <a:cs typeface="+mn-cs"/>
                        </a:rPr>
                        <a:t>
Channel your inner performer and rock your body with @stephanieyared every Tuesday at 6.00 PM in an exhilarating POUND session! A class designed to use drumsticks and transform drumming into an ass-kicking, fat burning, total body interval workout that will leave you dripping in sweat.
Book your spot on the MINDBODY app! #pound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277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- 2018-02-19 07:08:36</a:t>
                      </a:r>
                      <a:r>
                        <a:rPr kumimoji="0" lang="en-US" sz="1000" b="0" i="0" u="none" strike="noStrike" kern="1200" cap="none" spc="0" normalizeH="0" baseline="0" noProof="0">
                          <a:ln>
                            <a:noFill/>
                          </a:ln>
                          <a:solidFill>
                            <a:prstClr val="black"/>
                          </a:solidFill>
                          <a:effectLst/>
                          <a:uLnTx/>
                          <a:uFillTx/>
                          <a:latin typeface="+mn-lt"/>
                          <a:ea typeface="+mn-ea"/>
                          <a:cs typeface="+mn-cs"/>
                        </a:rPr>
                        <a:t>
Such a pleasure to be featured in @goodness magazine for "The Best Reformer Pilates Classes in Beirut" written by @pranabytracy.
Try something new today by attending any of our classes on the Megaformer! After all, Mondays are for fresh starts.
Click on the link in our bio to read the full article. #reformerpilates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439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- 2018-02-18 06:55:59</a:t>
                      </a:r>
                      <a:r>
                        <a:rPr kumimoji="0" lang="en-US" sz="1000" b="0" i="0" u="none" strike="noStrike" kern="1200" cap="none" spc="0" normalizeH="0" baseline="0" noProof="0">
                          <a:ln>
                            <a:noFill/>
                          </a:ln>
                          <a:solidFill>
                            <a:prstClr val="black"/>
                          </a:solidFill>
                          <a:effectLst/>
                          <a:uLnTx/>
                          <a:uFillTx/>
                          <a:latin typeface="+mn-lt"/>
                          <a:ea typeface="+mn-ea"/>
                          <a:cs typeface="+mn-cs"/>
                        </a:rPr>
                        <a:t>
Get rid of unwanted bacteria and revitalize your skin with SoPure soaps! They are ideal for acne prone skin and oily skin, and are excellent to use after a workout as they complete the elimination of toxins.
You can find them right here at the Studio! #sopure #soap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859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- 2018-02-17 10:50:04</a:t>
                      </a:r>
                      <a:r>
                        <a:rPr kumimoji="0" lang="en-US" sz="1000" b="0" i="0" u="none" strike="noStrike" kern="1200" cap="none" spc="0" normalizeH="0" baseline="0" noProof="0">
                          <a:ln>
                            <a:noFill/>
                          </a:ln>
                          <a:solidFill>
                            <a:prstClr val="black"/>
                          </a:solidFill>
                          <a:effectLst/>
                          <a:uLnTx/>
                          <a:uFillTx/>
                          <a:latin typeface="+mn-lt"/>
                          <a:ea typeface="+mn-ea"/>
                          <a:cs typeface="+mn-cs"/>
                        </a:rPr>
                        <a:t>
It kicks your butt and you keep coming back for more. Are you up for it?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9777026"/>
                  </a:ext>
                </a:extLst>
              </a:tr>
            </a:tbl>
          </a:graphicData>
        </a:graphic>
      </p:graphicFrame>
      <p:sp>
        <p:nvSpPr>
          <p:cNvPr id="4" name="Text Placeholder 3">
            <a:extLst>
              <a:ext uri="{FF2B5EF4-FFF2-40B4-BE49-F238E27FC236}">
                <a16:creationId xmlns:a16="http://schemas.microsoft.com/office/drawing/2014/main" id="{9DEA69AB-A805-46BE-A7A5-8316EB95A3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31026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920C-3BEF-47A0-800E-CD777A70F172}"/>
              </a:ext>
            </a:extLst>
          </p:cNvPr>
          <p:cNvSpPr>
            <a:spLocks noGrp="1"/>
          </p:cNvSpPr>
          <p:nvPr>
            <p:ph type="title"/>
          </p:nvPr>
        </p:nvSpPr>
        <p:spPr/>
        <p:txBody>
          <a:bodyPr/>
          <a:lstStyle/>
          <a:p>
            <a:r>
              <a:rPr lang="en-US"/>
              <a:t>Instagram Posts Table - 5 of 8</a:t>
            </a:r>
          </a:p>
        </p:txBody>
      </p:sp>
      <p:graphicFrame>
        <p:nvGraphicFramePr>
          <p:cNvPr id="5" name="Table Placeholder 4">
            <a:extLst>
              <a:ext uri="{FF2B5EF4-FFF2-40B4-BE49-F238E27FC236}">
                <a16:creationId xmlns:a16="http://schemas.microsoft.com/office/drawing/2014/main" id="{3772CB3A-420C-4E63-9B52-B9EA98422F65}"/>
              </a:ext>
            </a:extLst>
          </p:cNvPr>
          <p:cNvGraphicFramePr>
            <a:graphicFrameLocks noGrp="1"/>
          </p:cNvGraphicFramePr>
          <p:nvPr>
            <p:ph type="tbl" sz="quarter" idx="13"/>
            <p:extLst>
              <p:ext uri="{D42A27DB-BD31-4B8C-83A1-F6EECF244321}">
                <p14:modId xmlns:p14="http://schemas.microsoft.com/office/powerpoint/2010/main" val="299495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7494599"/>
                    </a:ext>
                  </a:extLst>
                </a:gridCol>
                <a:gridCol w="987552">
                  <a:extLst>
                    <a:ext uri="{9D8B030D-6E8A-4147-A177-3AD203B41FA5}">
                      <a16:colId xmlns:a16="http://schemas.microsoft.com/office/drawing/2014/main" val="3974713440"/>
                    </a:ext>
                  </a:extLst>
                </a:gridCol>
                <a:gridCol w="987552">
                  <a:extLst>
                    <a:ext uri="{9D8B030D-6E8A-4147-A177-3AD203B41FA5}">
                      <a16:colId xmlns:a16="http://schemas.microsoft.com/office/drawing/2014/main" val="3901492030"/>
                    </a:ext>
                  </a:extLst>
                </a:gridCol>
                <a:gridCol w="987552">
                  <a:extLst>
                    <a:ext uri="{9D8B030D-6E8A-4147-A177-3AD203B41FA5}">
                      <a16:colId xmlns:a16="http://schemas.microsoft.com/office/drawing/2014/main" val="1251069355"/>
                    </a:ext>
                  </a:extLst>
                </a:gridCol>
                <a:gridCol w="987552">
                  <a:extLst>
                    <a:ext uri="{9D8B030D-6E8A-4147-A177-3AD203B41FA5}">
                      <a16:colId xmlns:a16="http://schemas.microsoft.com/office/drawing/2014/main" val="2759839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269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- 2018-02-16 09:46:24</a:t>
                      </a:r>
                      <a:r>
                        <a:rPr kumimoji="0" lang="en-US" sz="1000" b="0" i="0" u="none" strike="noStrike" kern="1200" cap="none" spc="0" normalizeH="0" baseline="0" noProof="0">
                          <a:ln>
                            <a:noFill/>
                          </a:ln>
                          <a:solidFill>
                            <a:prstClr val="black"/>
                          </a:solidFill>
                          <a:effectLst/>
                          <a:uLnTx/>
                          <a:uFillTx/>
                          <a:latin typeface="+mn-lt"/>
                          <a:ea typeface="+mn-ea"/>
                          <a:cs typeface="+mn-cs"/>
                        </a:rPr>
                        <a:t>
As a mom-to-be, you're focused on doing everything you can to have a healthy baby. Exercise is good for both you and your little one!
Check out our all new "MEGA MOM/BEGINNERS" class for pregnant and recently delivered moms every Saturday at 12.00 PM. The class is a 50 minute, low impact, full-body workout on the Megaformer that aims to improve your flexibility and strengthen your muscles. Also suitable for beginners!
Mamas, book your session on the MINDBODY app, or sign up at the Studio 😊 #megamom #beginners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013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- 2018-02-15 12:01:01</a:t>
                      </a:r>
                      <a:r>
                        <a:rPr kumimoji="0" lang="en-US" sz="1000" b="0" i="0" u="none" strike="noStrike" kern="1200" cap="none" spc="0" normalizeH="0" baseline="0" noProof="0">
                          <a:ln>
                            <a:noFill/>
                          </a:ln>
                          <a:solidFill>
                            <a:prstClr val="black"/>
                          </a:solidFill>
                          <a:effectLst/>
                          <a:uLnTx/>
                          <a:uFillTx/>
                          <a:latin typeface="+mn-lt"/>
                          <a:ea typeface="+mn-ea"/>
                          <a:cs typeface="+mn-cs"/>
                        </a:rPr>
                        <a:t>
Take your pick of Chia Seeds or Flax Seeds from Dragon Superfoods and get creative!
The Chia seeds can be consumed any way you like, such as raw, ground, or cooked. You can add them to your daily smoothies, salads, or soups. They can even be added when baking!
As for the Flax seeds, rich in protein, fiber, Omega-3 fatty acids, vitamins, and minerals, they are a great addition to your muesli 😉
These 100% organic superfoods are available at the Studio! #chiaseeds #flaxseeds #dragonsuperfoods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5450501"/>
                  </a:ext>
                </a:extLst>
              </a:tr>
            </a:tbl>
          </a:graphicData>
        </a:graphic>
      </p:graphicFrame>
      <p:sp>
        <p:nvSpPr>
          <p:cNvPr id="4" name="Text Placeholder 3">
            <a:extLst>
              <a:ext uri="{FF2B5EF4-FFF2-40B4-BE49-F238E27FC236}">
                <a16:creationId xmlns:a16="http://schemas.microsoft.com/office/drawing/2014/main" id="{328E2909-3207-4AA6-B302-83CB2779B0B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59393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EFF28-089F-496F-B310-CEB1E507437F}"/>
              </a:ext>
            </a:extLst>
          </p:cNvPr>
          <p:cNvSpPr>
            <a:spLocks noGrp="1"/>
          </p:cNvSpPr>
          <p:nvPr>
            <p:ph type="title"/>
          </p:nvPr>
        </p:nvSpPr>
        <p:spPr/>
        <p:txBody>
          <a:bodyPr/>
          <a:lstStyle/>
          <a:p>
            <a:r>
              <a:rPr lang="en-US"/>
              <a:t>Instagram Posts Table - 6 of 8</a:t>
            </a:r>
          </a:p>
        </p:txBody>
      </p:sp>
      <p:graphicFrame>
        <p:nvGraphicFramePr>
          <p:cNvPr id="5" name="Table Placeholder 4">
            <a:extLst>
              <a:ext uri="{FF2B5EF4-FFF2-40B4-BE49-F238E27FC236}">
                <a16:creationId xmlns:a16="http://schemas.microsoft.com/office/drawing/2014/main" id="{58F0D5B6-8431-4C83-A79A-34B7D143A9D5}"/>
              </a:ext>
            </a:extLst>
          </p:cNvPr>
          <p:cNvGraphicFramePr>
            <a:graphicFrameLocks noGrp="1"/>
          </p:cNvGraphicFramePr>
          <p:nvPr>
            <p:ph type="tbl" sz="quarter" idx="13"/>
            <p:extLst>
              <p:ext uri="{D42A27DB-BD31-4B8C-83A1-F6EECF244321}">
                <p14:modId xmlns:p14="http://schemas.microsoft.com/office/powerpoint/2010/main" val="244040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9114635"/>
                    </a:ext>
                  </a:extLst>
                </a:gridCol>
                <a:gridCol w="987552">
                  <a:extLst>
                    <a:ext uri="{9D8B030D-6E8A-4147-A177-3AD203B41FA5}">
                      <a16:colId xmlns:a16="http://schemas.microsoft.com/office/drawing/2014/main" val="3309294378"/>
                    </a:ext>
                  </a:extLst>
                </a:gridCol>
                <a:gridCol w="987552">
                  <a:extLst>
                    <a:ext uri="{9D8B030D-6E8A-4147-A177-3AD203B41FA5}">
                      <a16:colId xmlns:a16="http://schemas.microsoft.com/office/drawing/2014/main" val="2122788058"/>
                    </a:ext>
                  </a:extLst>
                </a:gridCol>
                <a:gridCol w="987552">
                  <a:extLst>
                    <a:ext uri="{9D8B030D-6E8A-4147-A177-3AD203B41FA5}">
                      <a16:colId xmlns:a16="http://schemas.microsoft.com/office/drawing/2014/main" val="483568498"/>
                    </a:ext>
                  </a:extLst>
                </a:gridCol>
                <a:gridCol w="987552">
                  <a:extLst>
                    <a:ext uri="{9D8B030D-6E8A-4147-A177-3AD203B41FA5}">
                      <a16:colId xmlns:a16="http://schemas.microsoft.com/office/drawing/2014/main" val="354860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16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- 2018-02-14 10:56:25</a:t>
                      </a:r>
                      <a:r>
                        <a:rPr kumimoji="0" lang="en-US" sz="1000" b="0" i="0" u="none" strike="noStrike" kern="1200" cap="none" spc="0" normalizeH="0" baseline="0" noProof="0">
                          <a:ln>
                            <a:noFill/>
                          </a:ln>
                          <a:solidFill>
                            <a:prstClr val="black"/>
                          </a:solidFill>
                          <a:effectLst/>
                          <a:uLnTx/>
                          <a:uFillTx/>
                          <a:latin typeface="+mn-lt"/>
                          <a:ea typeface="+mn-ea"/>
                          <a:cs typeface="+mn-cs"/>
                        </a:rPr>
                        <a:t>
Struggling to find the perfect gift for him? Think no more! This Month, get your Valentine that sexy, toned body he's always wanted.
Any male friend, partner, boyfriend, or husband can be gifted a 20 session Mega package for 50% off the original price.
Offer is valid until end of February, so hurry up! #happyvalentinesday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063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- 2018-02-13 03:43:19</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with @eshmoonholistics all organic rice balls! A delicious breakfast that's gluten free, dairy free, refined sugar free, and suitable for vegetarians. Pick your favorite flavor, or mix them together for a more interesting taste! #eshmoon #riceballs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150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- 2018-02-12 08:20:35</a:t>
                      </a:r>
                      <a:r>
                        <a:rPr kumimoji="0" lang="en-US" sz="1000" b="0" i="0" u="none" strike="noStrike" kern="1200" cap="none" spc="0" normalizeH="0" baseline="0" noProof="0">
                          <a:ln>
                            <a:noFill/>
                          </a:ln>
                          <a:solidFill>
                            <a:prstClr val="black"/>
                          </a:solidFill>
                          <a:effectLst/>
                          <a:uLnTx/>
                          <a:uFillTx/>
                          <a:latin typeface="+mn-lt"/>
                          <a:ea typeface="+mn-ea"/>
                          <a:cs typeface="+mn-cs"/>
                        </a:rPr>
                        <a:t>
Meet Rania Al Ghadban, our client of the month! Rania hits the Studio every day and is obsessed with the Megaformer! Her dedication has paid off with a fitter, toned body! Keep up the good work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50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- 2018-02-11 07:33:27</a:t>
                      </a:r>
                      <a:r>
                        <a:rPr kumimoji="0" lang="en-US" sz="1000" b="0" i="0" u="none" strike="noStrike" kern="1200" cap="none" spc="0" normalizeH="0" baseline="0" noProof="0">
                          <a:ln>
                            <a:noFill/>
                          </a:ln>
                          <a:solidFill>
                            <a:prstClr val="black"/>
                          </a:solidFill>
                          <a:effectLst/>
                          <a:uLnTx/>
                          <a:uFillTx/>
                          <a:latin typeface="+mn-lt"/>
                          <a:ea typeface="+mn-ea"/>
                          <a:cs typeface="+mn-cs"/>
                        </a:rPr>
                        <a:t>
Mix it up with some Popcorn Tea from teapigs., a fabulous Japanese treat, while watching your favorite movie. What better way to spend a Sunday? #teapigs #popcorntea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67169"/>
                  </a:ext>
                </a:extLst>
              </a:tr>
            </a:tbl>
          </a:graphicData>
        </a:graphic>
      </p:graphicFrame>
      <p:sp>
        <p:nvSpPr>
          <p:cNvPr id="4" name="Text Placeholder 3">
            <a:extLst>
              <a:ext uri="{FF2B5EF4-FFF2-40B4-BE49-F238E27FC236}">
                <a16:creationId xmlns:a16="http://schemas.microsoft.com/office/drawing/2014/main" id="{B46C2CAB-9C37-4FE6-AA9E-CBED01FF189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9379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FA25-DA23-43B9-9222-23CA30884D22}"/>
              </a:ext>
            </a:extLst>
          </p:cNvPr>
          <p:cNvSpPr>
            <a:spLocks noGrp="1"/>
          </p:cNvSpPr>
          <p:nvPr>
            <p:ph type="title"/>
          </p:nvPr>
        </p:nvSpPr>
        <p:spPr/>
        <p:txBody>
          <a:bodyPr/>
          <a:lstStyle/>
          <a:p>
            <a:r>
              <a:rPr lang="en-US"/>
              <a:t>Instagram Posts Table - 7 of 8</a:t>
            </a:r>
          </a:p>
        </p:txBody>
      </p:sp>
      <p:graphicFrame>
        <p:nvGraphicFramePr>
          <p:cNvPr id="5" name="Table Placeholder 4">
            <a:extLst>
              <a:ext uri="{FF2B5EF4-FFF2-40B4-BE49-F238E27FC236}">
                <a16:creationId xmlns:a16="http://schemas.microsoft.com/office/drawing/2014/main" id="{436ED89E-A2E3-49D7-9B08-F2199A016F55}"/>
              </a:ext>
            </a:extLst>
          </p:cNvPr>
          <p:cNvGraphicFramePr>
            <a:graphicFrameLocks noGrp="1"/>
          </p:cNvGraphicFramePr>
          <p:nvPr>
            <p:ph type="tbl" sz="quarter" idx="13"/>
            <p:extLst>
              <p:ext uri="{D42A27DB-BD31-4B8C-83A1-F6EECF244321}">
                <p14:modId xmlns:p14="http://schemas.microsoft.com/office/powerpoint/2010/main" val="977225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9255343"/>
                    </a:ext>
                  </a:extLst>
                </a:gridCol>
                <a:gridCol w="987552">
                  <a:extLst>
                    <a:ext uri="{9D8B030D-6E8A-4147-A177-3AD203B41FA5}">
                      <a16:colId xmlns:a16="http://schemas.microsoft.com/office/drawing/2014/main" val="2674122426"/>
                    </a:ext>
                  </a:extLst>
                </a:gridCol>
                <a:gridCol w="987552">
                  <a:extLst>
                    <a:ext uri="{9D8B030D-6E8A-4147-A177-3AD203B41FA5}">
                      <a16:colId xmlns:a16="http://schemas.microsoft.com/office/drawing/2014/main" val="2494230636"/>
                    </a:ext>
                  </a:extLst>
                </a:gridCol>
                <a:gridCol w="987552">
                  <a:extLst>
                    <a:ext uri="{9D8B030D-6E8A-4147-A177-3AD203B41FA5}">
                      <a16:colId xmlns:a16="http://schemas.microsoft.com/office/drawing/2014/main" val="1932002639"/>
                    </a:ext>
                  </a:extLst>
                </a:gridCol>
                <a:gridCol w="987552">
                  <a:extLst>
                    <a:ext uri="{9D8B030D-6E8A-4147-A177-3AD203B41FA5}">
                      <a16:colId xmlns:a16="http://schemas.microsoft.com/office/drawing/2014/main" val="222283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67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- 2018-02-10 09:03:35</a:t>
                      </a:r>
                      <a:r>
                        <a:rPr kumimoji="0" lang="en-US" sz="1000" b="0" i="0" u="none" strike="noStrike" kern="1200" cap="none" spc="0" normalizeH="0" baseline="0" noProof="0">
                          <a:ln>
                            <a:noFill/>
                          </a:ln>
                          <a:solidFill>
                            <a:prstClr val="black"/>
                          </a:solidFill>
                          <a:effectLst/>
                          <a:uLnTx/>
                          <a:uFillTx/>
                          <a:latin typeface="+mn-lt"/>
                          <a:ea typeface="+mn-ea"/>
                          <a:cs typeface="+mn-cs"/>
                        </a:rPr>
                        <a:t>
Did you know EMS "Electric Muscle Stimulation" is a full-body workout that activates over 90% of the muscle fibers during each contraction? The best part? A 20 minute training session is the equivalent of a 2 hour conventional workout!
Book your session and give it a try 💪 #ems #traingrowglow
@mansouralasmar @nassermoudi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78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- 2018-02-09 12:18:30</a:t>
                      </a:r>
                      <a:r>
                        <a:rPr kumimoji="0" lang="en-US" sz="1000" b="0" i="0" u="none" strike="noStrike" kern="1200" cap="none" spc="0" normalizeH="0" baseline="0" noProof="0">
                          <a:ln>
                            <a:noFill/>
                          </a:ln>
                          <a:solidFill>
                            <a:prstClr val="black"/>
                          </a:solidFill>
                          <a:effectLst/>
                          <a:uLnTx/>
                          <a:uFillTx/>
                          <a:latin typeface="+mn-lt"/>
                          <a:ea typeface="+mn-ea"/>
                          <a:cs typeface="+mn-cs"/>
                        </a:rPr>
                        <a:t>
Get your Pilates Mat Flow on! Join Stephanie starting tomorrow and experience a new challenging class that focuses on developing core strength, flexibility, balance, and stamina. The exercises are presented at multiple levels allowing you to work at your own pace, which makes the class adaptable to your needs. You'll end up feeling centered and relaxed at the end of the session!
Book your spot on the MINDBODY app or call us on +961 1 792 469 to sign up. #pilatesmatflow #traingrowglow
@stephaniebsemaan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703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- 2018-02-08 10:32:24</a:t>
                      </a:r>
                      <a:r>
                        <a:rPr kumimoji="0" lang="en-US" sz="1000" b="0" i="0" u="none" strike="noStrike" kern="1200" cap="none" spc="0" normalizeH="0" baseline="0" noProof="0">
                          <a:ln>
                            <a:noFill/>
                          </a:ln>
                          <a:solidFill>
                            <a:prstClr val="black"/>
                          </a:solidFill>
                          <a:effectLst/>
                          <a:uLnTx/>
                          <a:uFillTx/>
                          <a:latin typeface="+mn-lt"/>
                          <a:ea typeface="+mn-ea"/>
                          <a:cs typeface="+mn-cs"/>
                        </a:rPr>
                        <a:t>
Want to get rid of your sugar cravings, without actually having refined sugar? Want to snack on something tasty &amp; guilt-free?
We've got your solution at Monday Studio! Dragon Superfoods' unique organic products Coconut Sugar and Cacao Nibs will surely keep those cravings and hunger in check! #dragonsuperfoods #coconutsugar #cacaonibs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4744732"/>
                  </a:ext>
                </a:extLst>
              </a:tr>
            </a:tbl>
          </a:graphicData>
        </a:graphic>
      </p:graphicFrame>
      <p:sp>
        <p:nvSpPr>
          <p:cNvPr id="4" name="Text Placeholder 3">
            <a:extLst>
              <a:ext uri="{FF2B5EF4-FFF2-40B4-BE49-F238E27FC236}">
                <a16:creationId xmlns:a16="http://schemas.microsoft.com/office/drawing/2014/main" id="{7FB65016-D92B-4640-B707-EB4778D2D58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22821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459A-EF85-4236-BE8B-761712A0442E}"/>
              </a:ext>
            </a:extLst>
          </p:cNvPr>
          <p:cNvSpPr>
            <a:spLocks noGrp="1"/>
          </p:cNvSpPr>
          <p:nvPr>
            <p:ph type="title"/>
          </p:nvPr>
        </p:nvSpPr>
        <p:spPr/>
        <p:txBody>
          <a:bodyPr/>
          <a:lstStyle/>
          <a:p>
            <a:r>
              <a:rPr lang="en-US"/>
              <a:t>Instagram Posts Table - 8 of 8</a:t>
            </a:r>
          </a:p>
        </p:txBody>
      </p:sp>
      <p:graphicFrame>
        <p:nvGraphicFramePr>
          <p:cNvPr id="5" name="Table Placeholder 4">
            <a:extLst>
              <a:ext uri="{FF2B5EF4-FFF2-40B4-BE49-F238E27FC236}">
                <a16:creationId xmlns:a16="http://schemas.microsoft.com/office/drawing/2014/main" id="{4E386E14-C13B-4D38-9CAA-6DDB33E39A02}"/>
              </a:ext>
            </a:extLst>
          </p:cNvPr>
          <p:cNvGraphicFramePr>
            <a:graphicFrameLocks noGrp="1"/>
          </p:cNvGraphicFramePr>
          <p:nvPr>
            <p:ph type="tbl" sz="quarter" idx="13"/>
            <p:extLst>
              <p:ext uri="{D42A27DB-BD31-4B8C-83A1-F6EECF244321}">
                <p14:modId xmlns:p14="http://schemas.microsoft.com/office/powerpoint/2010/main" val="378122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17705256"/>
                    </a:ext>
                  </a:extLst>
                </a:gridCol>
                <a:gridCol w="987552">
                  <a:extLst>
                    <a:ext uri="{9D8B030D-6E8A-4147-A177-3AD203B41FA5}">
                      <a16:colId xmlns:a16="http://schemas.microsoft.com/office/drawing/2014/main" val="2738170482"/>
                    </a:ext>
                  </a:extLst>
                </a:gridCol>
                <a:gridCol w="987552">
                  <a:extLst>
                    <a:ext uri="{9D8B030D-6E8A-4147-A177-3AD203B41FA5}">
                      <a16:colId xmlns:a16="http://schemas.microsoft.com/office/drawing/2014/main" val="2635755947"/>
                    </a:ext>
                  </a:extLst>
                </a:gridCol>
                <a:gridCol w="987552">
                  <a:extLst>
                    <a:ext uri="{9D8B030D-6E8A-4147-A177-3AD203B41FA5}">
                      <a16:colId xmlns:a16="http://schemas.microsoft.com/office/drawing/2014/main" val="2316101288"/>
                    </a:ext>
                  </a:extLst>
                </a:gridCol>
                <a:gridCol w="987552">
                  <a:extLst>
                    <a:ext uri="{9D8B030D-6E8A-4147-A177-3AD203B41FA5}">
                      <a16:colId xmlns:a16="http://schemas.microsoft.com/office/drawing/2014/main" val="11017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740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- 2018-02-07 09:31:11</a:t>
                      </a:r>
                      <a:r>
                        <a:rPr kumimoji="0" lang="en-US" sz="1000" b="0" i="0" u="none" strike="noStrike" kern="1200" cap="none" spc="0" normalizeH="0" baseline="0" noProof="0">
                          <a:ln>
                            <a:noFill/>
                          </a:ln>
                          <a:solidFill>
                            <a:prstClr val="black"/>
                          </a:solidFill>
                          <a:effectLst/>
                          <a:uLnTx/>
                          <a:uFillTx/>
                          <a:latin typeface="+mn-lt"/>
                          <a:ea typeface="+mn-ea"/>
                          <a:cs typeface="+mn-cs"/>
                        </a:rPr>
                        <a:t>
For the month of February, we’ve got a giant crush, whoops we mean crunch* on the Megaformer! The reverse giant crunch is an abdominal move that focuses on the core!
Head over to Monday Studio and give it a try 😉 #megaformer #megacrunch #traingrowglow
@nassermoudi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319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- 2018-02-06 10:29:02</a:t>
                      </a:r>
                      <a:r>
                        <a:rPr kumimoji="0" lang="en-US" sz="1000" b="0" i="0" u="none" strike="noStrike" kern="1200" cap="none" spc="0" normalizeH="0" baseline="0" noProof="0">
                          <a:ln>
                            <a:noFill/>
                          </a:ln>
                          <a:solidFill>
                            <a:prstClr val="black"/>
                          </a:solidFill>
                          <a:effectLst/>
                          <a:uLnTx/>
                          <a:uFillTx/>
                          <a:latin typeface="+mn-lt"/>
                          <a:ea typeface="+mn-ea"/>
                          <a:cs typeface="+mn-cs"/>
                        </a:rPr>
                        <a:t>
@giosi_mocled 's "I Heart Pumpkin Balls" are the perfect grab-and-go snack! These healthy bites of goodness are nutritious and a great energy boost.
Head over to our snack bar and satisfy your cravings with our healthy desserts! #IHeartPumpkinBalls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764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(Monday Fitness Studio) - 2018-02-05 10:26:57</a:t>
                      </a:r>
                      <a:r>
                        <a:rPr kumimoji="0" lang="en-US" sz="1000" b="0" i="0" u="none" strike="noStrike" kern="1200" cap="none" spc="0" normalizeH="0" baseline="0" noProof="0">
                          <a:ln>
                            <a:noFill/>
                          </a:ln>
                          <a:solidFill>
                            <a:prstClr val="black"/>
                          </a:solidFill>
                          <a:effectLst/>
                          <a:uLnTx/>
                          <a:uFillTx/>
                          <a:latin typeface="+mn-lt"/>
                          <a:ea typeface="+mn-ea"/>
                          <a:cs typeface="+mn-cs"/>
                        </a:rPr>
                        <a:t>
A warm welcome to the newest member of our Monday tribe @hashoushovic_thebeast ! Discover new workouts and elevate your fitness game! Join Moe for a one on one personal training session and be sure to try our all new “core lab” class, an abs and endurance sweat session starting this Wednesday at 8.00 PM. This week’s class is FREE! #corelab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9682990"/>
                  </a:ext>
                </a:extLst>
              </a:tr>
            </a:tbl>
          </a:graphicData>
        </a:graphic>
      </p:graphicFrame>
      <p:sp>
        <p:nvSpPr>
          <p:cNvPr id="4" name="Text Placeholder 3">
            <a:extLst>
              <a:ext uri="{FF2B5EF4-FFF2-40B4-BE49-F238E27FC236}">
                <a16:creationId xmlns:a16="http://schemas.microsoft.com/office/drawing/2014/main" id="{61E54B55-8518-48EB-9348-4D07C8D33DE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55156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3DA8-086B-4B0C-9518-D82EE96DD9D3}"/>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B9C61F92-9DA5-4E53-AFD0-D0E1E7B4EE7D}"/>
              </a:ext>
            </a:extLst>
          </p:cNvPr>
          <p:cNvGraphicFramePr>
            <a:graphicFrameLocks noGrp="1"/>
          </p:cNvGraphicFramePr>
          <p:nvPr>
            <p:ph type="chart" sz="quarter" idx="13"/>
            <p:extLst>
              <p:ext uri="{D42A27DB-BD31-4B8C-83A1-F6EECF244321}">
                <p14:modId xmlns:p14="http://schemas.microsoft.com/office/powerpoint/2010/main" val="3448652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2EA0A-A21B-483C-9F4A-23EFC7A5402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858231D-0722-4ADB-90B1-34A0451E7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0763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544</Words>
  <Application>Microsoft Office PowerPoint</Application>
  <PresentationFormat>On-screen Show (4:3)</PresentationFormat>
  <Paragraphs>217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2018-03-03T10:33:13Z</dcterms:created>
  <dcterms:modified xsi:type="dcterms:W3CDTF">2018-03-03T10:33:34Z</dcterms:modified>
</cp:coreProperties>
</file>