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 (Altus)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5793</c:v>
                </c:pt>
                <c:pt idx="1">
                  <c:v>5804</c:v>
                </c:pt>
                <c:pt idx="2">
                  <c:v>5830</c:v>
                </c:pt>
                <c:pt idx="3">
                  <c:v>5846</c:v>
                </c:pt>
                <c:pt idx="4">
                  <c:v>5886</c:v>
                </c:pt>
                <c:pt idx="5">
                  <c:v>5908</c:v>
                </c:pt>
                <c:pt idx="6">
                  <c:v>5923</c:v>
                </c:pt>
                <c:pt idx="7">
                  <c:v>5949</c:v>
                </c:pt>
                <c:pt idx="8">
                  <c:v>5960</c:v>
                </c:pt>
                <c:pt idx="9">
                  <c:v>5981</c:v>
                </c:pt>
                <c:pt idx="10">
                  <c:v>5996</c:v>
                </c:pt>
                <c:pt idx="11">
                  <c:v>6013</c:v>
                </c:pt>
                <c:pt idx="12">
                  <c:v>6035</c:v>
                </c:pt>
                <c:pt idx="13">
                  <c:v>6045</c:v>
                </c:pt>
                <c:pt idx="14">
                  <c:v>6063</c:v>
                </c:pt>
                <c:pt idx="15">
                  <c:v>6095</c:v>
                </c:pt>
                <c:pt idx="16">
                  <c:v>6107</c:v>
                </c:pt>
                <c:pt idx="17">
                  <c:v>6168</c:v>
                </c:pt>
                <c:pt idx="18">
                  <c:v>6160</c:v>
                </c:pt>
                <c:pt idx="19">
                  <c:v>6196</c:v>
                </c:pt>
                <c:pt idx="20">
                  <c:v>6229</c:v>
                </c:pt>
                <c:pt idx="21">
                  <c:v>6246</c:v>
                </c:pt>
                <c:pt idx="22">
                  <c:v>6264</c:v>
                </c:pt>
                <c:pt idx="23">
                  <c:v>6291</c:v>
                </c:pt>
                <c:pt idx="24">
                  <c:v>6323</c:v>
                </c:pt>
                <c:pt idx="25">
                  <c:v>6350</c:v>
                </c:pt>
                <c:pt idx="26">
                  <c:v>6362</c:v>
                </c:pt>
                <c:pt idx="27">
                  <c:v>6377</c:v>
                </c:pt>
              </c:numCache>
            </c:numRef>
          </c:val>
          <c:smooth val="0"/>
          <c:extLst>
            <c:ext xmlns:c16="http://schemas.microsoft.com/office/drawing/2014/chart" uri="{C3380CC4-5D6E-409C-BE32-E72D297353CC}">
              <c16:uniqueId val="{00000000-E932-4571-BFFF-3D9311044EC0}"/>
            </c:ext>
          </c:extLst>
        </c:ser>
        <c:dLbls>
          <c:showLegendKey val="0"/>
          <c:showVal val="0"/>
          <c:showCatName val="0"/>
          <c:showSerName val="0"/>
          <c:showPercent val="0"/>
          <c:showBubbleSize val="0"/>
        </c:dLbls>
        <c:smooth val="0"/>
        <c:axId val="283114096"/>
        <c:axId val="283115080"/>
      </c:lineChart>
      <c:dateAx>
        <c:axId val="283114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115080"/>
        <c:crosses val="autoZero"/>
        <c:auto val="1"/>
        <c:lblOffset val="100"/>
        <c:baseTimeUnit val="days"/>
      </c:dateAx>
      <c:valAx>
        <c:axId val="28311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11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 (Altus)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6.9096562446018001E-2</c:v>
                </c:pt>
                <c:pt idx="1">
                  <c:v>0.18988434317278999</c:v>
                </c:pt>
                <c:pt idx="2">
                  <c:v>0.44796691936595001</c:v>
                </c:pt>
                <c:pt idx="3">
                  <c:v>0.27444253859348</c:v>
                </c:pt>
                <c:pt idx="4">
                  <c:v>0.68422853232979997</c:v>
                </c:pt>
                <c:pt idx="5">
                  <c:v>0.37376826367652</c:v>
                </c:pt>
                <c:pt idx="6">
                  <c:v>0.25389302640486999</c:v>
                </c:pt>
                <c:pt idx="7">
                  <c:v>0.43896673982779</c:v>
                </c:pt>
                <c:pt idx="8">
                  <c:v>0.1849050260548</c:v>
                </c:pt>
                <c:pt idx="9">
                  <c:v>0.35234899328858998</c:v>
                </c:pt>
                <c:pt idx="10">
                  <c:v>0.25079418157499</c:v>
                </c:pt>
                <c:pt idx="11">
                  <c:v>0.28352234823215</c:v>
                </c:pt>
                <c:pt idx="12">
                  <c:v>0.36587393979711003</c:v>
                </c:pt>
                <c:pt idx="13">
                  <c:v>0.16570008285004001</c:v>
                </c:pt>
                <c:pt idx="14">
                  <c:v>0.29776674937964998</c:v>
                </c:pt>
                <c:pt idx="15">
                  <c:v>0.52779152234866999</c:v>
                </c:pt>
                <c:pt idx="16">
                  <c:v>0.19688269073011</c:v>
                </c:pt>
                <c:pt idx="17">
                  <c:v>0.99885377435728995</c:v>
                </c:pt>
                <c:pt idx="18">
                  <c:v>-0.12970168612192001</c:v>
                </c:pt>
                <c:pt idx="19">
                  <c:v>0.58441558441557995</c:v>
                </c:pt>
                <c:pt idx="20">
                  <c:v>0.53260167850226003</c:v>
                </c:pt>
                <c:pt idx="21">
                  <c:v>0.27291700112377998</c:v>
                </c:pt>
                <c:pt idx="22">
                  <c:v>0.28818443804034999</c:v>
                </c:pt>
                <c:pt idx="23">
                  <c:v>0.43103448275862</c:v>
                </c:pt>
                <c:pt idx="24">
                  <c:v>0.50866316960738001</c:v>
                </c:pt>
                <c:pt idx="25">
                  <c:v>0.42701249406927</c:v>
                </c:pt>
                <c:pt idx="26">
                  <c:v>0.18897637795276001</c:v>
                </c:pt>
                <c:pt idx="27">
                  <c:v>0.23577491354919999</c:v>
                </c:pt>
              </c:numCache>
            </c:numRef>
          </c:val>
          <c:smooth val="0"/>
          <c:extLst>
            <c:ext xmlns:c16="http://schemas.microsoft.com/office/drawing/2014/chart" uri="{C3380CC4-5D6E-409C-BE32-E72D297353CC}">
              <c16:uniqueId val="{00000000-1F91-45C5-88CC-7EBFB655A2C3}"/>
            </c:ext>
          </c:extLst>
        </c:ser>
        <c:dLbls>
          <c:showLegendKey val="0"/>
          <c:showVal val="0"/>
          <c:showCatName val="0"/>
          <c:showSerName val="0"/>
          <c:showPercent val="0"/>
          <c:showBubbleSize val="0"/>
        </c:dLbls>
        <c:smooth val="0"/>
        <c:axId val="332460320"/>
        <c:axId val="332458024"/>
      </c:lineChart>
      <c:dateAx>
        <c:axId val="332460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458024"/>
        <c:crosses val="autoZero"/>
        <c:auto val="1"/>
        <c:lblOffset val="100"/>
        <c:baseTimeUnit val="days"/>
      </c:dateAx>
      <c:valAx>
        <c:axId val="332458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460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 (Altus)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2.9874000000000001</c:v>
                </c:pt>
                <c:pt idx="1">
                  <c:v>2.3626999999999998</c:v>
                </c:pt>
                <c:pt idx="2">
                  <c:v>1.3065</c:v>
                </c:pt>
                <c:pt idx="3">
                  <c:v>1.2847</c:v>
                </c:pt>
                <c:pt idx="4">
                  <c:v>1.9093</c:v>
                </c:pt>
                <c:pt idx="5">
                  <c:v>1.1192</c:v>
                </c:pt>
                <c:pt idx="6">
                  <c:v>2.2989999999999999</c:v>
                </c:pt>
                <c:pt idx="7">
                  <c:v>1.2298</c:v>
                </c:pt>
                <c:pt idx="8">
                  <c:v>2.7709999999999999</c:v>
                </c:pt>
                <c:pt idx="9">
                  <c:v>2.6631</c:v>
                </c:pt>
                <c:pt idx="10">
                  <c:v>0.83489999999999998</c:v>
                </c:pt>
                <c:pt idx="11">
                  <c:v>2.0651000000000002</c:v>
                </c:pt>
                <c:pt idx="12">
                  <c:v>1.6434</c:v>
                </c:pt>
                <c:pt idx="13">
                  <c:v>1.2417</c:v>
                </c:pt>
                <c:pt idx="14">
                  <c:v>3.254</c:v>
                </c:pt>
                <c:pt idx="15">
                  <c:v>2.0234000000000001</c:v>
                </c:pt>
                <c:pt idx="16">
                  <c:v>1.6718999999999999</c:v>
                </c:pt>
                <c:pt idx="17">
                  <c:v>1.5804</c:v>
                </c:pt>
                <c:pt idx="18">
                  <c:v>2.9039999999999999</c:v>
                </c:pt>
                <c:pt idx="19">
                  <c:v>1.3272999999999999</c:v>
                </c:pt>
                <c:pt idx="20">
                  <c:v>2.5272000000000001</c:v>
                </c:pt>
                <c:pt idx="21">
                  <c:v>0.62529999999999997</c:v>
                </c:pt>
                <c:pt idx="22">
                  <c:v>2.2222</c:v>
                </c:pt>
                <c:pt idx="23">
                  <c:v>2.0550000000000002</c:v>
                </c:pt>
                <c:pt idx="24">
                  <c:v>0.79279999999999995</c:v>
                </c:pt>
                <c:pt idx="25">
                  <c:v>1.1363000000000001</c:v>
                </c:pt>
                <c:pt idx="26">
                  <c:v>0.50349999999999995</c:v>
                </c:pt>
                <c:pt idx="27">
                  <c:v>1.8839999999999999</c:v>
                </c:pt>
              </c:numCache>
            </c:numRef>
          </c:val>
          <c:smooth val="0"/>
          <c:extLst>
            <c:ext xmlns:c16="http://schemas.microsoft.com/office/drawing/2014/chart" uri="{C3380CC4-5D6E-409C-BE32-E72D297353CC}">
              <c16:uniqueId val="{00000000-B8D4-4AA8-A803-A6D0949F3AD2}"/>
            </c:ext>
          </c:extLst>
        </c:ser>
        <c:dLbls>
          <c:showLegendKey val="0"/>
          <c:showVal val="0"/>
          <c:showCatName val="0"/>
          <c:showSerName val="0"/>
          <c:showPercent val="0"/>
          <c:showBubbleSize val="0"/>
        </c:dLbls>
        <c:smooth val="0"/>
        <c:axId val="333044864"/>
        <c:axId val="333047160"/>
      </c:lineChart>
      <c:dateAx>
        <c:axId val="333044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047160"/>
        <c:crosses val="autoZero"/>
        <c:auto val="1"/>
        <c:lblOffset val="100"/>
        <c:baseTimeUnit val="days"/>
      </c:dateAx>
      <c:valAx>
        <c:axId val="333047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044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altus.me (Altus)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173</c:v>
                </c:pt>
                <c:pt idx="1">
                  <c:v>137</c:v>
                </c:pt>
                <c:pt idx="2">
                  <c:v>76</c:v>
                </c:pt>
                <c:pt idx="3">
                  <c:v>75</c:v>
                </c:pt>
                <c:pt idx="4">
                  <c:v>112</c:v>
                </c:pt>
                <c:pt idx="5">
                  <c:v>66</c:v>
                </c:pt>
                <c:pt idx="6">
                  <c:v>136</c:v>
                </c:pt>
                <c:pt idx="7">
                  <c:v>73</c:v>
                </c:pt>
                <c:pt idx="8">
                  <c:v>165</c:v>
                </c:pt>
                <c:pt idx="9">
                  <c:v>159</c:v>
                </c:pt>
                <c:pt idx="10">
                  <c:v>50</c:v>
                </c:pt>
                <c:pt idx="11">
                  <c:v>124</c:v>
                </c:pt>
                <c:pt idx="12">
                  <c:v>99</c:v>
                </c:pt>
                <c:pt idx="13">
                  <c:v>75</c:v>
                </c:pt>
                <c:pt idx="14">
                  <c:v>197</c:v>
                </c:pt>
                <c:pt idx="15">
                  <c:v>123</c:v>
                </c:pt>
                <c:pt idx="16">
                  <c:v>102</c:v>
                </c:pt>
                <c:pt idx="17">
                  <c:v>97</c:v>
                </c:pt>
                <c:pt idx="18">
                  <c:v>179</c:v>
                </c:pt>
                <c:pt idx="19">
                  <c:v>82</c:v>
                </c:pt>
                <c:pt idx="20">
                  <c:v>157</c:v>
                </c:pt>
                <c:pt idx="21">
                  <c:v>39</c:v>
                </c:pt>
                <c:pt idx="22">
                  <c:v>139</c:v>
                </c:pt>
                <c:pt idx="23">
                  <c:v>129</c:v>
                </c:pt>
                <c:pt idx="24">
                  <c:v>50</c:v>
                </c:pt>
                <c:pt idx="25">
                  <c:v>72</c:v>
                </c:pt>
                <c:pt idx="26">
                  <c:v>32</c:v>
                </c:pt>
                <c:pt idx="27">
                  <c:v>120</c:v>
                </c:pt>
              </c:numCache>
            </c:numRef>
          </c:val>
          <c:smooth val="0"/>
          <c:extLst>
            <c:ext xmlns:c16="http://schemas.microsoft.com/office/drawing/2014/chart" uri="{C3380CC4-5D6E-409C-BE32-E72D297353CC}">
              <c16:uniqueId val="{00000000-9E3F-4F33-A940-C5158E96EE9E}"/>
            </c:ext>
          </c:extLst>
        </c:ser>
        <c:dLbls>
          <c:showLegendKey val="0"/>
          <c:showVal val="0"/>
          <c:showCatName val="0"/>
          <c:showSerName val="0"/>
          <c:showPercent val="0"/>
          <c:showBubbleSize val="0"/>
        </c:dLbls>
        <c:smooth val="0"/>
        <c:axId val="374384792"/>
        <c:axId val="374378560"/>
      </c:lineChart>
      <c:dateAx>
        <c:axId val="374384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378560"/>
        <c:crosses val="autoZero"/>
        <c:auto val="1"/>
        <c:lblOffset val="100"/>
        <c:baseTimeUnit val="days"/>
      </c:dateAx>
      <c:valAx>
        <c:axId val="37437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384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33E72-72D0-4AD0-BBF3-49F10EB88382}"/>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FCE14961-FC77-48ED-B16E-D04B1B61589F}"/>
              </a:ext>
            </a:extLst>
          </p:cNvPr>
          <p:cNvSpPr>
            <a:spLocks noGrp="1"/>
          </p:cNvSpPr>
          <p:nvPr>
            <p:ph type="subTitle" idx="1"/>
          </p:nvPr>
        </p:nvSpPr>
        <p:spPr/>
        <p:txBody>
          <a:bodyPr/>
          <a:lstStyle/>
          <a:p>
            <a:r>
              <a:rPr lang="en-US"/>
              <a:t>Freelance</a:t>
            </a:r>
          </a:p>
        </p:txBody>
      </p:sp>
    </p:spTree>
    <p:extLst>
      <p:ext uri="{BB962C8B-B14F-4D97-AF65-F5344CB8AC3E}">
        <p14:creationId xmlns:p14="http://schemas.microsoft.com/office/powerpoint/2010/main" val="3706850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8B7B0-3687-41EB-B802-4DB7063F10A8}"/>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FC2AF767-2A33-4E99-A093-A4C9C462E40A}"/>
              </a:ext>
            </a:extLst>
          </p:cNvPr>
          <p:cNvGraphicFramePr>
            <a:graphicFrameLocks noGrp="1"/>
          </p:cNvGraphicFramePr>
          <p:nvPr>
            <p:ph type="chart" sz="quarter" idx="13"/>
            <p:extLst>
              <p:ext uri="{D42A27DB-BD31-4B8C-83A1-F6EECF244321}">
                <p14:modId xmlns:p14="http://schemas.microsoft.com/office/powerpoint/2010/main" val="1788932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70A704-E904-4499-BB76-56779C79F42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C0B5CBA9-25FB-4B7E-B339-A76FCD03BF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7744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A3C7B-683B-41DD-9463-4DD468BFBE4B}"/>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0040383C-871D-461F-A932-10EFD75E9420}"/>
              </a:ext>
            </a:extLst>
          </p:cNvPr>
          <p:cNvGraphicFramePr>
            <a:graphicFrameLocks noGrp="1"/>
          </p:cNvGraphicFramePr>
          <p:nvPr>
            <p:ph type="tbl" sz="quarter" idx="13"/>
            <p:extLst>
              <p:ext uri="{D42A27DB-BD31-4B8C-83A1-F6EECF244321}">
                <p14:modId xmlns:p14="http://schemas.microsoft.com/office/powerpoint/2010/main" val="3351844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44957663"/>
                    </a:ext>
                  </a:extLst>
                </a:gridCol>
                <a:gridCol w="699516">
                  <a:extLst>
                    <a:ext uri="{9D8B030D-6E8A-4147-A177-3AD203B41FA5}">
                      <a16:colId xmlns:a16="http://schemas.microsoft.com/office/drawing/2014/main" val="175543564"/>
                    </a:ext>
                  </a:extLst>
                </a:gridCol>
                <a:gridCol w="699516">
                  <a:extLst>
                    <a:ext uri="{9D8B030D-6E8A-4147-A177-3AD203B41FA5}">
                      <a16:colId xmlns:a16="http://schemas.microsoft.com/office/drawing/2014/main" val="1056818632"/>
                    </a:ext>
                  </a:extLst>
                </a:gridCol>
                <a:gridCol w="658368">
                  <a:extLst>
                    <a:ext uri="{9D8B030D-6E8A-4147-A177-3AD203B41FA5}">
                      <a16:colId xmlns:a16="http://schemas.microsoft.com/office/drawing/2014/main" val="4039402483"/>
                    </a:ext>
                  </a:extLst>
                </a:gridCol>
                <a:gridCol w="658368">
                  <a:extLst>
                    <a:ext uri="{9D8B030D-6E8A-4147-A177-3AD203B41FA5}">
                      <a16:colId xmlns:a16="http://schemas.microsoft.com/office/drawing/2014/main" val="4196723739"/>
                    </a:ext>
                  </a:extLst>
                </a:gridCol>
                <a:gridCol w="658368">
                  <a:extLst>
                    <a:ext uri="{9D8B030D-6E8A-4147-A177-3AD203B41FA5}">
                      <a16:colId xmlns:a16="http://schemas.microsoft.com/office/drawing/2014/main" val="75721811"/>
                    </a:ext>
                  </a:extLst>
                </a:gridCol>
                <a:gridCol w="699516">
                  <a:extLst>
                    <a:ext uri="{9D8B030D-6E8A-4147-A177-3AD203B41FA5}">
                      <a16:colId xmlns:a16="http://schemas.microsoft.com/office/drawing/2014/main" val="2952989021"/>
                    </a:ext>
                  </a:extLst>
                </a:gridCol>
                <a:gridCol w="699516">
                  <a:extLst>
                    <a:ext uri="{9D8B030D-6E8A-4147-A177-3AD203B41FA5}">
                      <a16:colId xmlns:a16="http://schemas.microsoft.com/office/drawing/2014/main" val="1226229060"/>
                    </a:ext>
                  </a:extLst>
                </a:gridCol>
                <a:gridCol w="699516">
                  <a:extLst>
                    <a:ext uri="{9D8B030D-6E8A-4147-A177-3AD203B41FA5}">
                      <a16:colId xmlns:a16="http://schemas.microsoft.com/office/drawing/2014/main" val="2020486985"/>
                    </a:ext>
                  </a:extLst>
                </a:gridCol>
                <a:gridCol w="658368">
                  <a:extLst>
                    <a:ext uri="{9D8B030D-6E8A-4147-A177-3AD203B41FA5}">
                      <a16:colId xmlns:a16="http://schemas.microsoft.com/office/drawing/2014/main" val="101709166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133027955"/>
                  </a:ext>
                </a:extLst>
              </a:tr>
              <a:tr h="370840">
                <a:tc>
                  <a:txBody>
                    <a:bodyPr/>
                    <a:lstStyle/>
                    <a:p>
                      <a:r>
                        <a:rPr lang="en-US" sz="1000"/>
                        <a:t>altus.me (Altus)</a:t>
                      </a:r>
                    </a:p>
                  </a:txBody>
                  <a:tcPr/>
                </a:tc>
                <a:tc>
                  <a:txBody>
                    <a:bodyPr/>
                    <a:lstStyle/>
                    <a:p>
                      <a:r>
                        <a:rPr lang="en-US" sz="1000"/>
                        <a:t>6377</a:t>
                      </a:r>
                    </a:p>
                  </a:txBody>
                  <a:tcPr/>
                </a:tc>
                <a:tc>
                  <a:txBody>
                    <a:bodyPr/>
                    <a:lstStyle/>
                    <a:p>
                      <a:r>
                        <a:rPr lang="en-US" sz="1000"/>
                        <a:t>588</a:t>
                      </a:r>
                    </a:p>
                  </a:txBody>
                  <a:tcPr/>
                </a:tc>
                <a:tc>
                  <a:txBody>
                    <a:bodyPr/>
                    <a:lstStyle/>
                    <a:p>
                      <a:r>
                        <a:rPr lang="en-US" sz="1000"/>
                        <a:t>13</a:t>
                      </a:r>
                    </a:p>
                  </a:txBody>
                  <a:tcPr/>
                </a:tc>
                <a:tc>
                  <a:txBody>
                    <a:bodyPr/>
                    <a:lstStyle/>
                    <a:p>
                      <a:r>
                        <a:rPr lang="en-US" sz="1000"/>
                        <a:t>10</a:t>
                      </a:r>
                    </a:p>
                  </a:txBody>
                  <a:tcPr/>
                </a:tc>
                <a:tc>
                  <a:txBody>
                    <a:bodyPr/>
                    <a:lstStyle/>
                    <a:p>
                      <a:r>
                        <a:rPr lang="en-US" sz="1000"/>
                        <a:t>5</a:t>
                      </a:r>
                    </a:p>
                  </a:txBody>
                  <a:tcPr/>
                </a:tc>
                <a:tc>
                  <a:txBody>
                    <a:bodyPr/>
                    <a:lstStyle/>
                    <a:p>
                      <a:r>
                        <a:rPr lang="en-US" sz="1000"/>
                        <a:t>28</a:t>
                      </a:r>
                    </a:p>
                  </a:txBody>
                  <a:tcPr/>
                </a:tc>
                <a:tc>
                  <a:txBody>
                    <a:bodyPr/>
                    <a:lstStyle/>
                    <a:p>
                      <a:r>
                        <a:rPr lang="en-US" sz="1000"/>
                        <a:t>2986</a:t>
                      </a:r>
                    </a:p>
                  </a:txBody>
                  <a:tcPr/>
                </a:tc>
                <a:tc>
                  <a:txBody>
                    <a:bodyPr/>
                    <a:lstStyle/>
                    <a:p>
                      <a:r>
                        <a:rPr lang="en-US" sz="1000"/>
                        <a:t>52</a:t>
                      </a:r>
                    </a:p>
                  </a:txBody>
                  <a:tcPr/>
                </a:tc>
                <a:tc>
                  <a:txBody>
                    <a:bodyPr/>
                    <a:lstStyle/>
                    <a:p>
                      <a:r>
                        <a:rPr lang="en-US" sz="1000"/>
                        <a:t>1.7837%</a:t>
                      </a:r>
                    </a:p>
                  </a:txBody>
                  <a:tcPr/>
                </a:tc>
                <a:extLst>
                  <a:ext uri="{0D108BD9-81ED-4DB2-BD59-A6C34878D82A}">
                    <a16:rowId xmlns:a16="http://schemas.microsoft.com/office/drawing/2014/main" val="3177799534"/>
                  </a:ext>
                </a:extLst>
              </a:tr>
            </a:tbl>
          </a:graphicData>
        </a:graphic>
      </p:graphicFrame>
      <p:sp>
        <p:nvSpPr>
          <p:cNvPr id="4" name="Text Placeholder 3">
            <a:extLst>
              <a:ext uri="{FF2B5EF4-FFF2-40B4-BE49-F238E27FC236}">
                <a16:creationId xmlns:a16="http://schemas.microsoft.com/office/drawing/2014/main" id="{4C0D564A-DE1E-4505-ACA4-7D5A95C16CD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045929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1D1A1-B263-429E-AE5B-8A1501207D94}"/>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ED902676-1DB4-4DAF-9DDC-E308B4DF8FD7}"/>
              </a:ext>
            </a:extLst>
          </p:cNvPr>
          <p:cNvGraphicFramePr>
            <a:graphicFrameLocks noGrp="1"/>
          </p:cNvGraphicFramePr>
          <p:nvPr>
            <p:ph type="chart" sz="quarter" idx="13"/>
            <p:extLst>
              <p:ext uri="{D42A27DB-BD31-4B8C-83A1-F6EECF244321}">
                <p14:modId xmlns:p14="http://schemas.microsoft.com/office/powerpoint/2010/main" val="41333958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9D132D-3B56-41C8-A19F-8339FEC0E2E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FB30CFA-BAC7-4E87-B640-4CD0FC1115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0571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05200-4E5B-48B6-BAB1-971A344A3719}"/>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CD4BD57E-C711-4371-86B6-9B8020634B19}"/>
              </a:ext>
            </a:extLst>
          </p:cNvPr>
          <p:cNvGraphicFramePr>
            <a:graphicFrameLocks noGrp="1"/>
          </p:cNvGraphicFramePr>
          <p:nvPr>
            <p:ph type="chart" sz="quarter" idx="13"/>
            <p:extLst>
              <p:ext uri="{D42A27DB-BD31-4B8C-83A1-F6EECF244321}">
                <p14:modId xmlns:p14="http://schemas.microsoft.com/office/powerpoint/2010/main" val="2642422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C8D20D-CB11-4521-A26C-7DC433E1ED42}"/>
              </a:ext>
            </a:extLst>
          </p:cNvPr>
          <p:cNvSpPr>
            <a:spLocks noGrp="1"/>
          </p:cNvSpPr>
          <p:nvPr>
            <p:ph type="body" sz="quarter" idx="14"/>
          </p:nvPr>
        </p:nvSpPr>
        <p:spPr/>
        <p:txBody>
          <a:bodyPr/>
          <a:lstStyle/>
          <a:p>
            <a:r>
              <a:rPr lang="en-US"/>
              <a:t>02/01/2018 - 03/31/2018</a:t>
            </a:r>
          </a:p>
        </p:txBody>
      </p:sp>
      <p:sp>
        <p:nvSpPr>
          <p:cNvPr id="5" name="Footer Placeholder 4">
            <a:extLst>
              <a:ext uri="{FF2B5EF4-FFF2-40B4-BE49-F238E27FC236}">
                <a16:creationId xmlns:a16="http://schemas.microsoft.com/office/drawing/2014/main" id="{39798F01-E42F-447F-B1C6-8A9D4C5100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904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895C4-272F-48B5-9C68-FC0DD7B3AF75}"/>
              </a:ext>
            </a:extLst>
          </p:cNvPr>
          <p:cNvSpPr>
            <a:spLocks noGrp="1"/>
          </p:cNvSpPr>
          <p:nvPr>
            <p:ph type="title"/>
          </p:nvPr>
        </p:nvSpPr>
        <p:spPr/>
        <p:txBody>
          <a:bodyPr/>
          <a:lstStyle/>
          <a:p>
            <a:r>
              <a:rPr lang="en-US"/>
              <a:t>Instagram Posts Table - 1 of 10</a:t>
            </a:r>
          </a:p>
        </p:txBody>
      </p:sp>
      <p:graphicFrame>
        <p:nvGraphicFramePr>
          <p:cNvPr id="5" name="Table Placeholder 4">
            <a:extLst>
              <a:ext uri="{FF2B5EF4-FFF2-40B4-BE49-F238E27FC236}">
                <a16:creationId xmlns:a16="http://schemas.microsoft.com/office/drawing/2014/main" id="{586445DE-B7C5-4761-9BED-7A802CBEC270}"/>
              </a:ext>
            </a:extLst>
          </p:cNvPr>
          <p:cNvGraphicFramePr>
            <a:graphicFrameLocks noGrp="1"/>
          </p:cNvGraphicFramePr>
          <p:nvPr>
            <p:ph type="tbl" sz="quarter" idx="13"/>
            <p:extLst>
              <p:ext uri="{D42A27DB-BD31-4B8C-83A1-F6EECF244321}">
                <p14:modId xmlns:p14="http://schemas.microsoft.com/office/powerpoint/2010/main" val="2230327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91029456"/>
                    </a:ext>
                  </a:extLst>
                </a:gridCol>
                <a:gridCol w="987552">
                  <a:extLst>
                    <a:ext uri="{9D8B030D-6E8A-4147-A177-3AD203B41FA5}">
                      <a16:colId xmlns:a16="http://schemas.microsoft.com/office/drawing/2014/main" val="1514408916"/>
                    </a:ext>
                  </a:extLst>
                </a:gridCol>
                <a:gridCol w="987552">
                  <a:extLst>
                    <a:ext uri="{9D8B030D-6E8A-4147-A177-3AD203B41FA5}">
                      <a16:colId xmlns:a16="http://schemas.microsoft.com/office/drawing/2014/main" val="2951957688"/>
                    </a:ext>
                  </a:extLst>
                </a:gridCol>
                <a:gridCol w="987552">
                  <a:extLst>
                    <a:ext uri="{9D8B030D-6E8A-4147-A177-3AD203B41FA5}">
                      <a16:colId xmlns:a16="http://schemas.microsoft.com/office/drawing/2014/main" val="617026720"/>
                    </a:ext>
                  </a:extLst>
                </a:gridCol>
                <a:gridCol w="987552">
                  <a:extLst>
                    <a:ext uri="{9D8B030D-6E8A-4147-A177-3AD203B41FA5}">
                      <a16:colId xmlns:a16="http://schemas.microsoft.com/office/drawing/2014/main" val="2994406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9172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- 2018-02-28 09:27:13</a:t>
                      </a:r>
                      <a:r>
                        <a:rPr kumimoji="0" lang="en-US" sz="1000" b="0" i="0" u="none" strike="noStrike" kern="1200" cap="none" spc="0" normalizeH="0" baseline="0" noProof="0">
                          <a:ln>
                            <a:noFill/>
                          </a:ln>
                          <a:solidFill>
                            <a:prstClr val="black"/>
                          </a:solidFill>
                          <a:effectLst/>
                          <a:uLnTx/>
                          <a:uFillTx/>
                          <a:latin typeface="+mn-lt"/>
                          <a:ea typeface="+mn-ea"/>
                          <a:cs typeface="+mn-cs"/>
                        </a:rPr>
                        <a:t>
Cross table by Frigerio is a contemporary design piece with a classic round top that makes an upscale addition to any seating area. #Repost @frigerio_salotti
• • •
#cross #frigeriosalotti  #design #interior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45367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- 2018-02-27 09:39:48</a:t>
                      </a:r>
                      <a:r>
                        <a:rPr kumimoji="0" lang="en-US" sz="1000" b="0" i="0" u="none" strike="noStrike" kern="1200" cap="none" spc="0" normalizeH="0" baseline="0" noProof="0">
                          <a:ln>
                            <a:noFill/>
                          </a:ln>
                          <a:solidFill>
                            <a:prstClr val="black"/>
                          </a:solidFill>
                          <a:effectLst/>
                          <a:uLnTx/>
                          <a:uFillTx/>
                          <a:latin typeface="+mn-lt"/>
                          <a:ea typeface="+mn-ea"/>
                          <a:cs typeface="+mn-cs"/>
                        </a:rPr>
                        <a:t>
A graceful sofa with distinguishable features. #Repost @palombaserafini
• • •
Welcome to the world of lightness, with linear shapes that appear to be floating above the floor... Lirico Sofa, design by Ludovica ➕ Roberto Palomba for @driade_it 
#palombaserafini
#ludovicaserafini
#robertopalomba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64259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- 2018-02-26 09:42:07</a:t>
                      </a:r>
                      <a:r>
                        <a:rPr kumimoji="0" lang="en-US" sz="1000" b="0" i="0" u="none" strike="noStrike" kern="1200" cap="none" spc="0" normalizeH="0" baseline="0" noProof="0">
                          <a:ln>
                            <a:noFill/>
                          </a:ln>
                          <a:solidFill>
                            <a:prstClr val="black"/>
                          </a:solidFill>
                          <a:effectLst/>
                          <a:uLnTx/>
                          <a:uFillTx/>
                          <a:latin typeface="+mn-lt"/>
                          <a:ea typeface="+mn-ea"/>
                          <a:cs typeface="+mn-cs"/>
                        </a:rPr>
                        <a:t>
Ever wondered what it would be like to be inside a real LEGO house? #Repost @livelovearchitecture
• • •
@lego
#LEGOHouse Home of the @LEGO Brick opens today in #Billund, Denmark!
Architect @bjarkeingels
Photo by @sydhavneren
#livelovearchitecture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62073548"/>
                  </a:ext>
                </a:extLst>
              </a:tr>
            </a:tbl>
          </a:graphicData>
        </a:graphic>
      </p:graphicFrame>
      <p:sp>
        <p:nvSpPr>
          <p:cNvPr id="4" name="Text Placeholder 3">
            <a:extLst>
              <a:ext uri="{FF2B5EF4-FFF2-40B4-BE49-F238E27FC236}">
                <a16:creationId xmlns:a16="http://schemas.microsoft.com/office/drawing/2014/main" id="{7DE314EF-0D02-4AE3-89B2-73C53828FAC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21156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112A9-C2F6-4C49-84CA-C6BFF8B86F0F}"/>
              </a:ext>
            </a:extLst>
          </p:cNvPr>
          <p:cNvSpPr>
            <a:spLocks noGrp="1"/>
          </p:cNvSpPr>
          <p:nvPr>
            <p:ph type="title"/>
          </p:nvPr>
        </p:nvSpPr>
        <p:spPr/>
        <p:txBody>
          <a:bodyPr/>
          <a:lstStyle/>
          <a:p>
            <a:r>
              <a:rPr lang="en-US"/>
              <a:t>Instagram Posts Table - 2 of 10</a:t>
            </a:r>
          </a:p>
        </p:txBody>
      </p:sp>
      <p:graphicFrame>
        <p:nvGraphicFramePr>
          <p:cNvPr id="5" name="Table Placeholder 4">
            <a:extLst>
              <a:ext uri="{FF2B5EF4-FFF2-40B4-BE49-F238E27FC236}">
                <a16:creationId xmlns:a16="http://schemas.microsoft.com/office/drawing/2014/main" id="{407CB5C3-A0F0-4BE7-90B5-F9445DFA2356}"/>
              </a:ext>
            </a:extLst>
          </p:cNvPr>
          <p:cNvGraphicFramePr>
            <a:graphicFrameLocks noGrp="1"/>
          </p:cNvGraphicFramePr>
          <p:nvPr>
            <p:ph type="tbl" sz="quarter" idx="13"/>
            <p:extLst>
              <p:ext uri="{D42A27DB-BD31-4B8C-83A1-F6EECF244321}">
                <p14:modId xmlns:p14="http://schemas.microsoft.com/office/powerpoint/2010/main" val="598660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88000221"/>
                    </a:ext>
                  </a:extLst>
                </a:gridCol>
                <a:gridCol w="987552">
                  <a:extLst>
                    <a:ext uri="{9D8B030D-6E8A-4147-A177-3AD203B41FA5}">
                      <a16:colId xmlns:a16="http://schemas.microsoft.com/office/drawing/2014/main" val="3163577379"/>
                    </a:ext>
                  </a:extLst>
                </a:gridCol>
                <a:gridCol w="987552">
                  <a:extLst>
                    <a:ext uri="{9D8B030D-6E8A-4147-A177-3AD203B41FA5}">
                      <a16:colId xmlns:a16="http://schemas.microsoft.com/office/drawing/2014/main" val="2913914908"/>
                    </a:ext>
                  </a:extLst>
                </a:gridCol>
                <a:gridCol w="987552">
                  <a:extLst>
                    <a:ext uri="{9D8B030D-6E8A-4147-A177-3AD203B41FA5}">
                      <a16:colId xmlns:a16="http://schemas.microsoft.com/office/drawing/2014/main" val="534361420"/>
                    </a:ext>
                  </a:extLst>
                </a:gridCol>
                <a:gridCol w="987552">
                  <a:extLst>
                    <a:ext uri="{9D8B030D-6E8A-4147-A177-3AD203B41FA5}">
                      <a16:colId xmlns:a16="http://schemas.microsoft.com/office/drawing/2014/main" val="2121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5906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- 2018-02-25 06:57:28</a:t>
                      </a:r>
                      <a:r>
                        <a:rPr kumimoji="0" lang="en-US" sz="1000" b="0" i="0" u="none" strike="noStrike" kern="1200" cap="none" spc="0" normalizeH="0" baseline="0" noProof="0">
                          <a:ln>
                            <a:noFill/>
                          </a:ln>
                          <a:solidFill>
                            <a:prstClr val="black"/>
                          </a:solidFill>
                          <a:effectLst/>
                          <a:uLnTx/>
                          <a:uFillTx/>
                          <a:latin typeface="+mn-lt"/>
                          <a:ea typeface="+mn-ea"/>
                          <a:cs typeface="+mn-cs"/>
                        </a:rPr>
                        <a:t>
The production of a unique creation #Repost @sebastianherkner
• • •
3rd day of shooting the movie with @i_____anqer . Here the production of the Mila table for @pulpoproducts at Kaufmann Keramik. #shooting #movie #film #pulpoproducts #kaufmannkeramik #ceramic #mila #craft #handmade #production #inprocess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46277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- 2018-02-24 09:47:48</a:t>
                      </a:r>
                      <a:r>
                        <a:rPr kumimoji="0" lang="en-US" sz="1000" b="0" i="0" u="none" strike="noStrike" kern="1200" cap="none" spc="0" normalizeH="0" baseline="0" noProof="0">
                          <a:ln>
                            <a:noFill/>
                          </a:ln>
                          <a:solidFill>
                            <a:prstClr val="black"/>
                          </a:solidFill>
                          <a:effectLst/>
                          <a:uLnTx/>
                          <a:uFillTx/>
                          <a:latin typeface="+mn-lt"/>
                          <a:ea typeface="+mn-ea"/>
                          <a:cs typeface="+mn-cs"/>
                        </a:rPr>
                        <a:t>
Our most recent project in Beirut Terraces, Downtown, featuring MANUTTI. With Spring on its way, it's about time to update your decor and refresh your outdoor living space!
#luxury #furniture #interiors #interiordesign #interiordecor #homedesign #homedecor #home #design #designer #style #decor #decoration #instastyle #instadecor #instagood #manutti #outdoor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8605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- 2018-02-23 12:51:22</a:t>
                      </a:r>
                      <a:r>
                        <a:rPr kumimoji="0" lang="en-US" sz="1000" b="0" i="0" u="none" strike="noStrike" kern="1200" cap="none" spc="0" normalizeH="0" baseline="0" noProof="0">
                          <a:ln>
                            <a:noFill/>
                          </a:ln>
                          <a:solidFill>
                            <a:prstClr val="black"/>
                          </a:solidFill>
                          <a:effectLst/>
                          <a:uLnTx/>
                          <a:uFillTx/>
                          <a:latin typeface="+mn-lt"/>
                          <a:ea typeface="+mn-ea"/>
                          <a:cs typeface="+mn-cs"/>
                        </a:rPr>
                        <a:t>
Our Reflex corner stands out with its elegant design. Get inspired by this contemporary and essential style.
#luxury #furniture #interiors #interiordesign #interiordecor #homedesign #homedecor #home #design #designer #style #decor #decoration #instastyle #instadecor #instagood #reflex #pininfarina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13584818"/>
                  </a:ext>
                </a:extLst>
              </a:tr>
            </a:tbl>
          </a:graphicData>
        </a:graphic>
      </p:graphicFrame>
      <p:sp>
        <p:nvSpPr>
          <p:cNvPr id="4" name="Text Placeholder 3">
            <a:extLst>
              <a:ext uri="{FF2B5EF4-FFF2-40B4-BE49-F238E27FC236}">
                <a16:creationId xmlns:a16="http://schemas.microsoft.com/office/drawing/2014/main" id="{0BB63028-4E10-4823-A7C3-D4A02F5443A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85976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A7275-2DF7-4E55-8E97-056FF5B1DD4E}"/>
              </a:ext>
            </a:extLst>
          </p:cNvPr>
          <p:cNvSpPr>
            <a:spLocks noGrp="1"/>
          </p:cNvSpPr>
          <p:nvPr>
            <p:ph type="title"/>
          </p:nvPr>
        </p:nvSpPr>
        <p:spPr/>
        <p:txBody>
          <a:bodyPr/>
          <a:lstStyle/>
          <a:p>
            <a:r>
              <a:rPr lang="en-US"/>
              <a:t>Instagram Posts Table - 3 of 10</a:t>
            </a:r>
          </a:p>
        </p:txBody>
      </p:sp>
      <p:graphicFrame>
        <p:nvGraphicFramePr>
          <p:cNvPr id="5" name="Table Placeholder 4">
            <a:extLst>
              <a:ext uri="{FF2B5EF4-FFF2-40B4-BE49-F238E27FC236}">
                <a16:creationId xmlns:a16="http://schemas.microsoft.com/office/drawing/2014/main" id="{95C71B48-07AD-489D-8727-C087CDBC231C}"/>
              </a:ext>
            </a:extLst>
          </p:cNvPr>
          <p:cNvGraphicFramePr>
            <a:graphicFrameLocks noGrp="1"/>
          </p:cNvGraphicFramePr>
          <p:nvPr>
            <p:ph type="tbl" sz="quarter" idx="13"/>
            <p:extLst>
              <p:ext uri="{D42A27DB-BD31-4B8C-83A1-F6EECF244321}">
                <p14:modId xmlns:p14="http://schemas.microsoft.com/office/powerpoint/2010/main" val="781860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71203701"/>
                    </a:ext>
                  </a:extLst>
                </a:gridCol>
                <a:gridCol w="987552">
                  <a:extLst>
                    <a:ext uri="{9D8B030D-6E8A-4147-A177-3AD203B41FA5}">
                      <a16:colId xmlns:a16="http://schemas.microsoft.com/office/drawing/2014/main" val="666688654"/>
                    </a:ext>
                  </a:extLst>
                </a:gridCol>
                <a:gridCol w="987552">
                  <a:extLst>
                    <a:ext uri="{9D8B030D-6E8A-4147-A177-3AD203B41FA5}">
                      <a16:colId xmlns:a16="http://schemas.microsoft.com/office/drawing/2014/main" val="3218215274"/>
                    </a:ext>
                  </a:extLst>
                </a:gridCol>
                <a:gridCol w="987552">
                  <a:extLst>
                    <a:ext uri="{9D8B030D-6E8A-4147-A177-3AD203B41FA5}">
                      <a16:colId xmlns:a16="http://schemas.microsoft.com/office/drawing/2014/main" val="3218454101"/>
                    </a:ext>
                  </a:extLst>
                </a:gridCol>
                <a:gridCol w="987552">
                  <a:extLst>
                    <a:ext uri="{9D8B030D-6E8A-4147-A177-3AD203B41FA5}">
                      <a16:colId xmlns:a16="http://schemas.microsoft.com/office/drawing/2014/main" val="1946456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7864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- 2018-02-22 12:56:25</a:t>
                      </a:r>
                      <a:r>
                        <a:rPr kumimoji="0" lang="en-US" sz="1000" b="0" i="0" u="none" strike="noStrike" kern="1200" cap="none" spc="0" normalizeH="0" baseline="0" noProof="0">
                          <a:ln>
                            <a:noFill/>
                          </a:ln>
                          <a:solidFill>
                            <a:prstClr val="black"/>
                          </a:solidFill>
                          <a:effectLst/>
                          <a:uLnTx/>
                          <a:uFillTx/>
                          <a:latin typeface="+mn-lt"/>
                          <a:ea typeface="+mn-ea"/>
                          <a:cs typeface="+mn-cs"/>
                        </a:rPr>
                        <a:t>
Finding inspiration for art can be as simple as transforming an ordinary accessory into an extraordinary one.
Don't forget to grab our Obsession issue - Altus' very own magazine - on your way out!
#luxury #furniture #interiors #interiordesign #interiordecor #homedesign #homedecor #home #design #designer #style #decor #decoration #instastyle #instadecor #instagood #cobraart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92660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- 2018-02-21 06:08:08</a:t>
                      </a:r>
                      <a:r>
                        <a:rPr kumimoji="0" lang="en-US" sz="1000" b="0" i="0" u="none" strike="noStrike" kern="1200" cap="none" spc="0" normalizeH="0" baseline="0" noProof="0">
                          <a:ln>
                            <a:noFill/>
                          </a:ln>
                          <a:solidFill>
                            <a:prstClr val="black"/>
                          </a:solidFill>
                          <a:effectLst/>
                          <a:uLnTx/>
                          <a:uFillTx/>
                          <a:latin typeface="+mn-lt"/>
                          <a:ea typeface="+mn-ea"/>
                          <a:cs typeface="+mn-cs"/>
                        </a:rPr>
                        <a:t>
Imagine coming home to Elias, an elegant and extra comfortable sofa that has character and exudes a warm welcome. #Repost @leoluxdesignfurniture
• • •
Meet Elias: a handsome deep sofa by Christian Werner with slanting lines and cushions that perfectly follow the rounding of your back.  #elias #leolux #leoluxdesignfurniture #designsofa #designfurniture #dutchdesign #christianwerner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37696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- 2018-02-20 09:05:30</a:t>
                      </a:r>
                      <a:r>
                        <a:rPr kumimoji="0" lang="en-US" sz="1000" b="0" i="0" u="none" strike="noStrike" kern="1200" cap="none" spc="0" normalizeH="0" baseline="0" noProof="0">
                          <a:ln>
                            <a:noFill/>
                          </a:ln>
                          <a:solidFill>
                            <a:prstClr val="black"/>
                          </a:solidFill>
                          <a:effectLst/>
                          <a:uLnTx/>
                          <a:uFillTx/>
                          <a:latin typeface="+mn-lt"/>
                          <a:ea typeface="+mn-ea"/>
                          <a:cs typeface="+mn-cs"/>
                        </a:rPr>
                        <a:t>
Inside Arketipo’s factory in Florence: blending design and excellent craftsmanship.
#luxury #furniture #interiors #interiordesign #interiordecor #homedesign #homedecor #home #design #designer #style #decor #decoration #instastyle #instadecor #instagood #arketipo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26831021"/>
                  </a:ext>
                </a:extLst>
              </a:tr>
            </a:tbl>
          </a:graphicData>
        </a:graphic>
      </p:graphicFrame>
      <p:sp>
        <p:nvSpPr>
          <p:cNvPr id="4" name="Text Placeholder 3">
            <a:extLst>
              <a:ext uri="{FF2B5EF4-FFF2-40B4-BE49-F238E27FC236}">
                <a16:creationId xmlns:a16="http://schemas.microsoft.com/office/drawing/2014/main" id="{D7AB4C53-AD22-493C-87E8-4CD1121664D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710666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8F00A-78C6-4927-898E-71D59DDDFBDC}"/>
              </a:ext>
            </a:extLst>
          </p:cNvPr>
          <p:cNvSpPr>
            <a:spLocks noGrp="1"/>
          </p:cNvSpPr>
          <p:nvPr>
            <p:ph type="title"/>
          </p:nvPr>
        </p:nvSpPr>
        <p:spPr/>
        <p:txBody>
          <a:bodyPr/>
          <a:lstStyle/>
          <a:p>
            <a:r>
              <a:rPr lang="en-US"/>
              <a:t>Instagram Posts Table - 4 of 10</a:t>
            </a:r>
          </a:p>
        </p:txBody>
      </p:sp>
      <p:graphicFrame>
        <p:nvGraphicFramePr>
          <p:cNvPr id="5" name="Table Placeholder 4">
            <a:extLst>
              <a:ext uri="{FF2B5EF4-FFF2-40B4-BE49-F238E27FC236}">
                <a16:creationId xmlns:a16="http://schemas.microsoft.com/office/drawing/2014/main" id="{DEFF66E4-E26B-44A3-995B-8FDCEEB5C388}"/>
              </a:ext>
            </a:extLst>
          </p:cNvPr>
          <p:cNvGraphicFramePr>
            <a:graphicFrameLocks noGrp="1"/>
          </p:cNvGraphicFramePr>
          <p:nvPr>
            <p:ph type="tbl" sz="quarter" idx="13"/>
            <p:extLst>
              <p:ext uri="{D42A27DB-BD31-4B8C-83A1-F6EECF244321}">
                <p14:modId xmlns:p14="http://schemas.microsoft.com/office/powerpoint/2010/main" val="1091518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87678114"/>
                    </a:ext>
                  </a:extLst>
                </a:gridCol>
                <a:gridCol w="987552">
                  <a:extLst>
                    <a:ext uri="{9D8B030D-6E8A-4147-A177-3AD203B41FA5}">
                      <a16:colId xmlns:a16="http://schemas.microsoft.com/office/drawing/2014/main" val="2382956479"/>
                    </a:ext>
                  </a:extLst>
                </a:gridCol>
                <a:gridCol w="987552">
                  <a:extLst>
                    <a:ext uri="{9D8B030D-6E8A-4147-A177-3AD203B41FA5}">
                      <a16:colId xmlns:a16="http://schemas.microsoft.com/office/drawing/2014/main" val="2372600065"/>
                    </a:ext>
                  </a:extLst>
                </a:gridCol>
                <a:gridCol w="987552">
                  <a:extLst>
                    <a:ext uri="{9D8B030D-6E8A-4147-A177-3AD203B41FA5}">
                      <a16:colId xmlns:a16="http://schemas.microsoft.com/office/drawing/2014/main" val="3113485710"/>
                    </a:ext>
                  </a:extLst>
                </a:gridCol>
                <a:gridCol w="987552">
                  <a:extLst>
                    <a:ext uri="{9D8B030D-6E8A-4147-A177-3AD203B41FA5}">
                      <a16:colId xmlns:a16="http://schemas.microsoft.com/office/drawing/2014/main" val="3555356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0665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- 2018-02-19 05:22:03</a:t>
                      </a:r>
                      <a:r>
                        <a:rPr kumimoji="0" lang="en-US" sz="1000" b="0" i="0" u="none" strike="noStrike" kern="1200" cap="none" spc="0" normalizeH="0" baseline="0" noProof="0">
                          <a:ln>
                            <a:noFill/>
                          </a:ln>
                          <a:solidFill>
                            <a:prstClr val="black"/>
                          </a:solidFill>
                          <a:effectLst/>
                          <a:uLnTx/>
                          <a:uFillTx/>
                          <a:latin typeface="+mn-lt"/>
                          <a:ea typeface="+mn-ea"/>
                          <a:cs typeface="+mn-cs"/>
                        </a:rPr>
                        <a:t>
Inspiring setting with Step chairs by Tonon #Repost @tononitalia
• • •
Find Step_904.01 at Hotel Tirolerbaum in Saalbach, Austria. ✔@tononitalia
Design by Mac Stopa @macstopa
#TONON #tononitalia #thinkingitaly #since1926 #design #interiordesign #designer #interior #highquality #forniture #creativity #madeinitaly #productdesign #industrialdesign #lifesyle #luxury #architect #contract #innovative #luxuryforniture #hotels #macstopa #shapes #beautiful #instainterior #excellence #chairs #archiproducts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28716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- 2018-02-18 09:48:06</a:t>
                      </a:r>
                      <a:r>
                        <a:rPr kumimoji="0" lang="en-US" sz="1000" b="0" i="0" u="none" strike="noStrike" kern="1200" cap="none" spc="0" normalizeH="0" baseline="0" noProof="0">
                          <a:ln>
                            <a:noFill/>
                          </a:ln>
                          <a:solidFill>
                            <a:prstClr val="black"/>
                          </a:solidFill>
                          <a:effectLst/>
                          <a:uLnTx/>
                          <a:uFillTx/>
                          <a:latin typeface="+mn-lt"/>
                          <a:ea typeface="+mn-ea"/>
                          <a:cs typeface="+mn-cs"/>
                        </a:rPr>
                        <a:t>
Take a tour of Leolux’s remarkable stand at Imm Cologne last month! Just Imagine.
To watch the full video, visit our Facebook page.
#luxury #furniture #interiors #interiordesign #interiordecor #homedesign #homedecor #home #design #designer #style #decor #decoration #instastyle #instadecor #instagood #leolux #immcologne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86276990"/>
                  </a:ext>
                </a:extLst>
              </a:tr>
            </a:tbl>
          </a:graphicData>
        </a:graphic>
      </p:graphicFrame>
      <p:sp>
        <p:nvSpPr>
          <p:cNvPr id="4" name="Text Placeholder 3">
            <a:extLst>
              <a:ext uri="{FF2B5EF4-FFF2-40B4-BE49-F238E27FC236}">
                <a16:creationId xmlns:a16="http://schemas.microsoft.com/office/drawing/2014/main" id="{F33E563A-C1E3-45C0-9C8C-8F5622C6A2A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788833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B390F-A743-4D17-8DE7-7264304C025A}"/>
              </a:ext>
            </a:extLst>
          </p:cNvPr>
          <p:cNvSpPr>
            <a:spLocks noGrp="1"/>
          </p:cNvSpPr>
          <p:nvPr>
            <p:ph type="title"/>
          </p:nvPr>
        </p:nvSpPr>
        <p:spPr/>
        <p:txBody>
          <a:bodyPr/>
          <a:lstStyle/>
          <a:p>
            <a:r>
              <a:rPr lang="en-US"/>
              <a:t>Instagram Posts Table - 5 of 10</a:t>
            </a:r>
          </a:p>
        </p:txBody>
      </p:sp>
      <p:graphicFrame>
        <p:nvGraphicFramePr>
          <p:cNvPr id="5" name="Table Placeholder 4">
            <a:extLst>
              <a:ext uri="{FF2B5EF4-FFF2-40B4-BE49-F238E27FC236}">
                <a16:creationId xmlns:a16="http://schemas.microsoft.com/office/drawing/2014/main" id="{7BE9EC82-FDDA-4774-B27D-BFC407F904E6}"/>
              </a:ext>
            </a:extLst>
          </p:cNvPr>
          <p:cNvGraphicFramePr>
            <a:graphicFrameLocks noGrp="1"/>
          </p:cNvGraphicFramePr>
          <p:nvPr>
            <p:ph type="tbl" sz="quarter" idx="13"/>
            <p:extLst>
              <p:ext uri="{D42A27DB-BD31-4B8C-83A1-F6EECF244321}">
                <p14:modId xmlns:p14="http://schemas.microsoft.com/office/powerpoint/2010/main" val="3772085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59812964"/>
                    </a:ext>
                  </a:extLst>
                </a:gridCol>
                <a:gridCol w="987552">
                  <a:extLst>
                    <a:ext uri="{9D8B030D-6E8A-4147-A177-3AD203B41FA5}">
                      <a16:colId xmlns:a16="http://schemas.microsoft.com/office/drawing/2014/main" val="430300468"/>
                    </a:ext>
                  </a:extLst>
                </a:gridCol>
                <a:gridCol w="987552">
                  <a:extLst>
                    <a:ext uri="{9D8B030D-6E8A-4147-A177-3AD203B41FA5}">
                      <a16:colId xmlns:a16="http://schemas.microsoft.com/office/drawing/2014/main" val="3399885577"/>
                    </a:ext>
                  </a:extLst>
                </a:gridCol>
                <a:gridCol w="987552">
                  <a:extLst>
                    <a:ext uri="{9D8B030D-6E8A-4147-A177-3AD203B41FA5}">
                      <a16:colId xmlns:a16="http://schemas.microsoft.com/office/drawing/2014/main" val="1216859905"/>
                    </a:ext>
                  </a:extLst>
                </a:gridCol>
                <a:gridCol w="987552">
                  <a:extLst>
                    <a:ext uri="{9D8B030D-6E8A-4147-A177-3AD203B41FA5}">
                      <a16:colId xmlns:a16="http://schemas.microsoft.com/office/drawing/2014/main" val="694580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3966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- 2018-02-17 08:54:33</a:t>
                      </a:r>
                      <a:r>
                        <a:rPr kumimoji="0" lang="en-US" sz="1000" b="0" i="0" u="none" strike="noStrike" kern="1200" cap="none" spc="0" normalizeH="0" baseline="0" noProof="0">
                          <a:ln>
                            <a:noFill/>
                          </a:ln>
                          <a:solidFill>
                            <a:prstClr val="black"/>
                          </a:solidFill>
                          <a:effectLst/>
                          <a:uLnTx/>
                          <a:uFillTx/>
                          <a:latin typeface="+mn-lt"/>
                          <a:ea typeface="+mn-ea"/>
                          <a:cs typeface="+mn-cs"/>
                        </a:rPr>
                        <a:t>
How dreamy is this setting by Extremis? #Repost @extremis
• • •
The colder the winter, the more you appreciate outdoor season... ❄️☃️ By the way: did you know that Extremis furniture doesn’t need to be stored inside! #snowybelgium #extremishq #extremishopper #extremis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77655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- 2018-02-16 10:42:47</a:t>
                      </a:r>
                      <a:r>
                        <a:rPr kumimoji="0" lang="en-US" sz="1000" b="0" i="0" u="none" strike="noStrike" kern="1200" cap="none" spc="0" normalizeH="0" baseline="0" noProof="0">
                          <a:ln>
                            <a:noFill/>
                          </a:ln>
                          <a:solidFill>
                            <a:prstClr val="black"/>
                          </a:solidFill>
                          <a:effectLst/>
                          <a:uLnTx/>
                          <a:uFillTx/>
                          <a:latin typeface="+mn-lt"/>
                          <a:ea typeface="+mn-ea"/>
                          <a:cs typeface="+mn-cs"/>
                        </a:rPr>
                        <a:t>
"I Love Florence" Tower in Dubai meets Roberto Cavalli Lifestyle. Click on the link in our bio to read the full story! #Repost @robertocavallihome_interiors
• • •
Roberto Cavalli LIFESTYLE IN NEW “I Love Florence” TOWER
The new luxury #tower in #Dubai will be the first in the world to carry the “Roberto Cavalli” brand, bringing the glitz and glamour of runway to private homes. For the first time, Roberto Cavalli designs the interiors of an iconic residential tower with a range of exquisite home accessories and ornate fittings from Cavalli #interiors.
#robertocavalli #fashion #lifestyle #furniture #homedesign #homeinteriors #italiastyle #madeinitaly #luxury #italianbrand #designinterior #designfashion #decor #decoration #decorations #decorating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94779375"/>
                  </a:ext>
                </a:extLst>
              </a:tr>
            </a:tbl>
          </a:graphicData>
        </a:graphic>
      </p:graphicFrame>
      <p:sp>
        <p:nvSpPr>
          <p:cNvPr id="4" name="Text Placeholder 3">
            <a:extLst>
              <a:ext uri="{FF2B5EF4-FFF2-40B4-BE49-F238E27FC236}">
                <a16:creationId xmlns:a16="http://schemas.microsoft.com/office/drawing/2014/main" id="{3DD690FD-5591-4568-80DA-F070CE9AC6F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926431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50DE9-2F5B-4105-8113-CEA0AAD84C32}"/>
              </a:ext>
            </a:extLst>
          </p:cNvPr>
          <p:cNvSpPr>
            <a:spLocks noGrp="1"/>
          </p:cNvSpPr>
          <p:nvPr>
            <p:ph type="title"/>
          </p:nvPr>
        </p:nvSpPr>
        <p:spPr/>
        <p:txBody>
          <a:bodyPr/>
          <a:lstStyle/>
          <a:p>
            <a:r>
              <a:rPr lang="en-US"/>
              <a:t>Instagram Posts Table - 6 of 10</a:t>
            </a:r>
          </a:p>
        </p:txBody>
      </p:sp>
      <p:graphicFrame>
        <p:nvGraphicFramePr>
          <p:cNvPr id="5" name="Table Placeholder 4">
            <a:extLst>
              <a:ext uri="{FF2B5EF4-FFF2-40B4-BE49-F238E27FC236}">
                <a16:creationId xmlns:a16="http://schemas.microsoft.com/office/drawing/2014/main" id="{23672993-82FA-488A-8E97-FBFFFEC2DD17}"/>
              </a:ext>
            </a:extLst>
          </p:cNvPr>
          <p:cNvGraphicFramePr>
            <a:graphicFrameLocks noGrp="1"/>
          </p:cNvGraphicFramePr>
          <p:nvPr>
            <p:ph type="tbl" sz="quarter" idx="13"/>
            <p:extLst>
              <p:ext uri="{D42A27DB-BD31-4B8C-83A1-F6EECF244321}">
                <p14:modId xmlns:p14="http://schemas.microsoft.com/office/powerpoint/2010/main" val="1198823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99198924"/>
                    </a:ext>
                  </a:extLst>
                </a:gridCol>
                <a:gridCol w="987552">
                  <a:extLst>
                    <a:ext uri="{9D8B030D-6E8A-4147-A177-3AD203B41FA5}">
                      <a16:colId xmlns:a16="http://schemas.microsoft.com/office/drawing/2014/main" val="2244862519"/>
                    </a:ext>
                  </a:extLst>
                </a:gridCol>
                <a:gridCol w="987552">
                  <a:extLst>
                    <a:ext uri="{9D8B030D-6E8A-4147-A177-3AD203B41FA5}">
                      <a16:colId xmlns:a16="http://schemas.microsoft.com/office/drawing/2014/main" val="41840000"/>
                    </a:ext>
                  </a:extLst>
                </a:gridCol>
                <a:gridCol w="987552">
                  <a:extLst>
                    <a:ext uri="{9D8B030D-6E8A-4147-A177-3AD203B41FA5}">
                      <a16:colId xmlns:a16="http://schemas.microsoft.com/office/drawing/2014/main" val="736867337"/>
                    </a:ext>
                  </a:extLst>
                </a:gridCol>
                <a:gridCol w="987552">
                  <a:extLst>
                    <a:ext uri="{9D8B030D-6E8A-4147-A177-3AD203B41FA5}">
                      <a16:colId xmlns:a16="http://schemas.microsoft.com/office/drawing/2014/main" val="466324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9474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- 2018-02-15 11:25:58</a:t>
                      </a:r>
                      <a:r>
                        <a:rPr kumimoji="0" lang="en-US" sz="1000" b="0" i="0" u="none" strike="noStrike" kern="1200" cap="none" spc="0" normalizeH="0" baseline="0" noProof="0">
                          <a:ln>
                            <a:noFill/>
                          </a:ln>
                          <a:solidFill>
                            <a:prstClr val="black"/>
                          </a:solidFill>
                          <a:effectLst/>
                          <a:uLnTx/>
                          <a:uFillTx/>
                          <a:latin typeface="+mn-lt"/>
                          <a:ea typeface="+mn-ea"/>
                          <a:cs typeface="+mn-cs"/>
                        </a:rPr>
                        <a:t>
Carpets, anyone? Looking back at Walter Knoll's stand of woven works of art at Imm Cologne. Pass by our showroom in Hazmieh to check out the collection!
#luxury #furniture #interiors #interiordesign #interiordecor #homedesign #homedecor #home #design #designer #style #decor #decoration #instastyle #instadecor #instagood #walterknoll #carpets #immcologne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71001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- 2018-02-14 05:51:23</a:t>
                      </a:r>
                      <a:r>
                        <a:rPr kumimoji="0" lang="en-US" sz="1000" b="0" i="0" u="none" strike="noStrike" kern="1200" cap="none" spc="0" normalizeH="0" baseline="0" noProof="0">
                          <a:ln>
                            <a:noFill/>
                          </a:ln>
                          <a:solidFill>
                            <a:prstClr val="black"/>
                          </a:solidFill>
                          <a:effectLst/>
                          <a:uLnTx/>
                          <a:uFillTx/>
                          <a:latin typeface="+mn-lt"/>
                          <a:ea typeface="+mn-ea"/>
                          <a:cs typeface="+mn-cs"/>
                        </a:rPr>
                        <a:t>
May your heart be filled with love today. Happy Valentine's Day!
#luxury #furniture #interiors #interiordesign #interiordecor #homedesign #homedecor #home #design #designer #style #decor #decoration #instastyle #instadecor #instagood #lladró #valentine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59445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- 2018-02-13 04:22:56</a:t>
                      </a:r>
                      <a:r>
                        <a:rPr kumimoji="0" lang="en-US" sz="1000" b="0" i="0" u="none" strike="noStrike" kern="1200" cap="none" spc="0" normalizeH="0" baseline="0" noProof="0">
                          <a:ln>
                            <a:noFill/>
                          </a:ln>
                          <a:solidFill>
                            <a:prstClr val="black"/>
                          </a:solidFill>
                          <a:effectLst/>
                          <a:uLnTx/>
                          <a:uFillTx/>
                          <a:latin typeface="+mn-lt"/>
                          <a:ea typeface="+mn-ea"/>
                          <a:cs typeface="+mn-cs"/>
                        </a:rPr>
                        <a:t>
Spotted at the Venice Carnival, right in between dazzling parades, concerts and performances, the Nemo chairs by Driade!
#Repost #luxury #furniture #interiors #interiordesign #interiordecor #homedesign #homedecor #home #design #designer #style #decor #decoration #instastyle #instadecor #instagood #driade #venicecarnival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14792170"/>
                  </a:ext>
                </a:extLst>
              </a:tr>
            </a:tbl>
          </a:graphicData>
        </a:graphic>
      </p:graphicFrame>
      <p:sp>
        <p:nvSpPr>
          <p:cNvPr id="4" name="Text Placeholder 3">
            <a:extLst>
              <a:ext uri="{FF2B5EF4-FFF2-40B4-BE49-F238E27FC236}">
                <a16:creationId xmlns:a16="http://schemas.microsoft.com/office/drawing/2014/main" id="{42264691-E729-4ADC-8EE6-7B6F72A3FD0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28004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DA3FE-49B7-416B-98F1-7964F6C47719}"/>
              </a:ext>
            </a:extLst>
          </p:cNvPr>
          <p:cNvSpPr>
            <a:spLocks noGrp="1"/>
          </p:cNvSpPr>
          <p:nvPr>
            <p:ph type="title"/>
          </p:nvPr>
        </p:nvSpPr>
        <p:spPr/>
        <p:txBody>
          <a:bodyPr/>
          <a:lstStyle/>
          <a:p>
            <a:r>
              <a:rPr lang="en-US"/>
              <a:t>Instagram Posts Table - 7 of 10</a:t>
            </a:r>
          </a:p>
        </p:txBody>
      </p:sp>
      <p:graphicFrame>
        <p:nvGraphicFramePr>
          <p:cNvPr id="5" name="Table Placeholder 4">
            <a:extLst>
              <a:ext uri="{FF2B5EF4-FFF2-40B4-BE49-F238E27FC236}">
                <a16:creationId xmlns:a16="http://schemas.microsoft.com/office/drawing/2014/main" id="{930AEEFE-BA98-436E-A4F3-54E7C0DCA3BD}"/>
              </a:ext>
            </a:extLst>
          </p:cNvPr>
          <p:cNvGraphicFramePr>
            <a:graphicFrameLocks noGrp="1"/>
          </p:cNvGraphicFramePr>
          <p:nvPr>
            <p:ph type="tbl" sz="quarter" idx="13"/>
            <p:extLst>
              <p:ext uri="{D42A27DB-BD31-4B8C-83A1-F6EECF244321}">
                <p14:modId xmlns:p14="http://schemas.microsoft.com/office/powerpoint/2010/main" val="2067537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58123069"/>
                    </a:ext>
                  </a:extLst>
                </a:gridCol>
                <a:gridCol w="987552">
                  <a:extLst>
                    <a:ext uri="{9D8B030D-6E8A-4147-A177-3AD203B41FA5}">
                      <a16:colId xmlns:a16="http://schemas.microsoft.com/office/drawing/2014/main" val="1299425000"/>
                    </a:ext>
                  </a:extLst>
                </a:gridCol>
                <a:gridCol w="987552">
                  <a:extLst>
                    <a:ext uri="{9D8B030D-6E8A-4147-A177-3AD203B41FA5}">
                      <a16:colId xmlns:a16="http://schemas.microsoft.com/office/drawing/2014/main" val="3384708298"/>
                    </a:ext>
                  </a:extLst>
                </a:gridCol>
                <a:gridCol w="987552">
                  <a:extLst>
                    <a:ext uri="{9D8B030D-6E8A-4147-A177-3AD203B41FA5}">
                      <a16:colId xmlns:a16="http://schemas.microsoft.com/office/drawing/2014/main" val="3122050047"/>
                    </a:ext>
                  </a:extLst>
                </a:gridCol>
                <a:gridCol w="987552">
                  <a:extLst>
                    <a:ext uri="{9D8B030D-6E8A-4147-A177-3AD203B41FA5}">
                      <a16:colId xmlns:a16="http://schemas.microsoft.com/office/drawing/2014/main" val="832042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9185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- 2018-02-12 07:53:06</a:t>
                      </a:r>
                      <a:r>
                        <a:rPr kumimoji="0" lang="en-US" sz="1000" b="0" i="0" u="none" strike="noStrike" kern="1200" cap="none" spc="0" normalizeH="0" baseline="0" noProof="0">
                          <a:ln>
                            <a:noFill/>
                          </a:ln>
                          <a:solidFill>
                            <a:prstClr val="black"/>
                          </a:solidFill>
                          <a:effectLst/>
                          <a:uLnTx/>
                          <a:uFillTx/>
                          <a:latin typeface="+mn-lt"/>
                          <a:ea typeface="+mn-ea"/>
                          <a:cs typeface="+mn-cs"/>
                        </a:rPr>
                        <a:t>
Hello from Milano! Take a tour with us in Driade's remarkable showroom.
#luxury #furniture #interiors #interiordesign #interiordecor #homedesign #homedecor #home #design #designer #style #decor #decoration #instastyle #instadecor #instagood #driade #milano #showroom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80824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- 2018-02-11 05:04:17</a:t>
                      </a:r>
                      <a:r>
                        <a:rPr kumimoji="0" lang="en-US" sz="1000" b="0" i="0" u="none" strike="noStrike" kern="1200" cap="none" spc="0" normalizeH="0" baseline="0" noProof="0">
                          <a:ln>
                            <a:noFill/>
                          </a:ln>
                          <a:solidFill>
                            <a:prstClr val="black"/>
                          </a:solidFill>
                          <a:effectLst/>
                          <a:uLnTx/>
                          <a:uFillTx/>
                          <a:latin typeface="+mn-lt"/>
                          <a:ea typeface="+mn-ea"/>
                          <a:cs typeface="+mn-cs"/>
                        </a:rPr>
                        <a:t>
Dreaming of warmer days. #Repost @varaschin_spa
• • •
Sunbed BAHÍA is the winner of the outdoor category at Archiproducts Design Awards 2017.
Snapshot of the excellences in international design, the ADA spotlight the most virtuous cooperations between brands and designers and award the innovation and creativity beyond the products. @calvibrambilla @archiproducts @alessandrovenier_ #ada #design #archiproducts #bahia #sunbed #outdoor #outdoortherapy #style #contractfurniture #varaschin #furniture #pool #designfurniture #contract #varaschinoutdoortherapy #elegant #elegantstyle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56633524"/>
                  </a:ext>
                </a:extLst>
              </a:tr>
            </a:tbl>
          </a:graphicData>
        </a:graphic>
      </p:graphicFrame>
      <p:sp>
        <p:nvSpPr>
          <p:cNvPr id="4" name="Text Placeholder 3">
            <a:extLst>
              <a:ext uri="{FF2B5EF4-FFF2-40B4-BE49-F238E27FC236}">
                <a16:creationId xmlns:a16="http://schemas.microsoft.com/office/drawing/2014/main" id="{34EBFA48-BCC4-483D-B0B0-7A5D6275362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105012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B948E-7961-410A-841C-0CF1495049DD}"/>
              </a:ext>
            </a:extLst>
          </p:cNvPr>
          <p:cNvSpPr>
            <a:spLocks noGrp="1"/>
          </p:cNvSpPr>
          <p:nvPr>
            <p:ph type="title"/>
          </p:nvPr>
        </p:nvSpPr>
        <p:spPr/>
        <p:txBody>
          <a:bodyPr/>
          <a:lstStyle/>
          <a:p>
            <a:r>
              <a:rPr lang="en-US"/>
              <a:t>Instagram Posts Table - 8 of 10</a:t>
            </a:r>
          </a:p>
        </p:txBody>
      </p:sp>
      <p:graphicFrame>
        <p:nvGraphicFramePr>
          <p:cNvPr id="5" name="Table Placeholder 4">
            <a:extLst>
              <a:ext uri="{FF2B5EF4-FFF2-40B4-BE49-F238E27FC236}">
                <a16:creationId xmlns:a16="http://schemas.microsoft.com/office/drawing/2014/main" id="{DA896D06-0FE5-4633-8BFE-C4917BDBE6F5}"/>
              </a:ext>
            </a:extLst>
          </p:cNvPr>
          <p:cNvGraphicFramePr>
            <a:graphicFrameLocks noGrp="1"/>
          </p:cNvGraphicFramePr>
          <p:nvPr>
            <p:ph type="tbl" sz="quarter" idx="13"/>
            <p:extLst>
              <p:ext uri="{D42A27DB-BD31-4B8C-83A1-F6EECF244321}">
                <p14:modId xmlns:p14="http://schemas.microsoft.com/office/powerpoint/2010/main" val="3463242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35064005"/>
                    </a:ext>
                  </a:extLst>
                </a:gridCol>
                <a:gridCol w="987552">
                  <a:extLst>
                    <a:ext uri="{9D8B030D-6E8A-4147-A177-3AD203B41FA5}">
                      <a16:colId xmlns:a16="http://schemas.microsoft.com/office/drawing/2014/main" val="748570705"/>
                    </a:ext>
                  </a:extLst>
                </a:gridCol>
                <a:gridCol w="987552">
                  <a:extLst>
                    <a:ext uri="{9D8B030D-6E8A-4147-A177-3AD203B41FA5}">
                      <a16:colId xmlns:a16="http://schemas.microsoft.com/office/drawing/2014/main" val="601802711"/>
                    </a:ext>
                  </a:extLst>
                </a:gridCol>
                <a:gridCol w="987552">
                  <a:extLst>
                    <a:ext uri="{9D8B030D-6E8A-4147-A177-3AD203B41FA5}">
                      <a16:colId xmlns:a16="http://schemas.microsoft.com/office/drawing/2014/main" val="4262642275"/>
                    </a:ext>
                  </a:extLst>
                </a:gridCol>
                <a:gridCol w="987552">
                  <a:extLst>
                    <a:ext uri="{9D8B030D-6E8A-4147-A177-3AD203B41FA5}">
                      <a16:colId xmlns:a16="http://schemas.microsoft.com/office/drawing/2014/main" val="2671084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7392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- 2018-02-10 08:19:56</a:t>
                      </a:r>
                      <a:r>
                        <a:rPr kumimoji="0" lang="en-US" sz="1000" b="0" i="0" u="none" strike="noStrike" kern="1200" cap="none" spc="0" normalizeH="0" baseline="0" noProof="0">
                          <a:ln>
                            <a:noFill/>
                          </a:ln>
                          <a:solidFill>
                            <a:prstClr val="black"/>
                          </a:solidFill>
                          <a:effectLst/>
                          <a:uLnTx/>
                          <a:uFillTx/>
                          <a:latin typeface="+mn-lt"/>
                          <a:ea typeface="+mn-ea"/>
                          <a:cs typeface="+mn-cs"/>
                        </a:rPr>
                        <a:t>
#Repost from our very own @charlynassar
• • •
*Friday Obsession: The Rollking sofa by @gruppoeuromobil designed by R&amp;S Désirée studio consists of padded elements embelished by capitonné machining, totally handcrafted; contemporary the backrest in roll that can be freely moved, for a personalized comfort. The structure is of wood, padded with polyurethane with differentiated density and is coated with a protective tissue coupled. #gruppoeuromobil #désiréedivani #rollking #altusme #design #luxuryinteriors #luxuryhomes #homedesign #homeinterior #decor #interiordecoration #architecture #designlovers #madeinitaly #italy #instahome #instadecor #fridayinspiration #fridayobsession #charlyjourney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80422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- 2018-02-09 06:34:14</a:t>
                      </a:r>
                      <a:r>
                        <a:rPr kumimoji="0" lang="en-US" sz="1000" b="0" i="0" u="none" strike="noStrike" kern="1200" cap="none" spc="0" normalizeH="0" baseline="0" noProof="0">
                          <a:ln>
                            <a:noFill/>
                          </a:ln>
                          <a:solidFill>
                            <a:prstClr val="black"/>
                          </a:solidFill>
                          <a:effectLst/>
                          <a:uLnTx/>
                          <a:uFillTx/>
                          <a:latin typeface="+mn-lt"/>
                          <a:ea typeface="+mn-ea"/>
                          <a:cs typeface="+mn-cs"/>
                        </a:rPr>
                        <a:t>
Unquestionably modern and elegant atmosphere with Frigerio #Repost @frigerio_salotti
• • •
#frigeriosalotti #immcologne2018 #sofa 
#design #italiandesign #italianbrand  #elegance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04388341"/>
                  </a:ext>
                </a:extLst>
              </a:tr>
            </a:tbl>
          </a:graphicData>
        </a:graphic>
      </p:graphicFrame>
      <p:sp>
        <p:nvSpPr>
          <p:cNvPr id="4" name="Text Placeholder 3">
            <a:extLst>
              <a:ext uri="{FF2B5EF4-FFF2-40B4-BE49-F238E27FC236}">
                <a16:creationId xmlns:a16="http://schemas.microsoft.com/office/drawing/2014/main" id="{473CF61A-7C45-4BDD-9593-182175114A5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8705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E2513-7740-4B51-A6DE-4E0BCCDAF453}"/>
              </a:ext>
            </a:extLst>
          </p:cNvPr>
          <p:cNvSpPr>
            <a:spLocks noGrp="1"/>
          </p:cNvSpPr>
          <p:nvPr>
            <p:ph type="title"/>
          </p:nvPr>
        </p:nvSpPr>
        <p:spPr/>
        <p:txBody>
          <a:bodyPr/>
          <a:lstStyle/>
          <a:p>
            <a:r>
              <a:rPr lang="en-US"/>
              <a:t>Instagram Posts Table - 9 of 10</a:t>
            </a:r>
          </a:p>
        </p:txBody>
      </p:sp>
      <p:graphicFrame>
        <p:nvGraphicFramePr>
          <p:cNvPr id="5" name="Table Placeholder 4">
            <a:extLst>
              <a:ext uri="{FF2B5EF4-FFF2-40B4-BE49-F238E27FC236}">
                <a16:creationId xmlns:a16="http://schemas.microsoft.com/office/drawing/2014/main" id="{67D18C23-BEDE-46AB-9F30-C0F5D2749377}"/>
              </a:ext>
            </a:extLst>
          </p:cNvPr>
          <p:cNvGraphicFramePr>
            <a:graphicFrameLocks noGrp="1"/>
          </p:cNvGraphicFramePr>
          <p:nvPr>
            <p:ph type="tbl" sz="quarter" idx="13"/>
            <p:extLst>
              <p:ext uri="{D42A27DB-BD31-4B8C-83A1-F6EECF244321}">
                <p14:modId xmlns:p14="http://schemas.microsoft.com/office/powerpoint/2010/main" val="257126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14156979"/>
                    </a:ext>
                  </a:extLst>
                </a:gridCol>
                <a:gridCol w="987552">
                  <a:extLst>
                    <a:ext uri="{9D8B030D-6E8A-4147-A177-3AD203B41FA5}">
                      <a16:colId xmlns:a16="http://schemas.microsoft.com/office/drawing/2014/main" val="92960506"/>
                    </a:ext>
                  </a:extLst>
                </a:gridCol>
                <a:gridCol w="987552">
                  <a:extLst>
                    <a:ext uri="{9D8B030D-6E8A-4147-A177-3AD203B41FA5}">
                      <a16:colId xmlns:a16="http://schemas.microsoft.com/office/drawing/2014/main" val="2374281417"/>
                    </a:ext>
                  </a:extLst>
                </a:gridCol>
                <a:gridCol w="987552">
                  <a:extLst>
                    <a:ext uri="{9D8B030D-6E8A-4147-A177-3AD203B41FA5}">
                      <a16:colId xmlns:a16="http://schemas.microsoft.com/office/drawing/2014/main" val="2467666161"/>
                    </a:ext>
                  </a:extLst>
                </a:gridCol>
                <a:gridCol w="987552">
                  <a:extLst>
                    <a:ext uri="{9D8B030D-6E8A-4147-A177-3AD203B41FA5}">
                      <a16:colId xmlns:a16="http://schemas.microsoft.com/office/drawing/2014/main" val="3491201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6539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- 2018-02-08 11:42:56</a:t>
                      </a:r>
                      <a:r>
                        <a:rPr kumimoji="0" lang="en-US" sz="1000" b="0" i="0" u="none" strike="noStrike" kern="1200" cap="none" spc="0" normalizeH="0" baseline="0" noProof="0">
                          <a:ln>
                            <a:noFill/>
                          </a:ln>
                          <a:solidFill>
                            <a:prstClr val="black"/>
                          </a:solidFill>
                          <a:effectLst/>
                          <a:uLnTx/>
                          <a:uFillTx/>
                          <a:latin typeface="+mn-lt"/>
                          <a:ea typeface="+mn-ea"/>
                          <a:cs typeface="+mn-cs"/>
                        </a:rPr>
                        <a:t>
Shape armchairs by Tonon spotted in Qatar! #Repost @tononitalia
• • •
Swipe ➡ to see inside Doha Bank in Qatar! Shapes have never been so fluent! ✔@tononitalia
Shape armchairs by Design Stefan Heiliger
#TONON #tononitalia #thinkingitaly #since1926 #design #interiordesign #designer #interior #highquality #forniture #creativity #madeinitaly #productdesign #industrialdesign #lifesyle #luxury #architect #contract #innovative #luxuryforniture #doha #skyscraper #shapes #beautiful #instagood #excellence #quatar #armchairs #beauty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26070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- 2018-02-07 09:41:38</a:t>
                      </a:r>
                      <a:r>
                        <a:rPr kumimoji="0" lang="en-US" sz="1000" b="0" i="0" u="none" strike="noStrike" kern="1200" cap="none" spc="0" normalizeH="0" baseline="0" noProof="0">
                          <a:ln>
                            <a:noFill/>
                          </a:ln>
                          <a:solidFill>
                            <a:prstClr val="black"/>
                          </a:solidFill>
                          <a:effectLst/>
                          <a:uLnTx/>
                          <a:uFillTx/>
                          <a:latin typeface="+mn-lt"/>
                          <a:ea typeface="+mn-ea"/>
                          <a:cs typeface="+mn-cs"/>
                        </a:rPr>
                        <a:t>
Take a closer look at Bull &amp; Stein's exotic new collection of sparkling and bright cherry shaped sculptures in our showroom. Find inspiration for decorating your home!
#luxury #furniture #interiors #interiordesign #interiordecor #homedesign #homedecor #home #design #designer #style #decor #decoration #instastyle #instadecor #instagood #bullandstein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25400526"/>
                  </a:ext>
                </a:extLst>
              </a:tr>
            </a:tbl>
          </a:graphicData>
        </a:graphic>
      </p:graphicFrame>
      <p:sp>
        <p:nvSpPr>
          <p:cNvPr id="4" name="Text Placeholder 3">
            <a:extLst>
              <a:ext uri="{FF2B5EF4-FFF2-40B4-BE49-F238E27FC236}">
                <a16:creationId xmlns:a16="http://schemas.microsoft.com/office/drawing/2014/main" id="{16558FA7-EB55-4CB8-B806-9D3775907CF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278125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E5894-4A7F-47EF-91E8-B7396C0FF375}"/>
              </a:ext>
            </a:extLst>
          </p:cNvPr>
          <p:cNvSpPr>
            <a:spLocks noGrp="1"/>
          </p:cNvSpPr>
          <p:nvPr>
            <p:ph type="title"/>
          </p:nvPr>
        </p:nvSpPr>
        <p:spPr/>
        <p:txBody>
          <a:bodyPr/>
          <a:lstStyle/>
          <a:p>
            <a:r>
              <a:rPr lang="en-US"/>
              <a:t>Instagram Posts Table - 10 of 10</a:t>
            </a:r>
          </a:p>
        </p:txBody>
      </p:sp>
      <p:graphicFrame>
        <p:nvGraphicFramePr>
          <p:cNvPr id="5" name="Table Placeholder 4">
            <a:extLst>
              <a:ext uri="{FF2B5EF4-FFF2-40B4-BE49-F238E27FC236}">
                <a16:creationId xmlns:a16="http://schemas.microsoft.com/office/drawing/2014/main" id="{CF636594-DE07-457D-A685-73E992923065}"/>
              </a:ext>
            </a:extLst>
          </p:cNvPr>
          <p:cNvGraphicFramePr>
            <a:graphicFrameLocks noGrp="1"/>
          </p:cNvGraphicFramePr>
          <p:nvPr>
            <p:ph type="tbl" sz="quarter" idx="13"/>
            <p:extLst>
              <p:ext uri="{D42A27DB-BD31-4B8C-83A1-F6EECF244321}">
                <p14:modId xmlns:p14="http://schemas.microsoft.com/office/powerpoint/2010/main" val="1013821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55279365"/>
                    </a:ext>
                  </a:extLst>
                </a:gridCol>
                <a:gridCol w="987552">
                  <a:extLst>
                    <a:ext uri="{9D8B030D-6E8A-4147-A177-3AD203B41FA5}">
                      <a16:colId xmlns:a16="http://schemas.microsoft.com/office/drawing/2014/main" val="990044455"/>
                    </a:ext>
                  </a:extLst>
                </a:gridCol>
                <a:gridCol w="987552">
                  <a:extLst>
                    <a:ext uri="{9D8B030D-6E8A-4147-A177-3AD203B41FA5}">
                      <a16:colId xmlns:a16="http://schemas.microsoft.com/office/drawing/2014/main" val="3174958029"/>
                    </a:ext>
                  </a:extLst>
                </a:gridCol>
                <a:gridCol w="987552">
                  <a:extLst>
                    <a:ext uri="{9D8B030D-6E8A-4147-A177-3AD203B41FA5}">
                      <a16:colId xmlns:a16="http://schemas.microsoft.com/office/drawing/2014/main" val="747065220"/>
                    </a:ext>
                  </a:extLst>
                </a:gridCol>
                <a:gridCol w="987552">
                  <a:extLst>
                    <a:ext uri="{9D8B030D-6E8A-4147-A177-3AD203B41FA5}">
                      <a16:colId xmlns:a16="http://schemas.microsoft.com/office/drawing/2014/main" val="2608460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389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- 2018-02-06 08:26:58</a:t>
                      </a:r>
                      <a:r>
                        <a:rPr kumimoji="0" lang="en-US" sz="1000" b="0" i="0" u="none" strike="noStrike" kern="1200" cap="none" spc="0" normalizeH="0" baseline="0" noProof="0">
                          <a:ln>
                            <a:noFill/>
                          </a:ln>
                          <a:solidFill>
                            <a:prstClr val="black"/>
                          </a:solidFill>
                          <a:effectLst/>
                          <a:uLnTx/>
                          <a:uFillTx/>
                          <a:latin typeface="+mn-lt"/>
                          <a:ea typeface="+mn-ea"/>
                          <a:cs typeface="+mn-cs"/>
                        </a:rPr>
                        <a:t>
Discover the color of the year that will reign the design world in 2018. #Repost @walterknoll_official
• • •
New year – new colors! PANTONE 18-3838 Ultra Violet is the "Color of the Year 2018!" Enjoy this daring and imaginative shade on our 369 and get inspired! 
#walterknoll #369 #UltraViolet #COY2018 #coloroftheyear #coloroftheyear2018 #2018 #pantone #happynewyear #inspiration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9268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- 2018-02-05 05:35:49</a:t>
                      </a:r>
                      <a:r>
                        <a:rPr kumimoji="0" lang="en-US" sz="1000" b="0" i="0" u="none" strike="noStrike" kern="1200" cap="none" spc="0" normalizeH="0" baseline="0" noProof="0">
                          <a:ln>
                            <a:noFill/>
                          </a:ln>
                          <a:solidFill>
                            <a:prstClr val="black"/>
                          </a:solidFill>
                          <a:effectLst/>
                          <a:uLnTx/>
                          <a:uFillTx/>
                          <a:latin typeface="+mn-lt"/>
                          <a:ea typeface="+mn-ea"/>
                          <a:cs typeface="+mn-cs"/>
                        </a:rPr>
                        <a:t>
All time favorite armchair Pallone by Leolux is back in the showroom! The perfect eye-catcher for distinctive interiors.
Make sure to pass by Altus to check it out!
#luxury #furniture #interiors #interiordesign #interiordecor #homedesign #homedecor #home #design #designer #style #decor #decoration #instastyle #instadecor #instagood #leolux #instahome #instadesign #luxurylife #AltusME #Beirut #Lebanon #middleeast #luxurylifestyle #luxuryhome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76455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altus.me (Altus) - 2018-02-04 06:58:25</a:t>
                      </a:r>
                      <a:r>
                        <a:rPr kumimoji="0" lang="en-US" sz="1000" b="0" i="0" u="none" strike="noStrike" kern="1200" cap="none" spc="0" normalizeH="0" baseline="0" noProof="0">
                          <a:ln>
                            <a:noFill/>
                          </a:ln>
                          <a:solidFill>
                            <a:prstClr val="black"/>
                          </a:solidFill>
                          <a:effectLst/>
                          <a:uLnTx/>
                          <a:uFillTx/>
                          <a:latin typeface="+mn-lt"/>
                          <a:ea typeface="+mn-ea"/>
                          <a:cs typeface="+mn-cs"/>
                        </a:rPr>
                        <a:t>
The creation of unique and detailed design pieces by talented craftsmen #Repost @bocadolobo
• • •
See how our artisans work with Filigree  for our handmade design pieces.
#bocadolobo #passioniseverything #luxuryfurniture #design #furniture #exclusivedesign #behindthescenes #artsandcrafts #bespoke #craftsmanship #creativedesign #details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29970500"/>
                  </a:ext>
                </a:extLst>
              </a:tr>
            </a:tbl>
          </a:graphicData>
        </a:graphic>
      </p:graphicFrame>
      <p:sp>
        <p:nvSpPr>
          <p:cNvPr id="4" name="Text Placeholder 3">
            <a:extLst>
              <a:ext uri="{FF2B5EF4-FFF2-40B4-BE49-F238E27FC236}">
                <a16:creationId xmlns:a16="http://schemas.microsoft.com/office/drawing/2014/main" id="{5CBFED70-94B6-4385-8F19-F4ECA044773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17283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3C79D-6201-49EF-A5A7-83BA2D0875CB}"/>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0209DF6D-ED49-427D-A7F5-A964609E7EDF}"/>
              </a:ext>
            </a:extLst>
          </p:cNvPr>
          <p:cNvGraphicFramePr>
            <a:graphicFrameLocks noGrp="1"/>
          </p:cNvGraphicFramePr>
          <p:nvPr>
            <p:ph type="chart" sz="quarter" idx="13"/>
            <p:extLst>
              <p:ext uri="{D42A27DB-BD31-4B8C-83A1-F6EECF244321}">
                <p14:modId xmlns:p14="http://schemas.microsoft.com/office/powerpoint/2010/main" val="1622327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2E6C52-E8E0-4FA2-AD70-D99E1A40799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9F70CEF-5A32-4CE6-8165-8604A27853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17109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574</Words>
  <Application>Microsoft Office PowerPoint</Application>
  <PresentationFormat>On-screen Show (4:3)</PresentationFormat>
  <Paragraphs>231</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Overview</vt:lpstr>
      <vt:lpstr>Instagram Followers Total</vt:lpstr>
      <vt:lpstr>Instagram Key Metrics Table</vt:lpstr>
      <vt:lpstr>Instagram Followers Change Rate</vt:lpstr>
      <vt:lpstr>Instagram Interaction Rate</vt:lpstr>
      <vt:lpstr>Instagram Posts Table - 1 of 10</vt:lpstr>
      <vt:lpstr>Instagram Posts Table - 2 of 10</vt:lpstr>
      <vt:lpstr>Instagram Posts Table - 3 of 10</vt:lpstr>
      <vt:lpstr>Instagram Posts Table - 4 of 10</vt:lpstr>
      <vt:lpstr>Instagram Posts Table - 5 of 10</vt:lpstr>
      <vt:lpstr>Instagram Posts Table - 6 of 10</vt:lpstr>
      <vt:lpstr>Instagram Posts Table - 7 of 10</vt:lpstr>
      <vt:lpstr>Instagram Posts Table - 8 of 10</vt:lpstr>
      <vt:lpstr>Instagram Posts Table - 9 of 10</vt:lpstr>
      <vt:lpstr>Instagram Posts Table - 10 of 10</vt:lpstr>
      <vt:lpstr>Instagram Average Interactions Per Post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2018-03-03T09:47:02Z</dcterms:created>
  <dcterms:modified xsi:type="dcterms:W3CDTF">2018-03-03T09:47:21Z</dcterms:modified>
</cp:coreProperties>
</file>