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-4.6448975800084001E-3</c:v>
                </c:pt>
                <c:pt idx="1">
                  <c:v>-9.2902266815310004E-3</c:v>
                </c:pt>
                <c:pt idx="2">
                  <c:v>3.2518814456936003E-2</c:v>
                </c:pt>
                <c:pt idx="3">
                  <c:v>2.7864208424278999E-2</c:v>
                </c:pt>
                <c:pt idx="4">
                  <c:v>2.7856446445982001E-2</c:v>
                </c:pt>
                <c:pt idx="5">
                  <c:v>-1.3924344395451E-2</c:v>
                </c:pt>
                <c:pt idx="6">
                  <c:v>4.6420945130443E-3</c:v>
                </c:pt>
                <c:pt idx="7">
                  <c:v>9.2837580652648001E-3</c:v>
                </c:pt>
                <c:pt idx="8">
                  <c:v>3.249013692272E-2</c:v>
                </c:pt>
                <c:pt idx="9">
                  <c:v>4.1759465478842003E-2</c:v>
                </c:pt>
                <c:pt idx="10">
                  <c:v>9.2760076063262004E-3</c:v>
                </c:pt>
                <c:pt idx="11">
                  <c:v>3.710058897185E-2</c:v>
                </c:pt>
                <c:pt idx="12">
                  <c:v>3.2450975847202003E-2</c:v>
                </c:pt>
                <c:pt idx="13">
                  <c:v>-4.6343498007230003E-3</c:v>
                </c:pt>
                <c:pt idx="14">
                  <c:v>4.6345645826575001E-2</c:v>
                </c:pt>
                <c:pt idx="15">
                  <c:v>0.11117802381062999</c:v>
                </c:pt>
                <c:pt idx="16">
                  <c:v>9.2545462958677997E-3</c:v>
                </c:pt>
                <c:pt idx="17">
                  <c:v>2.3134224772127999E-2</c:v>
                </c:pt>
                <c:pt idx="18">
                  <c:v>6.9386622259227995E-2</c:v>
                </c:pt>
                <c:pt idx="19">
                  <c:v>6.0093375860953001E-2</c:v>
                </c:pt>
                <c:pt idx="20">
                  <c:v>1.8479164741754001E-2</c:v>
                </c:pt>
                <c:pt idx="21">
                  <c:v>-1.8475750577367001E-2</c:v>
                </c:pt>
                <c:pt idx="22">
                  <c:v>4.6197911854383997E-3</c:v>
                </c:pt>
                <c:pt idx="23">
                  <c:v>2.3097888852958999E-2</c:v>
                </c:pt>
                <c:pt idx="24">
                  <c:v>2.3092554960280998E-2</c:v>
                </c:pt>
                <c:pt idx="25">
                  <c:v>9.2348894121993003E-3</c:v>
                </c:pt>
                <c:pt idx="26">
                  <c:v>9.2340366591255E-3</c:v>
                </c:pt>
                <c:pt idx="27">
                  <c:v>1.8466368127049E-2</c:v>
                </c:pt>
              </c:numCache>
            </c:numRef>
          </c:val>
          <c:smooth val="0"/>
          <c:extLst>
            <c:ext xmlns:c16="http://schemas.microsoft.com/office/drawing/2014/chart" uri="{C3380CC4-5D6E-409C-BE32-E72D297353CC}">
              <c16:uniqueId val="{00000000-598C-424F-B4D4-94775DB33FB8}"/>
            </c:ext>
          </c:extLst>
        </c:ser>
        <c:dLbls>
          <c:showLegendKey val="0"/>
          <c:showVal val="0"/>
          <c:showCatName val="0"/>
          <c:showSerName val="0"/>
          <c:showPercent val="0"/>
          <c:showBubbleSize val="0"/>
        </c:dLbls>
        <c:smooth val="0"/>
        <c:axId val="317261856"/>
        <c:axId val="317262840"/>
      </c:lineChart>
      <c:dateAx>
        <c:axId val="31726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62840"/>
        <c:crosses val="autoZero"/>
        <c:auto val="1"/>
        <c:lblOffset val="100"/>
        <c:baseTimeUnit val="days"/>
      </c:dateAx>
      <c:valAx>
        <c:axId val="31726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26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21528</c:v>
                </c:pt>
                <c:pt idx="1">
                  <c:v>21526</c:v>
                </c:pt>
                <c:pt idx="2">
                  <c:v>21533</c:v>
                </c:pt>
                <c:pt idx="3">
                  <c:v>21539</c:v>
                </c:pt>
                <c:pt idx="4">
                  <c:v>21545</c:v>
                </c:pt>
                <c:pt idx="5">
                  <c:v>21542</c:v>
                </c:pt>
                <c:pt idx="6">
                  <c:v>21543</c:v>
                </c:pt>
                <c:pt idx="7">
                  <c:v>21545</c:v>
                </c:pt>
                <c:pt idx="8">
                  <c:v>21552</c:v>
                </c:pt>
                <c:pt idx="9">
                  <c:v>21561</c:v>
                </c:pt>
                <c:pt idx="10">
                  <c:v>21563</c:v>
                </c:pt>
                <c:pt idx="11">
                  <c:v>21571</c:v>
                </c:pt>
                <c:pt idx="12">
                  <c:v>21578</c:v>
                </c:pt>
                <c:pt idx="13">
                  <c:v>21577</c:v>
                </c:pt>
                <c:pt idx="14">
                  <c:v>21587</c:v>
                </c:pt>
                <c:pt idx="15">
                  <c:v>21611</c:v>
                </c:pt>
                <c:pt idx="16">
                  <c:v>21613</c:v>
                </c:pt>
                <c:pt idx="17">
                  <c:v>21618</c:v>
                </c:pt>
                <c:pt idx="18">
                  <c:v>21633</c:v>
                </c:pt>
                <c:pt idx="19">
                  <c:v>21646</c:v>
                </c:pt>
                <c:pt idx="20">
                  <c:v>21650</c:v>
                </c:pt>
                <c:pt idx="21">
                  <c:v>21646</c:v>
                </c:pt>
                <c:pt idx="22">
                  <c:v>21647</c:v>
                </c:pt>
                <c:pt idx="23">
                  <c:v>21652</c:v>
                </c:pt>
                <c:pt idx="24">
                  <c:v>21657</c:v>
                </c:pt>
                <c:pt idx="25">
                  <c:v>21659</c:v>
                </c:pt>
                <c:pt idx="26">
                  <c:v>21661</c:v>
                </c:pt>
                <c:pt idx="27">
                  <c:v>21665</c:v>
                </c:pt>
              </c:numCache>
            </c:numRef>
          </c:val>
          <c:smooth val="0"/>
          <c:extLst>
            <c:ext xmlns:c16="http://schemas.microsoft.com/office/drawing/2014/chart" uri="{C3380CC4-5D6E-409C-BE32-E72D297353CC}">
              <c16:uniqueId val="{00000000-9AA9-486F-9074-5891F17695B8}"/>
            </c:ext>
          </c:extLst>
        </c:ser>
        <c:dLbls>
          <c:showLegendKey val="0"/>
          <c:showVal val="0"/>
          <c:showCatName val="0"/>
          <c:showSerName val="0"/>
          <c:showPercent val="0"/>
          <c:showBubbleSize val="0"/>
        </c:dLbls>
        <c:smooth val="0"/>
        <c:axId val="258982568"/>
        <c:axId val="258982240"/>
      </c:lineChart>
      <c:dateAx>
        <c:axId val="25898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982240"/>
        <c:crosses val="autoZero"/>
        <c:auto val="1"/>
        <c:lblOffset val="100"/>
        <c:baseTimeUnit val="days"/>
      </c:dateAx>
      <c:valAx>
        <c:axId val="25898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898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Altus.me</c:v>
                </c:pt>
              </c:strCache>
            </c:strRef>
          </c:cat>
          <c:val>
            <c:numRef>
              <c:f>Sheet1!$B$2</c:f>
              <c:numCache>
                <c:formatCode>General</c:formatCode>
                <c:ptCount val="1"/>
                <c:pt idx="0">
                  <c:v>24</c:v>
                </c:pt>
              </c:numCache>
            </c:numRef>
          </c:val>
          <c:extLst>
            <c:ext xmlns:c16="http://schemas.microsoft.com/office/drawing/2014/chart" uri="{C3380CC4-5D6E-409C-BE32-E72D297353CC}">
              <c16:uniqueId val="{00000000-9275-4785-93F2-F6D07EBD0CF9}"/>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Altus.me</c:v>
                </c:pt>
              </c:strCache>
            </c:strRef>
          </c:cat>
          <c:val>
            <c:numRef>
              <c:f>Sheet1!$C$2</c:f>
              <c:numCache>
                <c:formatCode>General</c:formatCode>
                <c:ptCount val="1"/>
                <c:pt idx="0">
                  <c:v>5</c:v>
                </c:pt>
              </c:numCache>
            </c:numRef>
          </c:val>
          <c:extLst>
            <c:ext xmlns:c16="http://schemas.microsoft.com/office/drawing/2014/chart" uri="{C3380CC4-5D6E-409C-BE32-E72D297353CC}">
              <c16:uniqueId val="{00000001-9275-4785-93F2-F6D07EBD0CF9}"/>
            </c:ext>
          </c:extLst>
        </c:ser>
        <c:dLbls>
          <c:showLegendKey val="0"/>
          <c:showVal val="0"/>
          <c:showCatName val="0"/>
          <c:showSerName val="0"/>
          <c:showPercent val="0"/>
          <c:showBubbleSize val="0"/>
        </c:dLbls>
        <c:gapWidth val="150"/>
        <c:overlap val="100"/>
        <c:axId val="373157152"/>
        <c:axId val="373157480"/>
      </c:barChart>
      <c:catAx>
        <c:axId val="373157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57480"/>
        <c:crosses val="autoZero"/>
        <c:auto val="1"/>
        <c:lblAlgn val="ctr"/>
        <c:lblOffset val="100"/>
        <c:noMultiLvlLbl val="0"/>
      </c:catAx>
      <c:valAx>
        <c:axId val="373157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57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1.3935340022297E-2</c:v>
                </c:pt>
                <c:pt idx="1">
                  <c:v>0.56673015283132999</c:v>
                </c:pt>
                <c:pt idx="2">
                  <c:v>0.79427748618143001</c:v>
                </c:pt>
                <c:pt idx="3">
                  <c:v>0.12537147102526</c:v>
                </c:pt>
                <c:pt idx="4">
                  <c:v>0.62204066474792996</c:v>
                </c:pt>
                <c:pt idx="5">
                  <c:v>0.42241099196955001</c:v>
                </c:pt>
                <c:pt idx="6">
                  <c:v>0.58026181413054001</c:v>
                </c:pt>
                <c:pt idx="7">
                  <c:v>0.11139992573338001</c:v>
                </c:pt>
                <c:pt idx="8">
                  <c:v>0.45479858919621002</c:v>
                </c:pt>
                <c:pt idx="9">
                  <c:v>0.83503432918909004</c:v>
                </c:pt>
                <c:pt idx="10">
                  <c:v>6.0291253130506997E-2</c:v>
                </c:pt>
                <c:pt idx="11">
                  <c:v>0.11128112393935</c:v>
                </c:pt>
                <c:pt idx="12">
                  <c:v>0.47279132288865999</c:v>
                </c:pt>
                <c:pt idx="13">
                  <c:v>0.63493534782407002</c:v>
                </c:pt>
                <c:pt idx="14">
                  <c:v>0.39384672412194999</c:v>
                </c:pt>
                <c:pt idx="15">
                  <c:v>0.17593407102181</c:v>
                </c:pt>
                <c:pt idx="16">
                  <c:v>0.71719415139736997</c:v>
                </c:pt>
                <c:pt idx="17">
                  <c:v>8.3275503122830996E-2</c:v>
                </c:pt>
                <c:pt idx="18">
                  <c:v>0.29132947976878998</c:v>
                </c:pt>
                <c:pt idx="19">
                  <c:v>0.21720042515828</c:v>
                </c:pt>
                <c:pt idx="20">
                  <c:v>0.52198817442720002</c:v>
                </c:pt>
                <c:pt idx="21">
                  <c:v>4.6193643754619002E-3</c:v>
                </c:pt>
                <c:pt idx="22">
                  <c:v>0.58671348055067996</c:v>
                </c:pt>
                <c:pt idx="23">
                  <c:v>0.34643632500346</c:v>
                </c:pt>
                <c:pt idx="24">
                  <c:v>2.7708506511499E-2</c:v>
                </c:pt>
                <c:pt idx="25">
                  <c:v>1.3851694523962999E-2</c:v>
                </c:pt>
                <c:pt idx="26">
                  <c:v>9.2336103416436003E-3</c:v>
                </c:pt>
                <c:pt idx="27">
                  <c:v>0.58625305820984996</c:v>
                </c:pt>
              </c:numCache>
            </c:numRef>
          </c:val>
          <c:smooth val="0"/>
          <c:extLst>
            <c:ext xmlns:c16="http://schemas.microsoft.com/office/drawing/2014/chart" uri="{C3380CC4-5D6E-409C-BE32-E72D297353CC}">
              <c16:uniqueId val="{00000000-F671-46E9-A545-12BCD79318AB}"/>
            </c:ext>
          </c:extLst>
        </c:ser>
        <c:dLbls>
          <c:showLegendKey val="0"/>
          <c:showVal val="0"/>
          <c:showCatName val="0"/>
          <c:showSerName val="0"/>
          <c:showPercent val="0"/>
          <c:showBubbleSize val="0"/>
        </c:dLbls>
        <c:smooth val="0"/>
        <c:axId val="373125992"/>
        <c:axId val="373126648"/>
      </c:lineChart>
      <c:dateAx>
        <c:axId val="373125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26648"/>
        <c:crosses val="autoZero"/>
        <c:auto val="1"/>
        <c:lblOffset val="100"/>
        <c:baseTimeUnit val="days"/>
      </c:dateAx>
      <c:valAx>
        <c:axId val="37312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25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Altus.me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0.25930727912576002</c:v>
                </c:pt>
                <c:pt idx="1">
                  <c:v>0.28014447119836999</c:v>
                </c:pt>
                <c:pt idx="2">
                  <c:v>0.58112613446935002</c:v>
                </c:pt>
                <c:pt idx="3">
                  <c:v>0.1074273013521</c:v>
                </c:pt>
                <c:pt idx="4">
                  <c:v>0.44568438599741</c:v>
                </c:pt>
                <c:pt idx="5">
                  <c:v>0.67257825523244996</c:v>
                </c:pt>
                <c:pt idx="6">
                  <c:v>7.4087794035933005E-2</c:v>
                </c:pt>
              </c:numCache>
            </c:numRef>
          </c:val>
          <c:extLst>
            <c:ext xmlns:c16="http://schemas.microsoft.com/office/drawing/2014/chart" uri="{C3380CC4-5D6E-409C-BE32-E72D297353CC}">
              <c16:uniqueId val="{00000000-AC16-4DC6-B9BC-B3C351094A56}"/>
            </c:ext>
          </c:extLst>
        </c:ser>
        <c:dLbls>
          <c:showLegendKey val="0"/>
          <c:showVal val="0"/>
          <c:showCatName val="0"/>
          <c:showSerName val="0"/>
          <c:showPercent val="0"/>
          <c:showBubbleSize val="0"/>
        </c:dLbls>
        <c:gapWidth val="219"/>
        <c:overlap val="-27"/>
        <c:axId val="373128944"/>
        <c:axId val="373131896"/>
      </c:barChart>
      <c:catAx>
        <c:axId val="37312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31896"/>
        <c:crosses val="autoZero"/>
        <c:auto val="1"/>
        <c:lblAlgn val="ctr"/>
        <c:lblOffset val="100"/>
        <c:noMultiLvlLbl val="0"/>
      </c:catAx>
      <c:valAx>
        <c:axId val="373131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2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0.41440940871416998</c:v>
                </c:pt>
                <c:pt idx="5">
                  <c:v>0.44566374959485</c:v>
                </c:pt>
                <c:pt idx="6">
                  <c:v>0.21762281798398</c:v>
                </c:pt>
                <c:pt idx="7">
                  <c:v>0.20720470435709001</c:v>
                </c:pt>
                <c:pt idx="8">
                  <c:v>0.60039202975721995</c:v>
                </c:pt>
                <c:pt idx="9">
                  <c:v>0.43617169051256999</c:v>
                </c:pt>
                <c:pt idx="10">
                  <c:v>0.14199503017394</c:v>
                </c:pt>
                <c:pt idx="11">
                  <c:v>0.14353845441497001</c:v>
                </c:pt>
                <c:pt idx="12">
                  <c:v>0</c:v>
                </c:pt>
                <c:pt idx="13">
                  <c:v>0.29633745427606001</c:v>
                </c:pt>
                <c:pt idx="14">
                  <c:v>0</c:v>
                </c:pt>
                <c:pt idx="15">
                  <c:v>1.389081816919E-2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D52-4F85-B5A5-69C2602B749C}"/>
            </c:ext>
          </c:extLst>
        </c:ser>
        <c:dLbls>
          <c:showLegendKey val="0"/>
          <c:showVal val="0"/>
          <c:showCatName val="0"/>
          <c:showSerName val="0"/>
          <c:showPercent val="0"/>
          <c:showBubbleSize val="0"/>
        </c:dLbls>
        <c:smooth val="0"/>
        <c:axId val="373132880"/>
        <c:axId val="381451144"/>
      </c:lineChart>
      <c:catAx>
        <c:axId val="373132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451144"/>
        <c:crosses val="autoZero"/>
        <c:auto val="1"/>
        <c:lblAlgn val="ctr"/>
        <c:lblOffset val="100"/>
        <c:noMultiLvlLbl val="0"/>
      </c:catAx>
      <c:valAx>
        <c:axId val="38145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13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1</c:v>
                </c:pt>
                <c:pt idx="3">
                  <c:v>4</c:v>
                </c:pt>
                <c:pt idx="4">
                  <c:v>1</c:v>
                </c:pt>
                <c:pt idx="5">
                  <c:v>1</c:v>
                </c:pt>
                <c:pt idx="6">
                  <c:v>0</c:v>
                </c:pt>
                <c:pt idx="7">
                  <c:v>0</c:v>
                </c:pt>
                <c:pt idx="8">
                  <c:v>0</c:v>
                </c:pt>
                <c:pt idx="9">
                  <c:v>1</c:v>
                </c:pt>
                <c:pt idx="10">
                  <c:v>1</c:v>
                </c:pt>
                <c:pt idx="11">
                  <c:v>0</c:v>
                </c:pt>
                <c:pt idx="12">
                  <c:v>1</c:v>
                </c:pt>
                <c:pt idx="13">
                  <c:v>1</c:v>
                </c:pt>
                <c:pt idx="14">
                  <c:v>0</c:v>
                </c:pt>
                <c:pt idx="15">
                  <c:v>1</c:v>
                </c:pt>
                <c:pt idx="16">
                  <c:v>0</c:v>
                </c:pt>
                <c:pt idx="17">
                  <c:v>1</c:v>
                </c:pt>
                <c:pt idx="18">
                  <c:v>0</c:v>
                </c:pt>
                <c:pt idx="19">
                  <c:v>1</c:v>
                </c:pt>
                <c:pt idx="20">
                  <c:v>0</c:v>
                </c:pt>
                <c:pt idx="21">
                  <c:v>0</c:v>
                </c:pt>
                <c:pt idx="22">
                  <c:v>3</c:v>
                </c:pt>
                <c:pt idx="23">
                  <c:v>0</c:v>
                </c:pt>
                <c:pt idx="24">
                  <c:v>0</c:v>
                </c:pt>
                <c:pt idx="25">
                  <c:v>0</c:v>
                </c:pt>
                <c:pt idx="26">
                  <c:v>0</c:v>
                </c:pt>
                <c:pt idx="27">
                  <c:v>0</c:v>
                </c:pt>
              </c:numCache>
            </c:numRef>
          </c:val>
          <c:smooth val="0"/>
          <c:extLst>
            <c:ext xmlns:c16="http://schemas.microsoft.com/office/drawing/2014/chart" uri="{C3380CC4-5D6E-409C-BE32-E72D297353CC}">
              <c16:uniqueId val="{00000000-F038-476D-881C-3E430DDD8173}"/>
            </c:ext>
          </c:extLst>
        </c:ser>
        <c:dLbls>
          <c:showLegendKey val="0"/>
          <c:showVal val="0"/>
          <c:showCatName val="0"/>
          <c:showSerName val="0"/>
          <c:showPercent val="0"/>
          <c:showBubbleSize val="0"/>
        </c:dLbls>
        <c:smooth val="0"/>
        <c:axId val="318140904"/>
        <c:axId val="318141560"/>
      </c:lineChart>
      <c:dateAx>
        <c:axId val="318140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41560"/>
        <c:crosses val="autoZero"/>
        <c:auto val="1"/>
        <c:lblOffset val="100"/>
        <c:baseTimeUnit val="days"/>
      </c:dateAx>
      <c:valAx>
        <c:axId val="31814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40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c:v>
                </c:pt>
                <c:pt idx="2">
                  <c:v>0</c:v>
                </c:pt>
                <c:pt idx="3">
                  <c:v>4</c:v>
                </c:pt>
                <c:pt idx="4">
                  <c:v>0</c:v>
                </c:pt>
                <c:pt idx="5">
                  <c:v>1</c:v>
                </c:pt>
                <c:pt idx="6">
                  <c:v>0</c:v>
                </c:pt>
                <c:pt idx="7">
                  <c:v>0</c:v>
                </c:pt>
                <c:pt idx="8">
                  <c:v>5</c:v>
                </c:pt>
                <c:pt idx="9">
                  <c:v>6</c:v>
                </c:pt>
                <c:pt idx="10">
                  <c:v>0</c:v>
                </c:pt>
                <c:pt idx="11">
                  <c:v>0</c:v>
                </c:pt>
                <c:pt idx="12">
                  <c:v>2</c:v>
                </c:pt>
                <c:pt idx="13">
                  <c:v>0</c:v>
                </c:pt>
                <c:pt idx="14">
                  <c:v>3</c:v>
                </c:pt>
                <c:pt idx="15">
                  <c:v>2</c:v>
                </c:pt>
                <c:pt idx="16">
                  <c:v>0</c:v>
                </c:pt>
                <c:pt idx="17">
                  <c:v>0</c:v>
                </c:pt>
                <c:pt idx="18">
                  <c:v>4</c:v>
                </c:pt>
                <c:pt idx="19">
                  <c:v>0</c:v>
                </c:pt>
                <c:pt idx="20">
                  <c:v>0</c:v>
                </c:pt>
                <c:pt idx="21">
                  <c:v>0</c:v>
                </c:pt>
                <c:pt idx="22">
                  <c:v>1</c:v>
                </c:pt>
                <c:pt idx="23">
                  <c:v>0</c:v>
                </c:pt>
                <c:pt idx="24">
                  <c:v>0</c:v>
                </c:pt>
                <c:pt idx="25">
                  <c:v>0</c:v>
                </c:pt>
                <c:pt idx="26">
                  <c:v>0</c:v>
                </c:pt>
                <c:pt idx="27">
                  <c:v>1</c:v>
                </c:pt>
              </c:numCache>
            </c:numRef>
          </c:val>
          <c:smooth val="0"/>
          <c:extLst>
            <c:ext xmlns:c16="http://schemas.microsoft.com/office/drawing/2014/chart" uri="{C3380CC4-5D6E-409C-BE32-E72D297353CC}">
              <c16:uniqueId val="{00000000-A1B5-48CA-BF36-E0168927948E}"/>
            </c:ext>
          </c:extLst>
        </c:ser>
        <c:dLbls>
          <c:showLegendKey val="0"/>
          <c:showVal val="0"/>
          <c:showCatName val="0"/>
          <c:showSerName val="0"/>
          <c:showPercent val="0"/>
          <c:showBubbleSize val="0"/>
        </c:dLbls>
        <c:smooth val="0"/>
        <c:axId val="318142544"/>
        <c:axId val="318141232"/>
      </c:lineChart>
      <c:dateAx>
        <c:axId val="318142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41232"/>
        <c:crosses val="autoZero"/>
        <c:auto val="1"/>
        <c:lblOffset val="100"/>
        <c:baseTimeUnit val="days"/>
      </c:dateAx>
      <c:valAx>
        <c:axId val="31814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4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c:v>
                </c:pt>
                <c:pt idx="1">
                  <c:v>120</c:v>
                </c:pt>
                <c:pt idx="2">
                  <c:v>167</c:v>
                </c:pt>
                <c:pt idx="3">
                  <c:v>16</c:v>
                </c:pt>
                <c:pt idx="4">
                  <c:v>131</c:v>
                </c:pt>
                <c:pt idx="5">
                  <c:v>89</c:v>
                </c:pt>
                <c:pt idx="6">
                  <c:v>124</c:v>
                </c:pt>
                <c:pt idx="7">
                  <c:v>23</c:v>
                </c:pt>
                <c:pt idx="8">
                  <c:v>91</c:v>
                </c:pt>
                <c:pt idx="9">
                  <c:v>169</c:v>
                </c:pt>
                <c:pt idx="10">
                  <c:v>11</c:v>
                </c:pt>
                <c:pt idx="11">
                  <c:v>23</c:v>
                </c:pt>
                <c:pt idx="12">
                  <c:v>97</c:v>
                </c:pt>
                <c:pt idx="13">
                  <c:v>131</c:v>
                </c:pt>
                <c:pt idx="14">
                  <c:v>77</c:v>
                </c:pt>
                <c:pt idx="15">
                  <c:v>34</c:v>
                </c:pt>
                <c:pt idx="16">
                  <c:v>152</c:v>
                </c:pt>
                <c:pt idx="17">
                  <c:v>17</c:v>
                </c:pt>
                <c:pt idx="18">
                  <c:v>52</c:v>
                </c:pt>
                <c:pt idx="19">
                  <c:v>46</c:v>
                </c:pt>
                <c:pt idx="20">
                  <c:v>112</c:v>
                </c:pt>
                <c:pt idx="21">
                  <c:v>1</c:v>
                </c:pt>
                <c:pt idx="22">
                  <c:v>120</c:v>
                </c:pt>
                <c:pt idx="23">
                  <c:v>75</c:v>
                </c:pt>
                <c:pt idx="24">
                  <c:v>6</c:v>
                </c:pt>
                <c:pt idx="25">
                  <c:v>3</c:v>
                </c:pt>
                <c:pt idx="26">
                  <c:v>2</c:v>
                </c:pt>
                <c:pt idx="27">
                  <c:v>120</c:v>
                </c:pt>
              </c:numCache>
            </c:numRef>
          </c:val>
          <c:smooth val="0"/>
          <c:extLst>
            <c:ext xmlns:c16="http://schemas.microsoft.com/office/drawing/2014/chart" uri="{C3380CC4-5D6E-409C-BE32-E72D297353CC}">
              <c16:uniqueId val="{00000000-C9C4-49F0-B413-7D80228EB820}"/>
            </c:ext>
          </c:extLst>
        </c:ser>
        <c:dLbls>
          <c:showLegendKey val="0"/>
          <c:showVal val="0"/>
          <c:showCatName val="0"/>
          <c:showSerName val="0"/>
          <c:showPercent val="0"/>
          <c:showBubbleSize val="0"/>
        </c:dLbls>
        <c:smooth val="0"/>
        <c:axId val="318136968"/>
        <c:axId val="318137296"/>
      </c:lineChart>
      <c:dateAx>
        <c:axId val="31813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37296"/>
        <c:crosses val="autoZero"/>
        <c:auto val="1"/>
        <c:lblOffset val="100"/>
        <c:baseTimeUnit val="days"/>
      </c:dateAx>
      <c:valAx>
        <c:axId val="3181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3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c:v>
                </c:pt>
                <c:pt idx="1">
                  <c:v>2</c:v>
                </c:pt>
                <c:pt idx="2">
                  <c:v>2</c:v>
                </c:pt>
                <c:pt idx="3">
                  <c:v>1</c:v>
                </c:pt>
                <c:pt idx="4">
                  <c:v>1</c:v>
                </c:pt>
                <c:pt idx="5">
                  <c:v>1</c:v>
                </c:pt>
                <c:pt idx="6">
                  <c:v>1</c:v>
                </c:pt>
                <c:pt idx="7">
                  <c:v>1</c:v>
                </c:pt>
                <c:pt idx="8">
                  <c:v>2</c:v>
                </c:pt>
                <c:pt idx="9">
                  <c:v>3</c:v>
                </c:pt>
                <c:pt idx="10">
                  <c:v>2</c:v>
                </c:pt>
                <c:pt idx="11">
                  <c:v>3</c:v>
                </c:pt>
                <c:pt idx="12">
                  <c:v>1</c:v>
                </c:pt>
                <c:pt idx="13">
                  <c:v>3</c:v>
                </c:pt>
                <c:pt idx="14">
                  <c:v>3</c:v>
                </c:pt>
                <c:pt idx="15">
                  <c:v>4</c:v>
                </c:pt>
                <c:pt idx="16">
                  <c:v>1</c:v>
                </c:pt>
                <c:pt idx="17">
                  <c:v>3</c:v>
                </c:pt>
                <c:pt idx="18">
                  <c:v>0</c:v>
                </c:pt>
                <c:pt idx="19">
                  <c:v>1</c:v>
                </c:pt>
                <c:pt idx="20">
                  <c:v>1</c:v>
                </c:pt>
                <c:pt idx="21">
                  <c:v>4</c:v>
                </c:pt>
                <c:pt idx="22">
                  <c:v>2</c:v>
                </c:pt>
                <c:pt idx="23">
                  <c:v>2</c:v>
                </c:pt>
                <c:pt idx="24">
                  <c:v>3</c:v>
                </c:pt>
                <c:pt idx="25">
                  <c:v>2</c:v>
                </c:pt>
                <c:pt idx="26">
                  <c:v>4</c:v>
                </c:pt>
                <c:pt idx="27">
                  <c:v>3</c:v>
                </c:pt>
              </c:numCache>
            </c:numRef>
          </c:val>
          <c:smooth val="0"/>
          <c:extLst>
            <c:ext xmlns:c16="http://schemas.microsoft.com/office/drawing/2014/chart" uri="{C3380CC4-5D6E-409C-BE32-E72D297353CC}">
              <c16:uniqueId val="{00000000-45B6-438D-8A93-54C3AF9DA947}"/>
            </c:ext>
          </c:extLst>
        </c:ser>
        <c:dLbls>
          <c:showLegendKey val="0"/>
          <c:showVal val="0"/>
          <c:showCatName val="0"/>
          <c:showSerName val="0"/>
          <c:showPercent val="0"/>
          <c:showBubbleSize val="0"/>
        </c:dLbls>
        <c:smooth val="0"/>
        <c:axId val="323084864"/>
        <c:axId val="323086504"/>
      </c:lineChart>
      <c:dateAx>
        <c:axId val="32308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6504"/>
        <c:crosses val="autoZero"/>
        <c:auto val="1"/>
        <c:lblOffset val="100"/>
        <c:baseTimeUnit val="days"/>
      </c:dateAx>
      <c:valAx>
        <c:axId val="32308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38</c:v>
                </c:pt>
                <c:pt idx="1">
                  <c:v>125</c:v>
                </c:pt>
                <c:pt idx="2">
                  <c:v>153</c:v>
                </c:pt>
                <c:pt idx="3">
                  <c:v>283</c:v>
                </c:pt>
                <c:pt idx="4">
                  <c:v>184</c:v>
                </c:pt>
                <c:pt idx="5">
                  <c:v>129</c:v>
                </c:pt>
                <c:pt idx="6">
                  <c:v>182</c:v>
                </c:pt>
                <c:pt idx="7">
                  <c:v>122</c:v>
                </c:pt>
                <c:pt idx="8">
                  <c:v>162</c:v>
                </c:pt>
                <c:pt idx="9">
                  <c:v>357</c:v>
                </c:pt>
                <c:pt idx="10">
                  <c:v>69</c:v>
                </c:pt>
                <c:pt idx="11">
                  <c:v>625</c:v>
                </c:pt>
                <c:pt idx="12">
                  <c:v>301</c:v>
                </c:pt>
                <c:pt idx="13">
                  <c:v>151</c:v>
                </c:pt>
                <c:pt idx="14">
                  <c:v>716</c:v>
                </c:pt>
                <c:pt idx="15">
                  <c:v>444</c:v>
                </c:pt>
                <c:pt idx="16">
                  <c:v>301</c:v>
                </c:pt>
                <c:pt idx="17">
                  <c:v>204</c:v>
                </c:pt>
                <c:pt idx="18">
                  <c:v>328</c:v>
                </c:pt>
                <c:pt idx="19">
                  <c:v>571</c:v>
                </c:pt>
                <c:pt idx="20">
                  <c:v>182</c:v>
                </c:pt>
                <c:pt idx="21">
                  <c:v>46</c:v>
                </c:pt>
                <c:pt idx="22">
                  <c:v>156</c:v>
                </c:pt>
                <c:pt idx="23">
                  <c:v>417</c:v>
                </c:pt>
                <c:pt idx="24">
                  <c:v>313</c:v>
                </c:pt>
                <c:pt idx="25">
                  <c:v>90</c:v>
                </c:pt>
                <c:pt idx="26">
                  <c:v>42</c:v>
                </c:pt>
                <c:pt idx="27">
                  <c:v>204</c:v>
                </c:pt>
              </c:numCache>
            </c:numRef>
          </c:val>
          <c:smooth val="0"/>
          <c:extLst>
            <c:ext xmlns:c16="http://schemas.microsoft.com/office/drawing/2014/chart" uri="{C3380CC4-5D6E-409C-BE32-E72D297353CC}">
              <c16:uniqueId val="{00000000-67CF-4A6B-92B0-F11CB830E51B}"/>
            </c:ext>
          </c:extLst>
        </c:ser>
        <c:dLbls>
          <c:showLegendKey val="0"/>
          <c:showVal val="0"/>
          <c:showCatName val="0"/>
          <c:showSerName val="0"/>
          <c:showPercent val="0"/>
          <c:showBubbleSize val="0"/>
        </c:dLbls>
        <c:smooth val="0"/>
        <c:axId val="323086176"/>
        <c:axId val="323085520"/>
      </c:lineChart>
      <c:dateAx>
        <c:axId val="323086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5520"/>
        <c:crosses val="autoZero"/>
        <c:auto val="1"/>
        <c:lblOffset val="100"/>
        <c:baseTimeUnit val="days"/>
      </c:dateAx>
      <c:valAx>
        <c:axId val="323085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890</c:v>
                </c:pt>
                <c:pt idx="1">
                  <c:v>4645</c:v>
                </c:pt>
                <c:pt idx="2">
                  <c:v>5749</c:v>
                </c:pt>
                <c:pt idx="3">
                  <c:v>18372</c:v>
                </c:pt>
                <c:pt idx="4">
                  <c:v>7175</c:v>
                </c:pt>
                <c:pt idx="5">
                  <c:v>5172</c:v>
                </c:pt>
                <c:pt idx="6">
                  <c:v>5310</c:v>
                </c:pt>
                <c:pt idx="7">
                  <c:v>3081</c:v>
                </c:pt>
                <c:pt idx="8">
                  <c:v>5133</c:v>
                </c:pt>
                <c:pt idx="9">
                  <c:v>9611</c:v>
                </c:pt>
                <c:pt idx="10">
                  <c:v>9995</c:v>
                </c:pt>
                <c:pt idx="11">
                  <c:v>8667</c:v>
                </c:pt>
                <c:pt idx="12">
                  <c:v>12159</c:v>
                </c:pt>
                <c:pt idx="13">
                  <c:v>5562</c:v>
                </c:pt>
                <c:pt idx="14">
                  <c:v>9980</c:v>
                </c:pt>
                <c:pt idx="15">
                  <c:v>6812</c:v>
                </c:pt>
                <c:pt idx="16">
                  <c:v>7889</c:v>
                </c:pt>
                <c:pt idx="17">
                  <c:v>7090</c:v>
                </c:pt>
                <c:pt idx="18">
                  <c:v>11742</c:v>
                </c:pt>
                <c:pt idx="19">
                  <c:v>13133</c:v>
                </c:pt>
                <c:pt idx="20">
                  <c:v>5528</c:v>
                </c:pt>
                <c:pt idx="21">
                  <c:v>1580</c:v>
                </c:pt>
                <c:pt idx="22">
                  <c:v>4902</c:v>
                </c:pt>
                <c:pt idx="23">
                  <c:v>10163</c:v>
                </c:pt>
                <c:pt idx="24">
                  <c:v>11042</c:v>
                </c:pt>
                <c:pt idx="25">
                  <c:v>8567</c:v>
                </c:pt>
                <c:pt idx="26">
                  <c:v>3927</c:v>
                </c:pt>
                <c:pt idx="27">
                  <c:v>7623</c:v>
                </c:pt>
              </c:numCache>
            </c:numRef>
          </c:val>
          <c:smooth val="0"/>
          <c:extLst>
            <c:ext xmlns:c16="http://schemas.microsoft.com/office/drawing/2014/chart" uri="{C3380CC4-5D6E-409C-BE32-E72D297353CC}">
              <c16:uniqueId val="{00000000-5E4B-479C-A47B-D6CA030A9691}"/>
            </c:ext>
          </c:extLst>
        </c:ser>
        <c:dLbls>
          <c:showLegendKey val="0"/>
          <c:showVal val="0"/>
          <c:showCatName val="0"/>
          <c:showSerName val="0"/>
          <c:showPercent val="0"/>
          <c:showBubbleSize val="0"/>
        </c:dLbls>
        <c:smooth val="0"/>
        <c:axId val="323088472"/>
        <c:axId val="323087816"/>
      </c:lineChart>
      <c:dateAx>
        <c:axId val="323088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7816"/>
        <c:crosses val="autoZero"/>
        <c:auto val="1"/>
        <c:lblOffset val="100"/>
        <c:baseTimeUnit val="days"/>
      </c:dateAx>
      <c:valAx>
        <c:axId val="323087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88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26CE-4299-B50B-72E51F6D72BF}"/>
            </c:ext>
          </c:extLst>
        </c:ser>
        <c:dLbls>
          <c:showLegendKey val="0"/>
          <c:showVal val="0"/>
          <c:showCatName val="0"/>
          <c:showSerName val="0"/>
          <c:showPercent val="0"/>
          <c:showBubbleSize val="0"/>
        </c:dLbls>
        <c:smooth val="0"/>
        <c:axId val="323068464"/>
        <c:axId val="323067152"/>
      </c:lineChart>
      <c:dateAx>
        <c:axId val="32306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67152"/>
        <c:crosses val="autoZero"/>
        <c:auto val="1"/>
        <c:lblOffset val="100"/>
        <c:baseTimeUnit val="days"/>
      </c:dateAx>
      <c:valAx>
        <c:axId val="32306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6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5F1-4E05-81B7-584701FAED7E}"/>
            </c:ext>
          </c:extLst>
        </c:ser>
        <c:dLbls>
          <c:showLegendKey val="0"/>
          <c:showVal val="0"/>
          <c:showCatName val="0"/>
          <c:showSerName val="0"/>
          <c:showPercent val="0"/>
          <c:showBubbleSize val="0"/>
        </c:dLbls>
        <c:smooth val="0"/>
        <c:axId val="323073712"/>
        <c:axId val="323067480"/>
      </c:lineChart>
      <c:dateAx>
        <c:axId val="32307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67480"/>
        <c:crosses val="autoZero"/>
        <c:auto val="1"/>
        <c:lblOffset val="100"/>
        <c:baseTimeUnit val="days"/>
      </c:dateAx>
      <c:valAx>
        <c:axId val="32306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7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90536-E21D-4CCB-866D-1F4340251A2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32BD2497-E16C-45BF-904C-8C990B2EF2CD}"/>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852503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B5CE4-0098-4BE4-9DBF-2853715C1B00}"/>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75C871F-95FB-458C-B03F-1583A853A814}"/>
              </a:ext>
            </a:extLst>
          </p:cNvPr>
          <p:cNvGraphicFramePr>
            <a:graphicFrameLocks noGrp="1"/>
          </p:cNvGraphicFramePr>
          <p:nvPr>
            <p:ph type="tbl" sz="quarter" idx="13"/>
            <p:extLst>
              <p:ext uri="{D42A27DB-BD31-4B8C-83A1-F6EECF244321}">
                <p14:modId xmlns:p14="http://schemas.microsoft.com/office/powerpoint/2010/main" val="498603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5410502"/>
                    </a:ext>
                  </a:extLst>
                </a:gridCol>
                <a:gridCol w="740664">
                  <a:extLst>
                    <a:ext uri="{9D8B030D-6E8A-4147-A177-3AD203B41FA5}">
                      <a16:colId xmlns:a16="http://schemas.microsoft.com/office/drawing/2014/main" val="2822419434"/>
                    </a:ext>
                  </a:extLst>
                </a:gridCol>
                <a:gridCol w="740664">
                  <a:extLst>
                    <a:ext uri="{9D8B030D-6E8A-4147-A177-3AD203B41FA5}">
                      <a16:colId xmlns:a16="http://schemas.microsoft.com/office/drawing/2014/main" val="2720081219"/>
                    </a:ext>
                  </a:extLst>
                </a:gridCol>
                <a:gridCol w="740664">
                  <a:extLst>
                    <a:ext uri="{9D8B030D-6E8A-4147-A177-3AD203B41FA5}">
                      <a16:colId xmlns:a16="http://schemas.microsoft.com/office/drawing/2014/main" val="2508325603"/>
                    </a:ext>
                  </a:extLst>
                </a:gridCol>
                <a:gridCol w="740664">
                  <a:extLst>
                    <a:ext uri="{9D8B030D-6E8A-4147-A177-3AD203B41FA5}">
                      <a16:colId xmlns:a16="http://schemas.microsoft.com/office/drawing/2014/main" val="3778314864"/>
                    </a:ext>
                  </a:extLst>
                </a:gridCol>
                <a:gridCol w="740664">
                  <a:extLst>
                    <a:ext uri="{9D8B030D-6E8A-4147-A177-3AD203B41FA5}">
                      <a16:colId xmlns:a16="http://schemas.microsoft.com/office/drawing/2014/main" val="1990185205"/>
                    </a:ext>
                  </a:extLst>
                </a:gridCol>
                <a:gridCol w="740664">
                  <a:extLst>
                    <a:ext uri="{9D8B030D-6E8A-4147-A177-3AD203B41FA5}">
                      <a16:colId xmlns:a16="http://schemas.microsoft.com/office/drawing/2014/main" val="1047808321"/>
                    </a:ext>
                  </a:extLst>
                </a:gridCol>
                <a:gridCol w="740664">
                  <a:extLst>
                    <a:ext uri="{9D8B030D-6E8A-4147-A177-3AD203B41FA5}">
                      <a16:colId xmlns:a16="http://schemas.microsoft.com/office/drawing/2014/main" val="2707613661"/>
                    </a:ext>
                  </a:extLst>
                </a:gridCol>
                <a:gridCol w="740664">
                  <a:extLst>
                    <a:ext uri="{9D8B030D-6E8A-4147-A177-3AD203B41FA5}">
                      <a16:colId xmlns:a16="http://schemas.microsoft.com/office/drawing/2014/main" val="496923886"/>
                    </a:ext>
                  </a:extLst>
                </a:gridCol>
                <a:gridCol w="740664">
                  <a:extLst>
                    <a:ext uri="{9D8B030D-6E8A-4147-A177-3AD203B41FA5}">
                      <a16:colId xmlns:a16="http://schemas.microsoft.com/office/drawing/2014/main" val="187776338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26332094"/>
                  </a:ext>
                </a:extLst>
              </a:tr>
              <a:tr h="370840">
                <a:tc>
                  <a:txBody>
                    <a:bodyPr/>
                    <a:lstStyle/>
                    <a:p>
                      <a:r>
                        <a:rPr lang="en-US" sz="1000"/>
                        <a:t>Altus.me</a:t>
                      </a:r>
                    </a:p>
                  </a:txBody>
                  <a:tcPr/>
                </a:tc>
                <a:tc>
                  <a:txBody>
                    <a:bodyPr/>
                    <a:lstStyle/>
                    <a:p>
                      <a:r>
                        <a:rPr lang="en-US" sz="1000"/>
                        <a:t>21665</a:t>
                      </a:r>
                    </a:p>
                  </a:txBody>
                  <a:tcPr/>
                </a:tc>
                <a:tc>
                  <a:txBody>
                    <a:bodyPr/>
                    <a:lstStyle/>
                    <a:p>
                      <a:r>
                        <a:rPr lang="en-US" sz="1000"/>
                        <a:t>136</a:t>
                      </a:r>
                    </a:p>
                  </a:txBody>
                  <a:tcPr/>
                </a:tc>
                <a:tc>
                  <a:txBody>
                    <a:bodyPr/>
                    <a:lstStyle/>
                    <a:p>
                      <a:r>
                        <a:rPr lang="en-US" sz="1000"/>
                        <a:t>29</a:t>
                      </a:r>
                    </a:p>
                  </a:txBody>
                  <a:tcPr/>
                </a:tc>
                <a:tc>
                  <a:txBody>
                    <a:bodyPr/>
                    <a:lstStyle/>
                    <a:p>
                      <a:r>
                        <a:rPr lang="en-US" sz="1000"/>
                        <a:t>2066</a:t>
                      </a:r>
                    </a:p>
                  </a:txBody>
                  <a:tcPr/>
                </a:tc>
                <a:tc>
                  <a:txBody>
                    <a:bodyPr/>
                    <a:lstStyle/>
                    <a:p>
                      <a:r>
                        <a:rPr lang="en-US" sz="1000"/>
                        <a:t>30</a:t>
                      </a:r>
                    </a:p>
                  </a:txBody>
                  <a:tcPr/>
                </a:tc>
                <a:tc>
                  <a:txBody>
                    <a:bodyPr/>
                    <a:lstStyle/>
                    <a:p>
                      <a:r>
                        <a:rPr lang="en-US" sz="1000"/>
                        <a:t>18</a:t>
                      </a:r>
                    </a:p>
                  </a:txBody>
                  <a:tcPr/>
                </a:tc>
                <a:tc>
                  <a:txBody>
                    <a:bodyPr/>
                    <a:lstStyle/>
                    <a:p>
                      <a:r>
                        <a:rPr lang="en-US" sz="1000"/>
                        <a:t>0</a:t>
                      </a:r>
                    </a:p>
                  </a:txBody>
                  <a:tcPr/>
                </a:tc>
                <a:tc>
                  <a:txBody>
                    <a:bodyPr/>
                    <a:lstStyle/>
                    <a:p>
                      <a:r>
                        <a:rPr lang="en-US" sz="1000"/>
                        <a:t>0.3375%</a:t>
                      </a:r>
                    </a:p>
                  </a:txBody>
                  <a:tcPr/>
                </a:tc>
                <a:tc>
                  <a:txBody>
                    <a:bodyPr/>
                    <a:lstStyle/>
                    <a:p>
                      <a:r>
                        <a:rPr lang="en-US" sz="1000"/>
                        <a:t>0.0%</a:t>
                      </a:r>
                    </a:p>
                  </a:txBody>
                  <a:tcPr/>
                </a:tc>
                <a:extLst>
                  <a:ext uri="{0D108BD9-81ED-4DB2-BD59-A6C34878D82A}">
                    <a16:rowId xmlns:a16="http://schemas.microsoft.com/office/drawing/2014/main" val="1894639775"/>
                  </a:ext>
                </a:extLst>
              </a:tr>
            </a:tbl>
          </a:graphicData>
        </a:graphic>
      </p:graphicFrame>
      <p:sp>
        <p:nvSpPr>
          <p:cNvPr id="4" name="Text Placeholder 3">
            <a:extLst>
              <a:ext uri="{FF2B5EF4-FFF2-40B4-BE49-F238E27FC236}">
                <a16:creationId xmlns:a16="http://schemas.microsoft.com/office/drawing/2014/main" id="{560ADC28-8376-45D7-B672-9A53AA88E5F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8274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E1294-4BD8-4B56-B4BB-B8B20D1A848C}"/>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B1AF6E93-E19B-4162-B7A1-6F4B22B9794F}"/>
              </a:ext>
            </a:extLst>
          </p:cNvPr>
          <p:cNvGraphicFramePr>
            <a:graphicFrameLocks noGrp="1"/>
          </p:cNvGraphicFramePr>
          <p:nvPr>
            <p:ph type="chart" sz="quarter" idx="13"/>
            <p:extLst>
              <p:ext uri="{D42A27DB-BD31-4B8C-83A1-F6EECF244321}">
                <p14:modId xmlns:p14="http://schemas.microsoft.com/office/powerpoint/2010/main" val="3622975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4AF0F-00D9-46BB-BE4B-F4C5BF094BB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B494096-AAA1-455E-BF46-36A4E74A1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8968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8880E-775A-4017-817A-30625642A61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AC14CB20-650A-45B1-AA40-196B3DF8D1D3}"/>
              </a:ext>
            </a:extLst>
          </p:cNvPr>
          <p:cNvGraphicFramePr>
            <a:graphicFrameLocks noGrp="1"/>
          </p:cNvGraphicFramePr>
          <p:nvPr>
            <p:ph type="chart" sz="quarter" idx="13"/>
            <p:extLst>
              <p:ext uri="{D42A27DB-BD31-4B8C-83A1-F6EECF244321}">
                <p14:modId xmlns:p14="http://schemas.microsoft.com/office/powerpoint/2010/main" val="3918831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769781-4A06-4C6C-9217-73BE1758369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88B8363-6E45-4766-96BB-A76B79A748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52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E1F47-BD7F-4551-B3ED-10B7315FEDBD}"/>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9F373B18-FF59-40A0-833C-89B1BB500ABA}"/>
              </a:ext>
            </a:extLst>
          </p:cNvPr>
          <p:cNvGraphicFramePr>
            <a:graphicFrameLocks noGrp="1"/>
          </p:cNvGraphicFramePr>
          <p:nvPr>
            <p:ph type="tbl" sz="quarter" idx="13"/>
            <p:extLst>
              <p:ext uri="{D42A27DB-BD31-4B8C-83A1-F6EECF244321}">
                <p14:modId xmlns:p14="http://schemas.microsoft.com/office/powerpoint/2010/main" val="4294643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1699579"/>
                    </a:ext>
                  </a:extLst>
                </a:gridCol>
                <a:gridCol w="658368">
                  <a:extLst>
                    <a:ext uri="{9D8B030D-6E8A-4147-A177-3AD203B41FA5}">
                      <a16:colId xmlns:a16="http://schemas.microsoft.com/office/drawing/2014/main" val="2500420059"/>
                    </a:ext>
                  </a:extLst>
                </a:gridCol>
                <a:gridCol w="658368">
                  <a:extLst>
                    <a:ext uri="{9D8B030D-6E8A-4147-A177-3AD203B41FA5}">
                      <a16:colId xmlns:a16="http://schemas.microsoft.com/office/drawing/2014/main" val="4024619148"/>
                    </a:ext>
                  </a:extLst>
                </a:gridCol>
                <a:gridCol w="658368">
                  <a:extLst>
                    <a:ext uri="{9D8B030D-6E8A-4147-A177-3AD203B41FA5}">
                      <a16:colId xmlns:a16="http://schemas.microsoft.com/office/drawing/2014/main" val="83816543"/>
                    </a:ext>
                  </a:extLst>
                </a:gridCol>
                <a:gridCol w="658368">
                  <a:extLst>
                    <a:ext uri="{9D8B030D-6E8A-4147-A177-3AD203B41FA5}">
                      <a16:colId xmlns:a16="http://schemas.microsoft.com/office/drawing/2014/main" val="1314986769"/>
                    </a:ext>
                  </a:extLst>
                </a:gridCol>
                <a:gridCol w="658368">
                  <a:extLst>
                    <a:ext uri="{9D8B030D-6E8A-4147-A177-3AD203B41FA5}">
                      <a16:colId xmlns:a16="http://schemas.microsoft.com/office/drawing/2014/main" val="772629608"/>
                    </a:ext>
                  </a:extLst>
                </a:gridCol>
                <a:gridCol w="658368">
                  <a:extLst>
                    <a:ext uri="{9D8B030D-6E8A-4147-A177-3AD203B41FA5}">
                      <a16:colId xmlns:a16="http://schemas.microsoft.com/office/drawing/2014/main" val="386135883"/>
                    </a:ext>
                  </a:extLst>
                </a:gridCol>
                <a:gridCol w="658368">
                  <a:extLst>
                    <a:ext uri="{9D8B030D-6E8A-4147-A177-3AD203B41FA5}">
                      <a16:colId xmlns:a16="http://schemas.microsoft.com/office/drawing/2014/main" val="3622821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817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- 2018-02-28 08:22:11</a:t>
                      </a:r>
                      <a:r>
                        <a:rPr kumimoji="0" lang="en-US" sz="1000" b="0" i="0" u="none" strike="noStrike" kern="1200" cap="none" spc="0" normalizeH="0" baseline="0" noProof="0">
                          <a:ln>
                            <a:noFill/>
                          </a:ln>
                          <a:solidFill>
                            <a:prstClr val="black"/>
                          </a:solidFill>
                          <a:effectLst/>
                          <a:uLnTx/>
                          <a:uFillTx/>
                          <a:latin typeface="+mn-lt"/>
                          <a:ea typeface="+mn-ea"/>
                          <a:cs typeface="+mn-cs"/>
                        </a:rPr>
                        <a:t>
Ercole e Afrodite by Driade is a storage unit that features anthropomorphic lines with a powerful visual impact. This unique piece of furniture, with its unexpected combination of decorative art and historic language, is definitely one that will stand out in your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91956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- 2018-02-27 10:00:49</a:t>
                      </a:r>
                      <a:r>
                        <a:rPr kumimoji="0" lang="en-US" sz="1000" b="0" i="0" u="none" strike="noStrike" kern="1200" cap="none" spc="0" normalizeH="0" baseline="0" noProof="0">
                          <a:ln>
                            <a:noFill/>
                          </a:ln>
                          <a:solidFill>
                            <a:prstClr val="black"/>
                          </a:solidFill>
                          <a:effectLst/>
                          <a:uLnTx/>
                          <a:uFillTx/>
                          <a:latin typeface="+mn-lt"/>
                          <a:ea typeface="+mn-ea"/>
                          <a:cs typeface="+mn-cs"/>
                        </a:rPr>
                        <a:t>
A graceful sofa with distinguishable features. #Repost Palomba Serafini Associati
• • •
Welcome to the world of lightness, with linear shapes that appear to be floating above the floor... Lirico Sofa, design by Ludovica ➕ Roberto Palomba for Driade 
#palombaserafini
#ludovicaserafini
#robertopalomba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1327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- 2018-02-26 15:50:04</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it would be like to be inside a real LEGO house? #Repost #livelovearchitecture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8576430"/>
                  </a:ext>
                </a:extLst>
              </a:tr>
            </a:tbl>
          </a:graphicData>
        </a:graphic>
      </p:graphicFrame>
      <p:sp>
        <p:nvSpPr>
          <p:cNvPr id="4" name="Text Placeholder 3">
            <a:extLst>
              <a:ext uri="{FF2B5EF4-FFF2-40B4-BE49-F238E27FC236}">
                <a16:creationId xmlns:a16="http://schemas.microsoft.com/office/drawing/2014/main" id="{EC9F5E0F-6268-4673-A252-4BEE990E67B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64597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FBDF8-BC0E-4808-8DDF-D0F88EB028D0}"/>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7D4796F2-CC75-41CD-8765-9295FAD8A7A0}"/>
              </a:ext>
            </a:extLst>
          </p:cNvPr>
          <p:cNvGraphicFramePr>
            <a:graphicFrameLocks noGrp="1"/>
          </p:cNvGraphicFramePr>
          <p:nvPr>
            <p:ph type="tbl" sz="quarter" idx="13"/>
            <p:extLst>
              <p:ext uri="{D42A27DB-BD31-4B8C-83A1-F6EECF244321}">
                <p14:modId xmlns:p14="http://schemas.microsoft.com/office/powerpoint/2010/main" val="375529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4792666"/>
                    </a:ext>
                  </a:extLst>
                </a:gridCol>
                <a:gridCol w="658368">
                  <a:extLst>
                    <a:ext uri="{9D8B030D-6E8A-4147-A177-3AD203B41FA5}">
                      <a16:colId xmlns:a16="http://schemas.microsoft.com/office/drawing/2014/main" val="561214400"/>
                    </a:ext>
                  </a:extLst>
                </a:gridCol>
                <a:gridCol w="658368">
                  <a:extLst>
                    <a:ext uri="{9D8B030D-6E8A-4147-A177-3AD203B41FA5}">
                      <a16:colId xmlns:a16="http://schemas.microsoft.com/office/drawing/2014/main" val="805240803"/>
                    </a:ext>
                  </a:extLst>
                </a:gridCol>
                <a:gridCol w="658368">
                  <a:extLst>
                    <a:ext uri="{9D8B030D-6E8A-4147-A177-3AD203B41FA5}">
                      <a16:colId xmlns:a16="http://schemas.microsoft.com/office/drawing/2014/main" val="3969450849"/>
                    </a:ext>
                  </a:extLst>
                </a:gridCol>
                <a:gridCol w="658368">
                  <a:extLst>
                    <a:ext uri="{9D8B030D-6E8A-4147-A177-3AD203B41FA5}">
                      <a16:colId xmlns:a16="http://schemas.microsoft.com/office/drawing/2014/main" val="3125803058"/>
                    </a:ext>
                  </a:extLst>
                </a:gridCol>
                <a:gridCol w="658368">
                  <a:extLst>
                    <a:ext uri="{9D8B030D-6E8A-4147-A177-3AD203B41FA5}">
                      <a16:colId xmlns:a16="http://schemas.microsoft.com/office/drawing/2014/main" val="928858211"/>
                    </a:ext>
                  </a:extLst>
                </a:gridCol>
                <a:gridCol w="658368">
                  <a:extLst>
                    <a:ext uri="{9D8B030D-6E8A-4147-A177-3AD203B41FA5}">
                      <a16:colId xmlns:a16="http://schemas.microsoft.com/office/drawing/2014/main" val="1065990977"/>
                    </a:ext>
                  </a:extLst>
                </a:gridCol>
                <a:gridCol w="658368">
                  <a:extLst>
                    <a:ext uri="{9D8B030D-6E8A-4147-A177-3AD203B41FA5}">
                      <a16:colId xmlns:a16="http://schemas.microsoft.com/office/drawing/2014/main" val="256844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922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- 2018-02-25 07:42:02</a:t>
                      </a:r>
                      <a:r>
                        <a:rPr kumimoji="0" lang="en-US" sz="1000" b="0" i="0" u="none" strike="noStrike" kern="1200" cap="none" spc="0" normalizeH="0" baseline="0" noProof="0">
                          <a:ln>
                            <a:noFill/>
                          </a:ln>
                          <a:solidFill>
                            <a:prstClr val="black"/>
                          </a:solidFill>
                          <a:effectLst/>
                          <a:uLnTx/>
                          <a:uFillTx/>
                          <a:latin typeface="+mn-lt"/>
                          <a:ea typeface="+mn-ea"/>
                          <a:cs typeface="+mn-cs"/>
                        </a:rPr>
                        <a:t>
The production of a unique creation #Repost Sebastian Herkner studio
• • •
3rd day of shooting the movie with @i_____anqer . Here the production of the Mila table for @pulpoproducts at Kaufmann Keramik. #shooting #movie #film #pulpoproducts #kaufmannkeramik #ceramic #mila #craft #handmade #production #inprocess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0438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- 2018-02-24 09:36:13</a:t>
                      </a:r>
                      <a:r>
                        <a:rPr kumimoji="0" lang="en-US" sz="1000" b="0" i="0" u="none" strike="noStrike" kern="1200" cap="none" spc="0" normalizeH="0" baseline="0" noProof="0">
                          <a:ln>
                            <a:noFill/>
                          </a:ln>
                          <a:solidFill>
                            <a:prstClr val="black"/>
                          </a:solidFill>
                          <a:effectLst/>
                          <a:uLnTx/>
                          <a:uFillTx/>
                          <a:latin typeface="+mn-lt"/>
                          <a:ea typeface="+mn-ea"/>
                          <a:cs typeface="+mn-cs"/>
                        </a:rPr>
                        <a:t>
Our most recent project in Beirut Terraces, Downtown, featuring MANUTTI. With Spring on its way, it's about time to update your decor and refresh your outdoor living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572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- 2018-02-23 13:05:22</a:t>
                      </a:r>
                      <a:r>
                        <a:rPr kumimoji="0" lang="en-US" sz="1000" b="0" i="0" u="none" strike="noStrike" kern="1200" cap="none" spc="0" normalizeH="0" baseline="0" noProof="0">
                          <a:ln>
                            <a:noFill/>
                          </a:ln>
                          <a:solidFill>
                            <a:prstClr val="black"/>
                          </a:solidFill>
                          <a:effectLst/>
                          <a:uLnTx/>
                          <a:uFillTx/>
                          <a:latin typeface="+mn-lt"/>
                          <a:ea typeface="+mn-ea"/>
                          <a:cs typeface="+mn-cs"/>
                        </a:rPr>
                        <a:t>
Head over to our Arketipo firenze corner featuring the Auto-Reverse bed and get inspired to create the bedroom of your dreams.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1440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- 2018-02-22 13:12:06</a:t>
                      </a:r>
                      <a:r>
                        <a:rPr kumimoji="0" lang="en-US" sz="1000" b="0" i="0" u="none" strike="noStrike" kern="1200" cap="none" spc="0" normalizeH="0" baseline="0" noProof="0">
                          <a:ln>
                            <a:noFill/>
                          </a:ln>
                          <a:solidFill>
                            <a:prstClr val="black"/>
                          </a:solidFill>
                          <a:effectLst/>
                          <a:uLnTx/>
                          <a:uFillTx/>
                          <a:latin typeface="+mn-lt"/>
                          <a:ea typeface="+mn-ea"/>
                          <a:cs typeface="+mn-cs"/>
                        </a:rPr>
                        <a:t>
Finding inspiration for art can be as simple as transforming an ordinary accessory into an extraordinary one.
Don't forget to grab our Obsession issue - Altus' very own magazine - on your way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335408"/>
                  </a:ext>
                </a:extLst>
              </a:tr>
            </a:tbl>
          </a:graphicData>
        </a:graphic>
      </p:graphicFrame>
      <p:sp>
        <p:nvSpPr>
          <p:cNvPr id="4" name="Text Placeholder 3">
            <a:extLst>
              <a:ext uri="{FF2B5EF4-FFF2-40B4-BE49-F238E27FC236}">
                <a16:creationId xmlns:a16="http://schemas.microsoft.com/office/drawing/2014/main" id="{A2C43684-90C2-4B0C-8F0A-51842B98E7E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32191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E510E-47B2-44E9-BAA4-30905B4286AD}"/>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FF105CFD-D6BB-423C-851B-27BB42D3B8B1}"/>
              </a:ext>
            </a:extLst>
          </p:cNvPr>
          <p:cNvGraphicFramePr>
            <a:graphicFrameLocks noGrp="1"/>
          </p:cNvGraphicFramePr>
          <p:nvPr>
            <p:ph type="tbl" sz="quarter" idx="13"/>
            <p:extLst>
              <p:ext uri="{D42A27DB-BD31-4B8C-83A1-F6EECF244321}">
                <p14:modId xmlns:p14="http://schemas.microsoft.com/office/powerpoint/2010/main" val="1429392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68041197"/>
                    </a:ext>
                  </a:extLst>
                </a:gridCol>
                <a:gridCol w="658368">
                  <a:extLst>
                    <a:ext uri="{9D8B030D-6E8A-4147-A177-3AD203B41FA5}">
                      <a16:colId xmlns:a16="http://schemas.microsoft.com/office/drawing/2014/main" val="1652948689"/>
                    </a:ext>
                  </a:extLst>
                </a:gridCol>
                <a:gridCol w="658368">
                  <a:extLst>
                    <a:ext uri="{9D8B030D-6E8A-4147-A177-3AD203B41FA5}">
                      <a16:colId xmlns:a16="http://schemas.microsoft.com/office/drawing/2014/main" val="3624836792"/>
                    </a:ext>
                  </a:extLst>
                </a:gridCol>
                <a:gridCol w="658368">
                  <a:extLst>
                    <a:ext uri="{9D8B030D-6E8A-4147-A177-3AD203B41FA5}">
                      <a16:colId xmlns:a16="http://schemas.microsoft.com/office/drawing/2014/main" val="3191371204"/>
                    </a:ext>
                  </a:extLst>
                </a:gridCol>
                <a:gridCol w="658368">
                  <a:extLst>
                    <a:ext uri="{9D8B030D-6E8A-4147-A177-3AD203B41FA5}">
                      <a16:colId xmlns:a16="http://schemas.microsoft.com/office/drawing/2014/main" val="3800740661"/>
                    </a:ext>
                  </a:extLst>
                </a:gridCol>
                <a:gridCol w="658368">
                  <a:extLst>
                    <a:ext uri="{9D8B030D-6E8A-4147-A177-3AD203B41FA5}">
                      <a16:colId xmlns:a16="http://schemas.microsoft.com/office/drawing/2014/main" val="830079810"/>
                    </a:ext>
                  </a:extLst>
                </a:gridCol>
                <a:gridCol w="658368">
                  <a:extLst>
                    <a:ext uri="{9D8B030D-6E8A-4147-A177-3AD203B41FA5}">
                      <a16:colId xmlns:a16="http://schemas.microsoft.com/office/drawing/2014/main" val="1657686258"/>
                    </a:ext>
                  </a:extLst>
                </a:gridCol>
                <a:gridCol w="658368">
                  <a:extLst>
                    <a:ext uri="{9D8B030D-6E8A-4147-A177-3AD203B41FA5}">
                      <a16:colId xmlns:a16="http://schemas.microsoft.com/office/drawing/2014/main" val="383681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606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- 2018-02-21 05:46:32</a:t>
                      </a:r>
                      <a:r>
                        <a:rPr kumimoji="0" lang="en-US" sz="1000" b="0" i="0" u="none" strike="noStrike" kern="1200" cap="none" spc="0" normalizeH="0" baseline="0" noProof="0">
                          <a:ln>
                            <a:noFill/>
                          </a:ln>
                          <a:solidFill>
                            <a:prstClr val="black"/>
                          </a:solidFill>
                          <a:effectLst/>
                          <a:uLnTx/>
                          <a:uFillTx/>
                          <a:latin typeface="+mn-lt"/>
                          <a:ea typeface="+mn-ea"/>
                          <a:cs typeface="+mn-cs"/>
                        </a:rPr>
                        <a:t>
Skitch by Pode is a stylish table that comes in three formats, each with a different height, which makes them look great when grouped together.
Get inspired and decorate your space with Skitch!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301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- 2018-02-20 06:00:00</a:t>
                      </a:r>
                      <a:r>
                        <a:rPr kumimoji="0" lang="en-US" sz="1000" b="0" i="0" u="none" strike="noStrike" kern="1200" cap="none" spc="0" normalizeH="0" baseline="0" noProof="0">
                          <a:ln>
                            <a:noFill/>
                          </a:ln>
                          <a:solidFill>
                            <a:prstClr val="black"/>
                          </a:solidFill>
                          <a:effectLst/>
                          <a:uLnTx/>
                          <a:uFillTx/>
                          <a:latin typeface="+mn-lt"/>
                          <a:ea typeface="+mn-ea"/>
                          <a:cs typeface="+mn-cs"/>
                        </a:rPr>
                        <a:t>
Inside Arketipo firenze’s factory in Florence: blending design and excellent craftsmanship.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83148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- 2018-02-19 04:53:17</a:t>
                      </a:r>
                      <a:r>
                        <a:rPr kumimoji="0" lang="en-US" sz="1000" b="0" i="0" u="none" strike="noStrike" kern="1200" cap="none" spc="0" normalizeH="0" baseline="0" noProof="0">
                          <a:ln>
                            <a:noFill/>
                          </a:ln>
                          <a:solidFill>
                            <a:prstClr val="black"/>
                          </a:solidFill>
                          <a:effectLst/>
                          <a:uLnTx/>
                          <a:uFillTx/>
                          <a:latin typeface="+mn-lt"/>
                          <a:ea typeface="+mn-ea"/>
                          <a:cs typeface="+mn-cs"/>
                        </a:rPr>
                        <a:t>
Lapiaz center table by Boca do Lobo looks like a frozen, freshly cracked stone with a rich, golden interior. Its mirrored sides give this luxury design artwork an arctic yet warm beauty. Surely a statement piece for the most luxurious of 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0331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- 2018-02-18 09:22:56</a:t>
                      </a:r>
                      <a:r>
                        <a:rPr kumimoji="0" lang="en-US" sz="1000" b="0" i="0" u="none" strike="noStrike" kern="1200" cap="none" spc="0" normalizeH="0" baseline="0" noProof="0">
                          <a:ln>
                            <a:noFill/>
                          </a:ln>
                          <a:solidFill>
                            <a:prstClr val="black"/>
                          </a:solidFill>
                          <a:effectLst/>
                          <a:uLnTx/>
                          <a:uFillTx/>
                          <a:latin typeface="+mn-lt"/>
                          <a:ea typeface="+mn-ea"/>
                          <a:cs typeface="+mn-cs"/>
                        </a:rPr>
                        <a:t>
Take a tour of Leolux’s remarkable stand at imm cologne last month! Just Imagine.
https://vimeo.com/252663444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12682389"/>
                  </a:ext>
                </a:extLst>
              </a:tr>
            </a:tbl>
          </a:graphicData>
        </a:graphic>
      </p:graphicFrame>
      <p:sp>
        <p:nvSpPr>
          <p:cNvPr id="4" name="Text Placeholder 3">
            <a:extLst>
              <a:ext uri="{FF2B5EF4-FFF2-40B4-BE49-F238E27FC236}">
                <a16:creationId xmlns:a16="http://schemas.microsoft.com/office/drawing/2014/main" id="{72BAD23C-A1A6-466D-992B-A3BC27ACDFD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560972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68C81-02F9-4975-A8FC-3CA3209B710A}"/>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7C11FD80-186E-4B58-87F2-91DD4A6570C1}"/>
              </a:ext>
            </a:extLst>
          </p:cNvPr>
          <p:cNvGraphicFramePr>
            <a:graphicFrameLocks noGrp="1"/>
          </p:cNvGraphicFramePr>
          <p:nvPr>
            <p:ph type="tbl" sz="quarter" idx="13"/>
            <p:extLst>
              <p:ext uri="{D42A27DB-BD31-4B8C-83A1-F6EECF244321}">
                <p14:modId xmlns:p14="http://schemas.microsoft.com/office/powerpoint/2010/main" val="418901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67329517"/>
                    </a:ext>
                  </a:extLst>
                </a:gridCol>
                <a:gridCol w="658368">
                  <a:extLst>
                    <a:ext uri="{9D8B030D-6E8A-4147-A177-3AD203B41FA5}">
                      <a16:colId xmlns:a16="http://schemas.microsoft.com/office/drawing/2014/main" val="4072084080"/>
                    </a:ext>
                  </a:extLst>
                </a:gridCol>
                <a:gridCol w="658368">
                  <a:extLst>
                    <a:ext uri="{9D8B030D-6E8A-4147-A177-3AD203B41FA5}">
                      <a16:colId xmlns:a16="http://schemas.microsoft.com/office/drawing/2014/main" val="2664176936"/>
                    </a:ext>
                  </a:extLst>
                </a:gridCol>
                <a:gridCol w="658368">
                  <a:extLst>
                    <a:ext uri="{9D8B030D-6E8A-4147-A177-3AD203B41FA5}">
                      <a16:colId xmlns:a16="http://schemas.microsoft.com/office/drawing/2014/main" val="1716069906"/>
                    </a:ext>
                  </a:extLst>
                </a:gridCol>
                <a:gridCol w="658368">
                  <a:extLst>
                    <a:ext uri="{9D8B030D-6E8A-4147-A177-3AD203B41FA5}">
                      <a16:colId xmlns:a16="http://schemas.microsoft.com/office/drawing/2014/main" val="1661653275"/>
                    </a:ext>
                  </a:extLst>
                </a:gridCol>
                <a:gridCol w="658368">
                  <a:extLst>
                    <a:ext uri="{9D8B030D-6E8A-4147-A177-3AD203B41FA5}">
                      <a16:colId xmlns:a16="http://schemas.microsoft.com/office/drawing/2014/main" val="811559632"/>
                    </a:ext>
                  </a:extLst>
                </a:gridCol>
                <a:gridCol w="658368">
                  <a:extLst>
                    <a:ext uri="{9D8B030D-6E8A-4147-A177-3AD203B41FA5}">
                      <a16:colId xmlns:a16="http://schemas.microsoft.com/office/drawing/2014/main" val="1219960825"/>
                    </a:ext>
                  </a:extLst>
                </a:gridCol>
                <a:gridCol w="658368">
                  <a:extLst>
                    <a:ext uri="{9D8B030D-6E8A-4147-A177-3AD203B41FA5}">
                      <a16:colId xmlns:a16="http://schemas.microsoft.com/office/drawing/2014/main" val="866133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2943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- 2018-02-17 09:18:11</a:t>
                      </a:r>
                      <a:r>
                        <a:rPr kumimoji="0" lang="en-US" sz="1000" b="0" i="0" u="none" strike="noStrike" kern="1200" cap="none" spc="0" normalizeH="0" baseline="0" noProof="0">
                          <a:ln>
                            <a:noFill/>
                          </a:ln>
                          <a:solidFill>
                            <a:prstClr val="black"/>
                          </a:solidFill>
                          <a:effectLst/>
                          <a:uLnTx/>
                          <a:uFillTx/>
                          <a:latin typeface="+mn-lt"/>
                          <a:ea typeface="+mn-ea"/>
                          <a:cs typeface="+mn-cs"/>
                        </a:rPr>
                        <a:t>
How dreamy is this setting by Extremis? #Repost EXTREMIS
• • •
The colder the winter, the more you appreciate outdoor season... ❄️☃️ By the way: did you know that Extremis furniture doesn’t need to be stored inside! #snowybelgium #extremishq #extremishopper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2507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- 2018-02-16 11:07:37</a:t>
                      </a:r>
                      <a:r>
                        <a:rPr kumimoji="0" lang="en-US" sz="1000" b="0" i="0" u="none" strike="noStrike" kern="1200" cap="none" spc="0" normalizeH="0" baseline="0" noProof="0">
                          <a:ln>
                            <a:noFill/>
                          </a:ln>
                          <a:solidFill>
                            <a:prstClr val="black"/>
                          </a:solidFill>
                          <a:effectLst/>
                          <a:uLnTx/>
                          <a:uFillTx/>
                          <a:latin typeface="+mn-lt"/>
                          <a:ea typeface="+mn-ea"/>
                          <a:cs typeface="+mn-cs"/>
                        </a:rPr>
                        <a:t>
"I Love Florence" Tower in Dubai meets Roberto Cavalli Lifestyle. Click on the link below to read the full story!
http://altus.me/News/Details/31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086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- 2018-02-15 10:56:25</a:t>
                      </a:r>
                      <a:r>
                        <a:rPr kumimoji="0" lang="en-US" sz="1000" b="0" i="0" u="none" strike="noStrike" kern="1200" cap="none" spc="0" normalizeH="0" baseline="0" noProof="0">
                          <a:ln>
                            <a:noFill/>
                          </a:ln>
                          <a:solidFill>
                            <a:prstClr val="black"/>
                          </a:solidFill>
                          <a:effectLst/>
                          <a:uLnTx/>
                          <a:uFillTx/>
                          <a:latin typeface="+mn-lt"/>
                          <a:ea typeface="+mn-ea"/>
                          <a:cs typeface="+mn-cs"/>
                        </a:rPr>
                        <a:t>
Carpets, anyone? Looking back at Walter Knoll's stand of woven works of art at imm cologne. Pass by our showroom in Hazmieh to check out the collection!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43754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- 2018-02-14 05:43:51</a:t>
                      </a:r>
                      <a:r>
                        <a:rPr kumimoji="0" lang="en-US" sz="1000" b="0" i="0" u="none" strike="noStrike" kern="1200" cap="none" spc="0" normalizeH="0" baseline="0" noProof="0">
                          <a:ln>
                            <a:noFill/>
                          </a:ln>
                          <a:solidFill>
                            <a:prstClr val="black"/>
                          </a:solidFill>
                          <a:effectLst/>
                          <a:uLnTx/>
                          <a:uFillTx/>
                          <a:latin typeface="+mn-lt"/>
                          <a:ea typeface="+mn-ea"/>
                          <a:cs typeface="+mn-cs"/>
                        </a:rPr>
                        <a:t>
May your heart be filled with love today. Happy Valentine's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2135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- 2018-02-13 04:28:03</a:t>
                      </a:r>
                      <a:r>
                        <a:rPr kumimoji="0" lang="en-US" sz="1000" b="0" i="0" u="none" strike="noStrike" kern="1200" cap="none" spc="0" normalizeH="0" baseline="0" noProof="0">
                          <a:ln>
                            <a:noFill/>
                          </a:ln>
                          <a:solidFill>
                            <a:prstClr val="black"/>
                          </a:solidFill>
                          <a:effectLst/>
                          <a:uLnTx/>
                          <a:uFillTx/>
                          <a:latin typeface="+mn-lt"/>
                          <a:ea typeface="+mn-ea"/>
                          <a:cs typeface="+mn-cs"/>
                        </a:rPr>
                        <a:t>
Spotted at the Venice Carnival, right in between dazzling parades, concerts and performances, the Nemo chairs by Driade!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99120347"/>
                  </a:ext>
                </a:extLst>
              </a:tr>
            </a:tbl>
          </a:graphicData>
        </a:graphic>
      </p:graphicFrame>
      <p:sp>
        <p:nvSpPr>
          <p:cNvPr id="4" name="Text Placeholder 3">
            <a:extLst>
              <a:ext uri="{FF2B5EF4-FFF2-40B4-BE49-F238E27FC236}">
                <a16:creationId xmlns:a16="http://schemas.microsoft.com/office/drawing/2014/main" id="{A0AA07C8-B7C6-4737-AB0D-3F91A95C5D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333153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BAF92-45FD-4EE6-9137-1862F9C63D56}"/>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349BF6F-86AA-4D26-9DAF-3EE6C3B19378}"/>
              </a:ext>
            </a:extLst>
          </p:cNvPr>
          <p:cNvGraphicFramePr>
            <a:graphicFrameLocks noGrp="1"/>
          </p:cNvGraphicFramePr>
          <p:nvPr>
            <p:ph type="tbl" sz="quarter" idx="13"/>
            <p:extLst>
              <p:ext uri="{D42A27DB-BD31-4B8C-83A1-F6EECF244321}">
                <p14:modId xmlns:p14="http://schemas.microsoft.com/office/powerpoint/2010/main" val="279875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6280436"/>
                    </a:ext>
                  </a:extLst>
                </a:gridCol>
                <a:gridCol w="658368">
                  <a:extLst>
                    <a:ext uri="{9D8B030D-6E8A-4147-A177-3AD203B41FA5}">
                      <a16:colId xmlns:a16="http://schemas.microsoft.com/office/drawing/2014/main" val="607735991"/>
                    </a:ext>
                  </a:extLst>
                </a:gridCol>
                <a:gridCol w="658368">
                  <a:extLst>
                    <a:ext uri="{9D8B030D-6E8A-4147-A177-3AD203B41FA5}">
                      <a16:colId xmlns:a16="http://schemas.microsoft.com/office/drawing/2014/main" val="3909588107"/>
                    </a:ext>
                  </a:extLst>
                </a:gridCol>
                <a:gridCol w="658368">
                  <a:extLst>
                    <a:ext uri="{9D8B030D-6E8A-4147-A177-3AD203B41FA5}">
                      <a16:colId xmlns:a16="http://schemas.microsoft.com/office/drawing/2014/main" val="988106197"/>
                    </a:ext>
                  </a:extLst>
                </a:gridCol>
                <a:gridCol w="658368">
                  <a:extLst>
                    <a:ext uri="{9D8B030D-6E8A-4147-A177-3AD203B41FA5}">
                      <a16:colId xmlns:a16="http://schemas.microsoft.com/office/drawing/2014/main" val="3758939026"/>
                    </a:ext>
                  </a:extLst>
                </a:gridCol>
                <a:gridCol w="658368">
                  <a:extLst>
                    <a:ext uri="{9D8B030D-6E8A-4147-A177-3AD203B41FA5}">
                      <a16:colId xmlns:a16="http://schemas.microsoft.com/office/drawing/2014/main" val="1997332419"/>
                    </a:ext>
                  </a:extLst>
                </a:gridCol>
                <a:gridCol w="658368">
                  <a:extLst>
                    <a:ext uri="{9D8B030D-6E8A-4147-A177-3AD203B41FA5}">
                      <a16:colId xmlns:a16="http://schemas.microsoft.com/office/drawing/2014/main" val="2583279171"/>
                    </a:ext>
                  </a:extLst>
                </a:gridCol>
                <a:gridCol w="658368">
                  <a:extLst>
                    <a:ext uri="{9D8B030D-6E8A-4147-A177-3AD203B41FA5}">
                      <a16:colId xmlns:a16="http://schemas.microsoft.com/office/drawing/2014/main" val="3463034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2615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- 2018-02-12 07:57:19</a:t>
                      </a:r>
                      <a:r>
                        <a:rPr kumimoji="0" lang="en-US" sz="1000" b="0" i="0" u="none" strike="noStrike" kern="1200" cap="none" spc="0" normalizeH="0" baseline="0" noProof="0">
                          <a:ln>
                            <a:noFill/>
                          </a:ln>
                          <a:solidFill>
                            <a:prstClr val="black"/>
                          </a:solidFill>
                          <a:effectLst/>
                          <a:uLnTx/>
                          <a:uFillTx/>
                          <a:latin typeface="+mn-lt"/>
                          <a:ea typeface="+mn-ea"/>
                          <a:cs typeface="+mn-cs"/>
                        </a:rPr>
                        <a:t>
Hello from Milano! Take a tour with us in Driade's remarkable showroom.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2218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- 2018-02-11 04:00:00</a:t>
                      </a:r>
                      <a:r>
                        <a:rPr kumimoji="0" lang="en-US" sz="1000" b="0" i="0" u="none" strike="noStrike" kern="1200" cap="none" spc="0" normalizeH="0" baseline="0" noProof="0">
                          <a:ln>
                            <a:noFill/>
                          </a:ln>
                          <a:solidFill>
                            <a:prstClr val="black"/>
                          </a:solidFill>
                          <a:effectLst/>
                          <a:uLnTx/>
                          <a:uFillTx/>
                          <a:latin typeface="+mn-lt"/>
                          <a:ea typeface="+mn-ea"/>
                          <a:cs typeface="+mn-cs"/>
                        </a:rPr>
                        <a:t>
Dreaming of warmer days. #Repost Varaschin
•  •  •
Sunbed BAHÍA is the winner of the outdoor category at Archiproducts Design Awards 2017.
Snapshot of the excellences in international design, the ADA spotlight the most virtuous cooperations between brands and designers and award the innovation and creativity beyond the products. @calvibrambilla @archiproducts @alessandrovenier_ #ada #design #archiproducts #bahia #sunbed #outdoor #outdoortherapy #style #contractfurniture #varaschin #furniture #pool #designfurniture #contract #varaschinoutdoortherapy #elegant #elegantstyle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484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- 2018-02-10 04:30:00</a:t>
                      </a:r>
                      <a:r>
                        <a:rPr kumimoji="0" lang="en-US" sz="1000" b="0" i="0" u="none" strike="noStrike" kern="1200" cap="none" spc="0" normalizeH="0" baseline="0" noProof="0">
                          <a:ln>
                            <a:noFill/>
                          </a:ln>
                          <a:solidFill>
                            <a:prstClr val="black"/>
                          </a:solidFill>
                          <a:effectLst/>
                          <a:uLnTx/>
                          <a:uFillTx/>
                          <a:latin typeface="+mn-lt"/>
                          <a:ea typeface="+mn-ea"/>
                          <a:cs typeface="+mn-cs"/>
                        </a:rPr>
                        <a:t>
Whether you're decorating your first home or your fifth, great design is in the details. Get inspired by our showroom corner featuring COR Sitzmöbel and Cobra Art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1982242"/>
                  </a:ext>
                </a:extLst>
              </a:tr>
            </a:tbl>
          </a:graphicData>
        </a:graphic>
      </p:graphicFrame>
      <p:sp>
        <p:nvSpPr>
          <p:cNvPr id="4" name="Text Placeholder 3">
            <a:extLst>
              <a:ext uri="{FF2B5EF4-FFF2-40B4-BE49-F238E27FC236}">
                <a16:creationId xmlns:a16="http://schemas.microsoft.com/office/drawing/2014/main" id="{66B50039-D774-4BE7-817C-ACB81C2270D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34287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2DEB5-8E05-4E12-95E6-760C6026148B}"/>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C247BA8C-DDD8-4B2B-B5A0-DA98DEEF75C0}"/>
              </a:ext>
            </a:extLst>
          </p:cNvPr>
          <p:cNvGraphicFramePr>
            <a:graphicFrameLocks noGrp="1"/>
          </p:cNvGraphicFramePr>
          <p:nvPr>
            <p:ph type="tbl" sz="quarter" idx="13"/>
            <p:extLst>
              <p:ext uri="{D42A27DB-BD31-4B8C-83A1-F6EECF244321}">
                <p14:modId xmlns:p14="http://schemas.microsoft.com/office/powerpoint/2010/main" val="1650173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5409765"/>
                    </a:ext>
                  </a:extLst>
                </a:gridCol>
                <a:gridCol w="658368">
                  <a:extLst>
                    <a:ext uri="{9D8B030D-6E8A-4147-A177-3AD203B41FA5}">
                      <a16:colId xmlns:a16="http://schemas.microsoft.com/office/drawing/2014/main" val="1646999362"/>
                    </a:ext>
                  </a:extLst>
                </a:gridCol>
                <a:gridCol w="658368">
                  <a:extLst>
                    <a:ext uri="{9D8B030D-6E8A-4147-A177-3AD203B41FA5}">
                      <a16:colId xmlns:a16="http://schemas.microsoft.com/office/drawing/2014/main" val="3601136970"/>
                    </a:ext>
                  </a:extLst>
                </a:gridCol>
                <a:gridCol w="658368">
                  <a:extLst>
                    <a:ext uri="{9D8B030D-6E8A-4147-A177-3AD203B41FA5}">
                      <a16:colId xmlns:a16="http://schemas.microsoft.com/office/drawing/2014/main" val="117042198"/>
                    </a:ext>
                  </a:extLst>
                </a:gridCol>
                <a:gridCol w="658368">
                  <a:extLst>
                    <a:ext uri="{9D8B030D-6E8A-4147-A177-3AD203B41FA5}">
                      <a16:colId xmlns:a16="http://schemas.microsoft.com/office/drawing/2014/main" val="2737323270"/>
                    </a:ext>
                  </a:extLst>
                </a:gridCol>
                <a:gridCol w="658368">
                  <a:extLst>
                    <a:ext uri="{9D8B030D-6E8A-4147-A177-3AD203B41FA5}">
                      <a16:colId xmlns:a16="http://schemas.microsoft.com/office/drawing/2014/main" val="741838107"/>
                    </a:ext>
                  </a:extLst>
                </a:gridCol>
                <a:gridCol w="658368">
                  <a:extLst>
                    <a:ext uri="{9D8B030D-6E8A-4147-A177-3AD203B41FA5}">
                      <a16:colId xmlns:a16="http://schemas.microsoft.com/office/drawing/2014/main" val="3277286580"/>
                    </a:ext>
                  </a:extLst>
                </a:gridCol>
                <a:gridCol w="658368">
                  <a:extLst>
                    <a:ext uri="{9D8B030D-6E8A-4147-A177-3AD203B41FA5}">
                      <a16:colId xmlns:a16="http://schemas.microsoft.com/office/drawing/2014/main" val="1103822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277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- 2018-02-09 09:30:00</a:t>
                      </a:r>
                      <a:r>
                        <a:rPr kumimoji="0" lang="en-US" sz="1000" b="0" i="0" u="none" strike="noStrike" kern="1200" cap="none" spc="0" normalizeH="0" baseline="0" noProof="0">
                          <a:ln>
                            <a:noFill/>
                          </a:ln>
                          <a:solidFill>
                            <a:prstClr val="black"/>
                          </a:solidFill>
                          <a:effectLst/>
                          <a:uLnTx/>
                          <a:uFillTx/>
                          <a:latin typeface="+mn-lt"/>
                          <a:ea typeface="+mn-ea"/>
                          <a:cs typeface="+mn-cs"/>
                        </a:rPr>
                        <a:t>
Relax in style while watching TV or reading a book with Boya by Pode. Create the color combination that suits you best and collapse into this beanbag!
These colorful chairs are new arrivals, make sure to pass by our showroom to have a look!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216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- 2018-02-08 11:53:25</a:t>
                      </a:r>
                      <a:r>
                        <a:rPr kumimoji="0" lang="en-US" sz="1000" b="0" i="0" u="none" strike="noStrike" kern="1200" cap="none" spc="0" normalizeH="0" baseline="0" noProof="0">
                          <a:ln>
                            <a:noFill/>
                          </a:ln>
                          <a:solidFill>
                            <a:prstClr val="black"/>
                          </a:solidFill>
                          <a:effectLst/>
                          <a:uLnTx/>
                          <a:uFillTx/>
                          <a:latin typeface="+mn-lt"/>
                          <a:ea typeface="+mn-ea"/>
                          <a:cs typeface="+mn-cs"/>
                        </a:rPr>
                        <a:t>
Shape armchairs by Tonon spotted in Qatar! #Repost TONON
• • •
Swipe ➡ to see inside Doha Bank in Qatar! Shapes have never been so fluent! ✔@tononitalia
Shape armchairs by Design Stefan Heiliger
#TONON #tononitalia #thinkingitaly #since1926 #design #interiordesign #designer #interior #highquality #forniture #creativity #madeinitaly #productdesign #industrialdesign #lifesyle #luxury #architect #contract #innovative #luxuryforniture #doha #skyscraper #shapes #beautiful #instagood #excellence #quatar #armchairs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9467112"/>
                  </a:ext>
                </a:extLst>
              </a:tr>
            </a:tbl>
          </a:graphicData>
        </a:graphic>
      </p:graphicFrame>
      <p:sp>
        <p:nvSpPr>
          <p:cNvPr id="4" name="Text Placeholder 3">
            <a:extLst>
              <a:ext uri="{FF2B5EF4-FFF2-40B4-BE49-F238E27FC236}">
                <a16:creationId xmlns:a16="http://schemas.microsoft.com/office/drawing/2014/main" id="{F7059E96-6A5E-4BEF-BAE2-53CAC55180F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7418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FB788-BC26-440C-B8E4-D2F4B6CD7B1D}"/>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486EF8DC-7954-4DA7-AFF2-932A9D13E9B0}"/>
              </a:ext>
            </a:extLst>
          </p:cNvPr>
          <p:cNvGraphicFramePr>
            <a:graphicFrameLocks noGrp="1"/>
          </p:cNvGraphicFramePr>
          <p:nvPr>
            <p:ph type="tbl" sz="quarter" idx="13"/>
            <p:extLst>
              <p:ext uri="{D42A27DB-BD31-4B8C-83A1-F6EECF244321}">
                <p14:modId xmlns:p14="http://schemas.microsoft.com/office/powerpoint/2010/main" val="90309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4812998"/>
                    </a:ext>
                  </a:extLst>
                </a:gridCol>
                <a:gridCol w="658368">
                  <a:extLst>
                    <a:ext uri="{9D8B030D-6E8A-4147-A177-3AD203B41FA5}">
                      <a16:colId xmlns:a16="http://schemas.microsoft.com/office/drawing/2014/main" val="2198163695"/>
                    </a:ext>
                  </a:extLst>
                </a:gridCol>
                <a:gridCol w="658368">
                  <a:extLst>
                    <a:ext uri="{9D8B030D-6E8A-4147-A177-3AD203B41FA5}">
                      <a16:colId xmlns:a16="http://schemas.microsoft.com/office/drawing/2014/main" val="2007613718"/>
                    </a:ext>
                  </a:extLst>
                </a:gridCol>
                <a:gridCol w="658368">
                  <a:extLst>
                    <a:ext uri="{9D8B030D-6E8A-4147-A177-3AD203B41FA5}">
                      <a16:colId xmlns:a16="http://schemas.microsoft.com/office/drawing/2014/main" val="3468375695"/>
                    </a:ext>
                  </a:extLst>
                </a:gridCol>
                <a:gridCol w="658368">
                  <a:extLst>
                    <a:ext uri="{9D8B030D-6E8A-4147-A177-3AD203B41FA5}">
                      <a16:colId xmlns:a16="http://schemas.microsoft.com/office/drawing/2014/main" val="3076163476"/>
                    </a:ext>
                  </a:extLst>
                </a:gridCol>
                <a:gridCol w="658368">
                  <a:extLst>
                    <a:ext uri="{9D8B030D-6E8A-4147-A177-3AD203B41FA5}">
                      <a16:colId xmlns:a16="http://schemas.microsoft.com/office/drawing/2014/main" val="2983509346"/>
                    </a:ext>
                  </a:extLst>
                </a:gridCol>
                <a:gridCol w="658368">
                  <a:extLst>
                    <a:ext uri="{9D8B030D-6E8A-4147-A177-3AD203B41FA5}">
                      <a16:colId xmlns:a16="http://schemas.microsoft.com/office/drawing/2014/main" val="336135025"/>
                    </a:ext>
                  </a:extLst>
                </a:gridCol>
                <a:gridCol w="658368">
                  <a:extLst>
                    <a:ext uri="{9D8B030D-6E8A-4147-A177-3AD203B41FA5}">
                      <a16:colId xmlns:a16="http://schemas.microsoft.com/office/drawing/2014/main" val="3957366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336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- 2018-02-07 09:30:00</a:t>
                      </a:r>
                      <a:r>
                        <a:rPr kumimoji="0" lang="en-US" sz="1000" b="0" i="0" u="none" strike="noStrike" kern="1200" cap="none" spc="0" normalizeH="0" baseline="0" noProof="0">
                          <a:ln>
                            <a:noFill/>
                          </a:ln>
                          <a:solidFill>
                            <a:prstClr val="black"/>
                          </a:solidFill>
                          <a:effectLst/>
                          <a:uLnTx/>
                          <a:uFillTx/>
                          <a:latin typeface="+mn-lt"/>
                          <a:ea typeface="+mn-ea"/>
                          <a:cs typeface="+mn-cs"/>
                        </a:rPr>
                        <a:t>
BULL &amp; STEIN's outstanding new collection of glass apples is in store!
Get inspired by our corner for your home decor.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1045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- 2018-02-06 08:32:32</a:t>
                      </a:r>
                      <a:r>
                        <a:rPr kumimoji="0" lang="en-US" sz="1000" b="0" i="0" u="none" strike="noStrike" kern="1200" cap="none" spc="0" normalizeH="0" baseline="0" noProof="0">
                          <a:ln>
                            <a:noFill/>
                          </a:ln>
                          <a:solidFill>
                            <a:prstClr val="black"/>
                          </a:solidFill>
                          <a:effectLst/>
                          <a:uLnTx/>
                          <a:uFillTx/>
                          <a:latin typeface="+mn-lt"/>
                          <a:ea typeface="+mn-ea"/>
                          <a:cs typeface="+mn-cs"/>
                        </a:rPr>
                        <a:t>
Discover the color of the year that will reign the design world in 2018. #Repost Walter Knoll
• • •
New year – new colors! PANTONE 18-3838 Ultra Violet is the "Color of the Year 2018!" Enjoy this daring and imaginative shade on our 369 and get inspired! 
#walterknoll #369 #UltraViolet #COY2018 #coloroftheyear #coloroftheyear2018 #2018 #pantone #happynewyear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7430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- 2018-02-05 05:19:32</a:t>
                      </a:r>
                      <a:r>
                        <a:rPr kumimoji="0" lang="en-US" sz="1000" b="0" i="0" u="none" strike="noStrike" kern="1200" cap="none" spc="0" normalizeH="0" baseline="0" noProof="0">
                          <a:ln>
                            <a:noFill/>
                          </a:ln>
                          <a:solidFill>
                            <a:prstClr val="black"/>
                          </a:solidFill>
                          <a:effectLst/>
                          <a:uLnTx/>
                          <a:uFillTx/>
                          <a:latin typeface="+mn-lt"/>
                          <a:ea typeface="+mn-ea"/>
                          <a:cs typeface="+mn-cs"/>
                        </a:rPr>
                        <a:t>
Twin side table by COR Sitzmöbel is the embodiment of seamless design. A table that makes itself at home everywhere, blends in discreetly, and always comes in handy.
This unique side table is also available in black!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86535018"/>
                  </a:ext>
                </a:extLst>
              </a:tr>
            </a:tbl>
          </a:graphicData>
        </a:graphic>
      </p:graphicFrame>
      <p:sp>
        <p:nvSpPr>
          <p:cNvPr id="4" name="Text Placeholder 3">
            <a:extLst>
              <a:ext uri="{FF2B5EF4-FFF2-40B4-BE49-F238E27FC236}">
                <a16:creationId xmlns:a16="http://schemas.microsoft.com/office/drawing/2014/main" id="{B49C0786-7A3E-43A3-95B0-DC635B7767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0197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A0D7D-153A-4F00-8D43-39B7FA99906B}"/>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E7939928-7B77-45A0-B61D-9465246902EF}"/>
              </a:ext>
            </a:extLst>
          </p:cNvPr>
          <p:cNvGraphicFramePr>
            <a:graphicFrameLocks noGrp="1"/>
          </p:cNvGraphicFramePr>
          <p:nvPr>
            <p:ph type="tbl" sz="quarter" idx="13"/>
            <p:extLst>
              <p:ext uri="{D42A27DB-BD31-4B8C-83A1-F6EECF244321}">
                <p14:modId xmlns:p14="http://schemas.microsoft.com/office/powerpoint/2010/main" val="3014154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4891763"/>
                    </a:ext>
                  </a:extLst>
                </a:gridCol>
                <a:gridCol w="658368">
                  <a:extLst>
                    <a:ext uri="{9D8B030D-6E8A-4147-A177-3AD203B41FA5}">
                      <a16:colId xmlns:a16="http://schemas.microsoft.com/office/drawing/2014/main" val="2515266973"/>
                    </a:ext>
                  </a:extLst>
                </a:gridCol>
                <a:gridCol w="658368">
                  <a:extLst>
                    <a:ext uri="{9D8B030D-6E8A-4147-A177-3AD203B41FA5}">
                      <a16:colId xmlns:a16="http://schemas.microsoft.com/office/drawing/2014/main" val="4265177208"/>
                    </a:ext>
                  </a:extLst>
                </a:gridCol>
                <a:gridCol w="658368">
                  <a:extLst>
                    <a:ext uri="{9D8B030D-6E8A-4147-A177-3AD203B41FA5}">
                      <a16:colId xmlns:a16="http://schemas.microsoft.com/office/drawing/2014/main" val="460527757"/>
                    </a:ext>
                  </a:extLst>
                </a:gridCol>
                <a:gridCol w="658368">
                  <a:extLst>
                    <a:ext uri="{9D8B030D-6E8A-4147-A177-3AD203B41FA5}">
                      <a16:colId xmlns:a16="http://schemas.microsoft.com/office/drawing/2014/main" val="4289126750"/>
                    </a:ext>
                  </a:extLst>
                </a:gridCol>
                <a:gridCol w="658368">
                  <a:extLst>
                    <a:ext uri="{9D8B030D-6E8A-4147-A177-3AD203B41FA5}">
                      <a16:colId xmlns:a16="http://schemas.microsoft.com/office/drawing/2014/main" val="315881923"/>
                    </a:ext>
                  </a:extLst>
                </a:gridCol>
                <a:gridCol w="658368">
                  <a:extLst>
                    <a:ext uri="{9D8B030D-6E8A-4147-A177-3AD203B41FA5}">
                      <a16:colId xmlns:a16="http://schemas.microsoft.com/office/drawing/2014/main" val="1600625367"/>
                    </a:ext>
                  </a:extLst>
                </a:gridCol>
                <a:gridCol w="658368">
                  <a:extLst>
                    <a:ext uri="{9D8B030D-6E8A-4147-A177-3AD203B41FA5}">
                      <a16:colId xmlns:a16="http://schemas.microsoft.com/office/drawing/2014/main" val="1063199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3062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- 2018-02-04 07:05:40</a:t>
                      </a:r>
                      <a:r>
                        <a:rPr kumimoji="0" lang="en-US" sz="1000" b="0" i="0" u="none" strike="noStrike" kern="1200" cap="none" spc="0" normalizeH="0" baseline="0" noProof="0">
                          <a:ln>
                            <a:noFill/>
                          </a:ln>
                          <a:solidFill>
                            <a:prstClr val="black"/>
                          </a:solidFill>
                          <a:effectLst/>
                          <a:uLnTx/>
                          <a:uFillTx/>
                          <a:latin typeface="+mn-lt"/>
                          <a:ea typeface="+mn-ea"/>
                          <a:cs typeface="+mn-cs"/>
                        </a:rPr>
                        <a:t>
The creation of unique and detailed design pieces by talented craftsmen #Repost Boca do Lobo
• • •
See how our artisans work with Filigree for our handmade design pieces.
#bocadolobo #passioniseverything #luxuryfurniture #design #furniture #exclusivedesign #behindthescenes #artsandcrafts #bespoke #craftsmanship #creativedesign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68034113"/>
                  </a:ext>
                </a:extLst>
              </a:tr>
            </a:tbl>
          </a:graphicData>
        </a:graphic>
      </p:graphicFrame>
      <p:sp>
        <p:nvSpPr>
          <p:cNvPr id="4" name="Text Placeholder 3">
            <a:extLst>
              <a:ext uri="{FF2B5EF4-FFF2-40B4-BE49-F238E27FC236}">
                <a16:creationId xmlns:a16="http://schemas.microsoft.com/office/drawing/2014/main" id="{D6A6D68E-4D64-4CAB-8176-0CCDE3AF0E7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698045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59ECF-443A-4E32-B7A4-4E1C624EAF98}"/>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27814DBD-45A9-411E-85A4-6D777BE5DED1}"/>
              </a:ext>
            </a:extLst>
          </p:cNvPr>
          <p:cNvGraphicFramePr>
            <a:graphicFrameLocks noGrp="1"/>
          </p:cNvGraphicFramePr>
          <p:nvPr>
            <p:ph type="chart" sz="quarter" idx="13"/>
            <p:extLst>
              <p:ext uri="{D42A27DB-BD31-4B8C-83A1-F6EECF244321}">
                <p14:modId xmlns:p14="http://schemas.microsoft.com/office/powerpoint/2010/main" val="3500979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0167E-DDC1-41D9-859A-42093529C6E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125A638-3F23-476C-ABE1-BE9BF04402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2849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D967C-F009-4014-9CB9-09DD21B1B6B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59FCA40-A4D6-42CA-B387-53DFF623E495}"/>
              </a:ext>
            </a:extLst>
          </p:cNvPr>
          <p:cNvGraphicFramePr>
            <a:graphicFrameLocks noGrp="1"/>
          </p:cNvGraphicFramePr>
          <p:nvPr>
            <p:ph type="chart" sz="quarter" idx="13"/>
            <p:extLst>
              <p:ext uri="{D42A27DB-BD31-4B8C-83A1-F6EECF244321}">
                <p14:modId xmlns:p14="http://schemas.microsoft.com/office/powerpoint/2010/main" val="413841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93F30A-02E2-48AC-869C-5C5A7B214B5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0A8FC6D-ED84-408E-9978-CD7E59DFE2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7266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3AE5E-28ED-4025-8C47-94A01FE8E166}"/>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879AC099-8793-4589-9545-7DA03B9E40E9}"/>
              </a:ext>
            </a:extLst>
          </p:cNvPr>
          <p:cNvGraphicFramePr>
            <a:graphicFrameLocks noGrp="1"/>
          </p:cNvGraphicFramePr>
          <p:nvPr>
            <p:ph type="chart" sz="quarter" idx="13"/>
            <p:extLst>
              <p:ext uri="{D42A27DB-BD31-4B8C-83A1-F6EECF244321}">
                <p14:modId xmlns:p14="http://schemas.microsoft.com/office/powerpoint/2010/main" val="1953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C2E868-0829-43AD-BE77-6AD427A0929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F2B4CF7-E567-437C-9C7E-4BC1065DE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4740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3957-A93A-47C0-89FB-FA456247708E}"/>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97B7AE60-E102-4745-9C3D-4EB7408192A5}"/>
              </a:ext>
            </a:extLst>
          </p:cNvPr>
          <p:cNvGraphicFramePr>
            <a:graphicFrameLocks noGrp="1"/>
          </p:cNvGraphicFramePr>
          <p:nvPr>
            <p:ph type="chart" sz="quarter" idx="13"/>
            <p:extLst>
              <p:ext uri="{D42A27DB-BD31-4B8C-83A1-F6EECF244321}">
                <p14:modId xmlns:p14="http://schemas.microsoft.com/office/powerpoint/2010/main" val="3150956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8DE6C-3091-4353-837F-76EF42DC5A9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C0F6B11-4102-47C1-BE11-2367F0B68B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150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25B18-5595-468A-8D29-47D5921865BA}"/>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6D79AF83-5BE3-4940-84FD-3FB15D7D50BB}"/>
              </a:ext>
            </a:extLst>
          </p:cNvPr>
          <p:cNvGraphicFramePr>
            <a:graphicFrameLocks noGrp="1"/>
          </p:cNvGraphicFramePr>
          <p:nvPr>
            <p:ph type="chart" sz="quarter" idx="13"/>
            <p:extLst>
              <p:ext uri="{D42A27DB-BD31-4B8C-83A1-F6EECF244321}">
                <p14:modId xmlns:p14="http://schemas.microsoft.com/office/powerpoint/2010/main" val="34965579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B76864-136C-4E70-B7EF-57AF60BAEAF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3ED65FE-6A61-4D8C-8681-84E020615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899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C6F44-F94F-4624-BED2-B461EDDA2329}"/>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3820B4DE-FF6A-4F6B-815D-EEC8A514BF0F}"/>
              </a:ext>
            </a:extLst>
          </p:cNvPr>
          <p:cNvGraphicFramePr>
            <a:graphicFrameLocks noGrp="1"/>
          </p:cNvGraphicFramePr>
          <p:nvPr>
            <p:ph type="chart" sz="quarter" idx="13"/>
            <p:extLst>
              <p:ext uri="{D42A27DB-BD31-4B8C-83A1-F6EECF244321}">
                <p14:modId xmlns:p14="http://schemas.microsoft.com/office/powerpoint/2010/main" val="182467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EC078C-0510-44EB-9FF6-2A57D0CF785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A9AC850-F59A-4963-B076-145B0A8DDC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8208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0A3CF-9A2B-4BD8-8AE5-F4DC637BF992}"/>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70C857E5-6646-4B1F-AE28-45BA1E6192D6}"/>
              </a:ext>
            </a:extLst>
          </p:cNvPr>
          <p:cNvGraphicFramePr>
            <a:graphicFrameLocks noGrp="1"/>
          </p:cNvGraphicFramePr>
          <p:nvPr>
            <p:ph type="chart" sz="quarter" idx="13"/>
            <p:extLst>
              <p:ext uri="{D42A27DB-BD31-4B8C-83A1-F6EECF244321}">
                <p14:modId xmlns:p14="http://schemas.microsoft.com/office/powerpoint/2010/main" val="434921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113981-9A80-413E-B938-21892EA3C45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D0294B3-1B66-4578-B2AC-B8E8E16868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2864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3F29A-6E92-49F1-B0FC-A02B52A3E303}"/>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71790258-09B4-448E-B7B3-8A3D323D677A}"/>
              </a:ext>
            </a:extLst>
          </p:cNvPr>
          <p:cNvGraphicFramePr>
            <a:graphicFrameLocks noGrp="1"/>
          </p:cNvGraphicFramePr>
          <p:nvPr>
            <p:ph type="tbl" sz="quarter" idx="13"/>
            <p:extLst>
              <p:ext uri="{D42A27DB-BD31-4B8C-83A1-F6EECF244321}">
                <p14:modId xmlns:p14="http://schemas.microsoft.com/office/powerpoint/2010/main" val="242284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20544567"/>
                    </a:ext>
                  </a:extLst>
                </a:gridCol>
                <a:gridCol w="1645920">
                  <a:extLst>
                    <a:ext uri="{9D8B030D-6E8A-4147-A177-3AD203B41FA5}">
                      <a16:colId xmlns:a16="http://schemas.microsoft.com/office/drawing/2014/main" val="117845671"/>
                    </a:ext>
                  </a:extLst>
                </a:gridCol>
                <a:gridCol w="1645920">
                  <a:extLst>
                    <a:ext uri="{9D8B030D-6E8A-4147-A177-3AD203B41FA5}">
                      <a16:colId xmlns:a16="http://schemas.microsoft.com/office/drawing/2014/main" val="1893526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58709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814032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191011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80181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85842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697566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646417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31198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25905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80677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3277161"/>
                  </a:ext>
                </a:extLst>
              </a:tr>
            </a:tbl>
          </a:graphicData>
        </a:graphic>
      </p:graphicFrame>
      <p:sp>
        <p:nvSpPr>
          <p:cNvPr id="4" name="Text Placeholder 3">
            <a:extLst>
              <a:ext uri="{FF2B5EF4-FFF2-40B4-BE49-F238E27FC236}">
                <a16:creationId xmlns:a16="http://schemas.microsoft.com/office/drawing/2014/main" id="{FDD4B020-A112-4709-944F-CFBE26A8A82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05591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8C8CA-CCEA-4F64-B849-7D411DC4FE77}"/>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C96B5621-B97C-41EA-ABF1-1B3AE3E3F47A}"/>
              </a:ext>
            </a:extLst>
          </p:cNvPr>
          <p:cNvGraphicFramePr>
            <a:graphicFrameLocks noGrp="1"/>
          </p:cNvGraphicFramePr>
          <p:nvPr>
            <p:ph type="tbl" sz="quarter" idx="13"/>
            <p:extLst>
              <p:ext uri="{D42A27DB-BD31-4B8C-83A1-F6EECF244321}">
                <p14:modId xmlns:p14="http://schemas.microsoft.com/office/powerpoint/2010/main" val="4040476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42200016"/>
                    </a:ext>
                  </a:extLst>
                </a:gridCol>
                <a:gridCol w="1645920">
                  <a:extLst>
                    <a:ext uri="{9D8B030D-6E8A-4147-A177-3AD203B41FA5}">
                      <a16:colId xmlns:a16="http://schemas.microsoft.com/office/drawing/2014/main" val="2037319088"/>
                    </a:ext>
                  </a:extLst>
                </a:gridCol>
                <a:gridCol w="1645920">
                  <a:extLst>
                    <a:ext uri="{9D8B030D-6E8A-4147-A177-3AD203B41FA5}">
                      <a16:colId xmlns:a16="http://schemas.microsoft.com/office/drawing/2014/main" val="1156609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46177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99347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351868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Zgharta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4061168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538394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73633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Baalbek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76133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413055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125080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336870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954131040"/>
                  </a:ext>
                </a:extLst>
              </a:tr>
            </a:tbl>
          </a:graphicData>
        </a:graphic>
      </p:graphicFrame>
      <p:sp>
        <p:nvSpPr>
          <p:cNvPr id="4" name="Text Placeholder 3">
            <a:extLst>
              <a:ext uri="{FF2B5EF4-FFF2-40B4-BE49-F238E27FC236}">
                <a16:creationId xmlns:a16="http://schemas.microsoft.com/office/drawing/2014/main" id="{256495F6-5067-45AE-9CC8-6E5BD5EC13F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321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DC914-B57A-4CD9-A929-BE8B0BF6B7A9}"/>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026F2275-E7A0-4C0D-A20D-99C9131EA5A9}"/>
              </a:ext>
            </a:extLst>
          </p:cNvPr>
          <p:cNvGraphicFramePr>
            <a:graphicFrameLocks noGrp="1"/>
          </p:cNvGraphicFramePr>
          <p:nvPr>
            <p:ph type="tbl" sz="quarter" idx="13"/>
            <p:extLst>
              <p:ext uri="{D42A27DB-BD31-4B8C-83A1-F6EECF244321}">
                <p14:modId xmlns:p14="http://schemas.microsoft.com/office/powerpoint/2010/main" val="173718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18063801"/>
                    </a:ext>
                  </a:extLst>
                </a:gridCol>
                <a:gridCol w="1645920">
                  <a:extLst>
                    <a:ext uri="{9D8B030D-6E8A-4147-A177-3AD203B41FA5}">
                      <a16:colId xmlns:a16="http://schemas.microsoft.com/office/drawing/2014/main" val="3458230675"/>
                    </a:ext>
                  </a:extLst>
                </a:gridCol>
                <a:gridCol w="1645920">
                  <a:extLst>
                    <a:ext uri="{9D8B030D-6E8A-4147-A177-3AD203B41FA5}">
                      <a16:colId xmlns:a16="http://schemas.microsoft.com/office/drawing/2014/main" val="107572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97987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97795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Ba`labakk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92863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517499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3532464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Barja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754254070"/>
                  </a:ext>
                </a:extLst>
              </a:tr>
            </a:tbl>
          </a:graphicData>
        </a:graphic>
      </p:graphicFrame>
      <p:sp>
        <p:nvSpPr>
          <p:cNvPr id="4" name="Text Placeholder 3">
            <a:extLst>
              <a:ext uri="{FF2B5EF4-FFF2-40B4-BE49-F238E27FC236}">
                <a16:creationId xmlns:a16="http://schemas.microsoft.com/office/drawing/2014/main" id="{3ACA9830-9F7D-427B-960F-4B738F614E1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47405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21788-A941-4380-A751-9193C6DB540B}"/>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034CA590-C825-484D-AD7E-B34578AEB752}"/>
              </a:ext>
            </a:extLst>
          </p:cNvPr>
          <p:cNvGraphicFramePr>
            <a:graphicFrameLocks noGrp="1"/>
          </p:cNvGraphicFramePr>
          <p:nvPr>
            <p:ph type="chart" sz="quarter" idx="13"/>
            <p:extLst>
              <p:ext uri="{D42A27DB-BD31-4B8C-83A1-F6EECF244321}">
                <p14:modId xmlns:p14="http://schemas.microsoft.com/office/powerpoint/2010/main" val="1894153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81DE08-8523-433E-AE46-319D2742465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ADD1174-4452-4F19-9051-16F2171AC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9207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C4E30-BAFC-49A2-BE73-06497530310D}"/>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5F00D05-AB05-405F-AC69-0E2C3C4D1925}"/>
              </a:ext>
            </a:extLst>
          </p:cNvPr>
          <p:cNvGraphicFramePr>
            <a:graphicFrameLocks noGrp="1"/>
          </p:cNvGraphicFramePr>
          <p:nvPr>
            <p:ph type="chart" sz="quarter" idx="13"/>
            <p:extLst>
              <p:ext uri="{D42A27DB-BD31-4B8C-83A1-F6EECF244321}">
                <p14:modId xmlns:p14="http://schemas.microsoft.com/office/powerpoint/2010/main" val="2870148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012D0-5A1A-47C7-B7D9-6138D57371A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FF6F5AA-B1E2-4329-A772-80E8FC28AA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712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E7FA-F6B0-416C-B50D-BA0C002B738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3419BD99-CA75-455A-8AC9-4488F200F86D}"/>
              </a:ext>
            </a:extLst>
          </p:cNvPr>
          <p:cNvGraphicFramePr>
            <a:graphicFrameLocks noGrp="1"/>
          </p:cNvGraphicFramePr>
          <p:nvPr>
            <p:ph type="chart" sz="quarter" idx="13"/>
            <p:extLst>
              <p:ext uri="{D42A27DB-BD31-4B8C-83A1-F6EECF244321}">
                <p14:modId xmlns:p14="http://schemas.microsoft.com/office/powerpoint/2010/main" val="1968494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13248-A20B-4320-B0C4-1008AAA995C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7DB2EC0-CC21-4BB9-A75E-B46450EFB5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1493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26CD9-7BA6-41F4-BDF4-D23222160DE9}"/>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D99F0764-D499-4D6D-BC99-5B5D335D7B6E}"/>
              </a:ext>
            </a:extLst>
          </p:cNvPr>
          <p:cNvGraphicFramePr>
            <a:graphicFrameLocks noGrp="1"/>
          </p:cNvGraphicFramePr>
          <p:nvPr>
            <p:ph type="chart" sz="quarter" idx="13"/>
            <p:extLst>
              <p:ext uri="{D42A27DB-BD31-4B8C-83A1-F6EECF244321}">
                <p14:modId xmlns:p14="http://schemas.microsoft.com/office/powerpoint/2010/main" val="4189566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0E3C7A-D120-40DE-A961-CDF398336103}"/>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74B9CFC-BF64-4ECC-B725-EDE3B2752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146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E3B78-0AA8-49AC-897F-E62E945B5F63}"/>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4EA110C5-9258-4E21-855E-69EB5B2EF7E4}"/>
              </a:ext>
            </a:extLst>
          </p:cNvPr>
          <p:cNvGraphicFramePr>
            <a:graphicFrameLocks noGrp="1"/>
          </p:cNvGraphicFramePr>
          <p:nvPr>
            <p:ph type="chart" sz="quarter" idx="13"/>
            <p:extLst>
              <p:ext uri="{D42A27DB-BD31-4B8C-83A1-F6EECF244321}">
                <p14:modId xmlns:p14="http://schemas.microsoft.com/office/powerpoint/2010/main" val="4090194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83287-FF13-4E43-A0EA-436401F8A34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FC1C676-EAFF-4464-A454-590CCCA7DC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15214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DC1A3-F80D-4472-8902-8C2870FB7C53}"/>
              </a:ext>
            </a:extLst>
          </p:cNvPr>
          <p:cNvSpPr>
            <a:spLocks noGrp="1"/>
          </p:cNvSpPr>
          <p:nvPr>
            <p:ph type="title"/>
          </p:nvPr>
        </p:nvSpPr>
        <p:spPr/>
        <p:txBody>
          <a:bodyPr/>
          <a:lstStyle/>
          <a:p>
            <a:r>
              <a:rPr lang="en-US"/>
              <a:t>Facebook Fans By Country Table - 1 of 3</a:t>
            </a:r>
          </a:p>
        </p:txBody>
      </p:sp>
      <p:graphicFrame>
        <p:nvGraphicFramePr>
          <p:cNvPr id="5" name="Table Placeholder 4">
            <a:extLst>
              <a:ext uri="{FF2B5EF4-FFF2-40B4-BE49-F238E27FC236}">
                <a16:creationId xmlns:a16="http://schemas.microsoft.com/office/drawing/2014/main" id="{A3344B9C-9683-405B-BCFF-E04E140E47F7}"/>
              </a:ext>
            </a:extLst>
          </p:cNvPr>
          <p:cNvGraphicFramePr>
            <a:graphicFrameLocks noGrp="1"/>
          </p:cNvGraphicFramePr>
          <p:nvPr>
            <p:ph type="tbl" sz="quarter" idx="13"/>
            <p:extLst>
              <p:ext uri="{D42A27DB-BD31-4B8C-83A1-F6EECF244321}">
                <p14:modId xmlns:p14="http://schemas.microsoft.com/office/powerpoint/2010/main" val="2511659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41269299"/>
                    </a:ext>
                  </a:extLst>
                </a:gridCol>
                <a:gridCol w="1645920">
                  <a:extLst>
                    <a:ext uri="{9D8B030D-6E8A-4147-A177-3AD203B41FA5}">
                      <a16:colId xmlns:a16="http://schemas.microsoft.com/office/drawing/2014/main" val="3312897631"/>
                    </a:ext>
                  </a:extLst>
                </a:gridCol>
                <a:gridCol w="1645920">
                  <a:extLst>
                    <a:ext uri="{9D8B030D-6E8A-4147-A177-3AD203B41FA5}">
                      <a16:colId xmlns:a16="http://schemas.microsoft.com/office/drawing/2014/main" val="591957682"/>
                    </a:ext>
                  </a:extLst>
                </a:gridCol>
                <a:gridCol w="1645920">
                  <a:extLst>
                    <a:ext uri="{9D8B030D-6E8A-4147-A177-3AD203B41FA5}">
                      <a16:colId xmlns:a16="http://schemas.microsoft.com/office/drawing/2014/main" val="697324376"/>
                    </a:ext>
                  </a:extLst>
                </a:gridCol>
                <a:gridCol w="1645920">
                  <a:extLst>
                    <a:ext uri="{9D8B030D-6E8A-4147-A177-3AD203B41FA5}">
                      <a16:colId xmlns:a16="http://schemas.microsoft.com/office/drawing/2014/main" val="3299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69616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06890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81483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518558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Bahrain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05727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247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2951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Congo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844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9048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Côte d’Ivoire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151423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776000060"/>
                  </a:ext>
                </a:extLst>
              </a:tr>
            </a:tbl>
          </a:graphicData>
        </a:graphic>
      </p:graphicFrame>
      <p:sp>
        <p:nvSpPr>
          <p:cNvPr id="4" name="Text Placeholder 3">
            <a:extLst>
              <a:ext uri="{FF2B5EF4-FFF2-40B4-BE49-F238E27FC236}">
                <a16:creationId xmlns:a16="http://schemas.microsoft.com/office/drawing/2014/main" id="{A46B1933-282B-4E9C-BC89-7ECF79CFDA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0985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E3AA6-66FF-4423-989A-F5A5C49D6CA0}"/>
              </a:ext>
            </a:extLst>
          </p:cNvPr>
          <p:cNvSpPr>
            <a:spLocks noGrp="1"/>
          </p:cNvSpPr>
          <p:nvPr>
            <p:ph type="title"/>
          </p:nvPr>
        </p:nvSpPr>
        <p:spPr/>
        <p:txBody>
          <a:bodyPr/>
          <a:lstStyle/>
          <a:p>
            <a:r>
              <a:rPr lang="en-US"/>
              <a:t>Facebook Fans By Country Table - 2 of 3</a:t>
            </a:r>
          </a:p>
        </p:txBody>
      </p:sp>
      <p:graphicFrame>
        <p:nvGraphicFramePr>
          <p:cNvPr id="5" name="Table Placeholder 4">
            <a:extLst>
              <a:ext uri="{FF2B5EF4-FFF2-40B4-BE49-F238E27FC236}">
                <a16:creationId xmlns:a16="http://schemas.microsoft.com/office/drawing/2014/main" id="{6209BA7F-CC75-4CA8-B9F9-E2D90EDEBC9D}"/>
              </a:ext>
            </a:extLst>
          </p:cNvPr>
          <p:cNvGraphicFramePr>
            <a:graphicFrameLocks noGrp="1"/>
          </p:cNvGraphicFramePr>
          <p:nvPr>
            <p:ph type="tbl" sz="quarter" idx="13"/>
            <p:extLst>
              <p:ext uri="{D42A27DB-BD31-4B8C-83A1-F6EECF244321}">
                <p14:modId xmlns:p14="http://schemas.microsoft.com/office/powerpoint/2010/main" val="256896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9831259"/>
                    </a:ext>
                  </a:extLst>
                </a:gridCol>
                <a:gridCol w="1645920">
                  <a:extLst>
                    <a:ext uri="{9D8B030D-6E8A-4147-A177-3AD203B41FA5}">
                      <a16:colId xmlns:a16="http://schemas.microsoft.com/office/drawing/2014/main" val="1683641881"/>
                    </a:ext>
                  </a:extLst>
                </a:gridCol>
                <a:gridCol w="1645920">
                  <a:extLst>
                    <a:ext uri="{9D8B030D-6E8A-4147-A177-3AD203B41FA5}">
                      <a16:colId xmlns:a16="http://schemas.microsoft.com/office/drawing/2014/main" val="2327056586"/>
                    </a:ext>
                  </a:extLst>
                </a:gridCol>
                <a:gridCol w="1645920">
                  <a:extLst>
                    <a:ext uri="{9D8B030D-6E8A-4147-A177-3AD203B41FA5}">
                      <a16:colId xmlns:a16="http://schemas.microsoft.com/office/drawing/2014/main" val="3271800460"/>
                    </a:ext>
                  </a:extLst>
                </a:gridCol>
                <a:gridCol w="1645920">
                  <a:extLst>
                    <a:ext uri="{9D8B030D-6E8A-4147-A177-3AD203B41FA5}">
                      <a16:colId xmlns:a16="http://schemas.microsoft.com/office/drawing/2014/main" val="307668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92254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223788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94233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87562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15625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1974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4031780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94522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012561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473941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Israel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920002323"/>
                  </a:ext>
                </a:extLst>
              </a:tr>
            </a:tbl>
          </a:graphicData>
        </a:graphic>
      </p:graphicFrame>
      <p:sp>
        <p:nvSpPr>
          <p:cNvPr id="4" name="Text Placeholder 3">
            <a:extLst>
              <a:ext uri="{FF2B5EF4-FFF2-40B4-BE49-F238E27FC236}">
                <a16:creationId xmlns:a16="http://schemas.microsoft.com/office/drawing/2014/main" id="{EDD74987-F834-4A0E-AAEC-6CF4E96DA83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14964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610E1-A284-4A4C-A649-8A4B564AD72A}"/>
              </a:ext>
            </a:extLst>
          </p:cNvPr>
          <p:cNvSpPr>
            <a:spLocks noGrp="1"/>
          </p:cNvSpPr>
          <p:nvPr>
            <p:ph type="title"/>
          </p:nvPr>
        </p:nvSpPr>
        <p:spPr/>
        <p:txBody>
          <a:bodyPr/>
          <a:lstStyle/>
          <a:p>
            <a:r>
              <a:rPr lang="en-US"/>
              <a:t>Facebook Fans By Country Table - 3 of 3</a:t>
            </a:r>
          </a:p>
        </p:txBody>
      </p:sp>
      <p:graphicFrame>
        <p:nvGraphicFramePr>
          <p:cNvPr id="5" name="Table Placeholder 4">
            <a:extLst>
              <a:ext uri="{FF2B5EF4-FFF2-40B4-BE49-F238E27FC236}">
                <a16:creationId xmlns:a16="http://schemas.microsoft.com/office/drawing/2014/main" id="{CC1BF203-9B5D-4A64-9318-663075A3D6E7}"/>
              </a:ext>
            </a:extLst>
          </p:cNvPr>
          <p:cNvGraphicFramePr>
            <a:graphicFrameLocks noGrp="1"/>
          </p:cNvGraphicFramePr>
          <p:nvPr>
            <p:ph type="tbl" sz="quarter" idx="13"/>
            <p:extLst>
              <p:ext uri="{D42A27DB-BD31-4B8C-83A1-F6EECF244321}">
                <p14:modId xmlns:p14="http://schemas.microsoft.com/office/powerpoint/2010/main" val="344227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42145247"/>
                    </a:ext>
                  </a:extLst>
                </a:gridCol>
                <a:gridCol w="1645920">
                  <a:extLst>
                    <a:ext uri="{9D8B030D-6E8A-4147-A177-3AD203B41FA5}">
                      <a16:colId xmlns:a16="http://schemas.microsoft.com/office/drawing/2014/main" val="492531370"/>
                    </a:ext>
                  </a:extLst>
                </a:gridCol>
                <a:gridCol w="1645920">
                  <a:extLst>
                    <a:ext uri="{9D8B030D-6E8A-4147-A177-3AD203B41FA5}">
                      <a16:colId xmlns:a16="http://schemas.microsoft.com/office/drawing/2014/main" val="641407451"/>
                    </a:ext>
                  </a:extLst>
                </a:gridCol>
                <a:gridCol w="1645920">
                  <a:extLst>
                    <a:ext uri="{9D8B030D-6E8A-4147-A177-3AD203B41FA5}">
                      <a16:colId xmlns:a16="http://schemas.microsoft.com/office/drawing/2014/main" val="1071401738"/>
                    </a:ext>
                  </a:extLst>
                </a:gridCol>
                <a:gridCol w="1645920">
                  <a:extLst>
                    <a:ext uri="{9D8B030D-6E8A-4147-A177-3AD203B41FA5}">
                      <a16:colId xmlns:a16="http://schemas.microsoft.com/office/drawing/2014/main" val="46704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Change (%)</a:t>
                      </a:r>
                    </a:p>
                  </a:txBody>
                  <a:tcPr/>
                </a:tc>
                <a:extLst>
                  <a:ext uri="{0D108BD9-81ED-4DB2-BD59-A6C34878D82A}">
                    <a16:rowId xmlns:a16="http://schemas.microsoft.com/office/drawing/2014/main" val="257485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53216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Iraq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3515776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28870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2355543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Kuwait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extLst>
                  <a:ext uri="{0D108BD9-81ED-4DB2-BD59-A6C34878D82A}">
                    <a16:rowId xmlns:a16="http://schemas.microsoft.com/office/drawing/2014/main" val="1060168389"/>
                  </a:ext>
                </a:extLst>
              </a:tr>
            </a:tbl>
          </a:graphicData>
        </a:graphic>
      </p:graphicFrame>
      <p:sp>
        <p:nvSpPr>
          <p:cNvPr id="4" name="Text Placeholder 3">
            <a:extLst>
              <a:ext uri="{FF2B5EF4-FFF2-40B4-BE49-F238E27FC236}">
                <a16:creationId xmlns:a16="http://schemas.microsoft.com/office/drawing/2014/main" id="{81C93D63-F70F-412C-BDF4-0A010A15074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903849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7CA2-FBBE-4987-9661-B2EE36025BF6}"/>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80294621-B115-4E99-81AE-2BAB1366460A}"/>
              </a:ext>
            </a:extLst>
          </p:cNvPr>
          <p:cNvGraphicFramePr>
            <a:graphicFrameLocks noGrp="1"/>
          </p:cNvGraphicFramePr>
          <p:nvPr>
            <p:ph type="tbl" sz="quarter" idx="13"/>
            <p:extLst>
              <p:ext uri="{D42A27DB-BD31-4B8C-83A1-F6EECF244321}">
                <p14:modId xmlns:p14="http://schemas.microsoft.com/office/powerpoint/2010/main" val="3077162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8297190"/>
                    </a:ext>
                  </a:extLst>
                </a:gridCol>
                <a:gridCol w="1234440">
                  <a:extLst>
                    <a:ext uri="{9D8B030D-6E8A-4147-A177-3AD203B41FA5}">
                      <a16:colId xmlns:a16="http://schemas.microsoft.com/office/drawing/2014/main" val="2449132244"/>
                    </a:ext>
                  </a:extLst>
                </a:gridCol>
                <a:gridCol w="822960">
                  <a:extLst>
                    <a:ext uri="{9D8B030D-6E8A-4147-A177-3AD203B41FA5}">
                      <a16:colId xmlns:a16="http://schemas.microsoft.com/office/drawing/2014/main" val="2412286754"/>
                    </a:ext>
                  </a:extLst>
                </a:gridCol>
                <a:gridCol w="822960">
                  <a:extLst>
                    <a:ext uri="{9D8B030D-6E8A-4147-A177-3AD203B41FA5}">
                      <a16:colId xmlns:a16="http://schemas.microsoft.com/office/drawing/2014/main" val="361052605"/>
                    </a:ext>
                  </a:extLst>
                </a:gridCol>
                <a:gridCol w="822960">
                  <a:extLst>
                    <a:ext uri="{9D8B030D-6E8A-4147-A177-3AD203B41FA5}">
                      <a16:colId xmlns:a16="http://schemas.microsoft.com/office/drawing/2014/main" val="1287421028"/>
                    </a:ext>
                  </a:extLst>
                </a:gridCol>
                <a:gridCol w="822960">
                  <a:extLst>
                    <a:ext uri="{9D8B030D-6E8A-4147-A177-3AD203B41FA5}">
                      <a16:colId xmlns:a16="http://schemas.microsoft.com/office/drawing/2014/main" val="387990201"/>
                    </a:ext>
                  </a:extLst>
                </a:gridCol>
                <a:gridCol w="822960">
                  <a:extLst>
                    <a:ext uri="{9D8B030D-6E8A-4147-A177-3AD203B41FA5}">
                      <a16:colId xmlns:a16="http://schemas.microsoft.com/office/drawing/2014/main" val="209587492"/>
                    </a:ext>
                  </a:extLst>
                </a:gridCol>
                <a:gridCol w="822960">
                  <a:extLst>
                    <a:ext uri="{9D8B030D-6E8A-4147-A177-3AD203B41FA5}">
                      <a16:colId xmlns:a16="http://schemas.microsoft.com/office/drawing/2014/main" val="29046479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36788702"/>
                  </a:ext>
                </a:extLst>
              </a:tr>
              <a:tr h="370840">
                <a:tc>
                  <a:txBody>
                    <a:bodyPr/>
                    <a:lstStyle/>
                    <a:p>
                      <a:r>
                        <a:rPr lang="en-US" sz="1000"/>
                        <a:t>Altus.me</a:t>
                      </a:r>
                    </a:p>
                  </a:txBody>
                  <a:tcPr/>
                </a:tc>
                <a:tc>
                  <a:txBody>
                    <a:bodyPr/>
                    <a:lstStyle/>
                    <a:p>
                      <a:r>
                        <a:rPr lang="en-US" sz="1000"/>
                        <a:t>21665</a:t>
                      </a:r>
                    </a:p>
                  </a:txBody>
                  <a:tcPr/>
                </a:tc>
                <a:tc>
                  <a:txBody>
                    <a:bodyPr/>
                    <a:lstStyle/>
                    <a:p>
                      <a:r>
                        <a:rPr lang="en-US" sz="1000"/>
                        <a:t>8</a:t>
                      </a:r>
                    </a:p>
                  </a:txBody>
                  <a:tcPr/>
                </a:tc>
                <a:tc>
                  <a:txBody>
                    <a:bodyPr/>
                    <a:lstStyle/>
                    <a:p>
                      <a:r>
                        <a:rPr lang="en-US" sz="1000"/>
                        <a:t>0.0%</a:t>
                      </a:r>
                    </a:p>
                  </a:txBody>
                  <a:tcPr/>
                </a:tc>
                <a:tc>
                  <a:txBody>
                    <a:bodyPr/>
                    <a:lstStyle/>
                    <a:p>
                      <a:r>
                        <a:rPr lang="en-US" sz="1000"/>
                        <a:t>15</a:t>
                      </a:r>
                    </a:p>
                  </a:txBody>
                  <a:tcPr/>
                </a:tc>
                <a:tc>
                  <a:txBody>
                    <a:bodyPr/>
                    <a:lstStyle/>
                    <a:p>
                      <a:r>
                        <a:rPr lang="en-US" sz="1000"/>
                        <a:t>0.1%</a:t>
                      </a:r>
                    </a:p>
                  </a:txBody>
                  <a:tcPr/>
                </a:tc>
                <a:tc>
                  <a:txBody>
                    <a:bodyPr/>
                    <a:lstStyle/>
                    <a:p>
                      <a:r>
                        <a:rPr lang="en-US" sz="1000"/>
                        <a:t>137</a:t>
                      </a:r>
                    </a:p>
                  </a:txBody>
                  <a:tcPr/>
                </a:tc>
                <a:tc>
                  <a:txBody>
                    <a:bodyPr/>
                    <a:lstStyle/>
                    <a:p>
                      <a:r>
                        <a:rPr lang="en-US" sz="1000"/>
                        <a:t>0.6%</a:t>
                      </a:r>
                    </a:p>
                  </a:txBody>
                  <a:tcPr/>
                </a:tc>
                <a:extLst>
                  <a:ext uri="{0D108BD9-81ED-4DB2-BD59-A6C34878D82A}">
                    <a16:rowId xmlns:a16="http://schemas.microsoft.com/office/drawing/2014/main" val="2077559441"/>
                  </a:ext>
                </a:extLst>
              </a:tr>
            </a:tbl>
          </a:graphicData>
        </a:graphic>
      </p:graphicFrame>
      <p:sp>
        <p:nvSpPr>
          <p:cNvPr id="4" name="Text Placeholder 3">
            <a:extLst>
              <a:ext uri="{FF2B5EF4-FFF2-40B4-BE49-F238E27FC236}">
                <a16:creationId xmlns:a16="http://schemas.microsoft.com/office/drawing/2014/main" id="{D877E141-072D-42F3-B0FD-5CA83A6A951A}"/>
              </a:ext>
            </a:extLst>
          </p:cNvPr>
          <p:cNvSpPr>
            <a:spLocks noGrp="1"/>
          </p:cNvSpPr>
          <p:nvPr>
            <p:ph type="body" sz="quarter" idx="14"/>
          </p:nvPr>
        </p:nvSpPr>
        <p:spPr/>
        <p:txBody>
          <a:bodyPr/>
          <a:lstStyle/>
          <a:p>
            <a:r>
              <a:rPr lang="en-US"/>
              <a:t>01/29/2018 - 02/28/2018</a:t>
            </a:r>
          </a:p>
        </p:txBody>
      </p:sp>
    </p:spTree>
    <p:extLst>
      <p:ext uri="{BB962C8B-B14F-4D97-AF65-F5344CB8AC3E}">
        <p14:creationId xmlns:p14="http://schemas.microsoft.com/office/powerpoint/2010/main" val="28741417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1233</Words>
  <Application>Microsoft Office PowerPoint</Application>
  <PresentationFormat>On-screen Show (4:3)</PresentationFormat>
  <Paragraphs>600</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My Dashboard</vt:lpstr>
      <vt:lpstr>Facebook Key Metrics Table</vt:lpstr>
      <vt:lpstr>Facebook Fans Change Rate</vt:lpstr>
      <vt:lpstr>Facebook Fans Total</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By Country Table - 1 of 3</vt:lpstr>
      <vt:lpstr>Facebook Fans By Country Table - 2 of 3</vt:lpstr>
      <vt:lpstr>Facebook Fans By Country Table - 3 of 3</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2018-03-03T09:18:07Z</dcterms:created>
  <dcterms:modified xsi:type="dcterms:W3CDTF">2018-03-03T09:19:08Z</dcterms:modified>
</cp:coreProperties>
</file>