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espacejacquesouaiss (Espace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937</c:v>
                </c:pt>
                <c:pt idx="1">
                  <c:v>936</c:v>
                </c:pt>
                <c:pt idx="2">
                  <c:v>934</c:v>
                </c:pt>
                <c:pt idx="3">
                  <c:v>931</c:v>
                </c:pt>
                <c:pt idx="4">
                  <c:v>932</c:v>
                </c:pt>
                <c:pt idx="5">
                  <c:v>934</c:v>
                </c:pt>
                <c:pt idx="6">
                  <c:v>936</c:v>
                </c:pt>
                <c:pt idx="7">
                  <c:v>935</c:v>
                </c:pt>
                <c:pt idx="8">
                  <c:v>941</c:v>
                </c:pt>
                <c:pt idx="9">
                  <c:v>940</c:v>
                </c:pt>
                <c:pt idx="10">
                  <c:v>939</c:v>
                </c:pt>
                <c:pt idx="11">
                  <c:v>940</c:v>
                </c:pt>
                <c:pt idx="12">
                  <c:v>941</c:v>
                </c:pt>
                <c:pt idx="13">
                  <c:v>948</c:v>
                </c:pt>
                <c:pt idx="14">
                  <c:v>951</c:v>
                </c:pt>
                <c:pt idx="15">
                  <c:v>951</c:v>
                </c:pt>
                <c:pt idx="16">
                  <c:v>948</c:v>
                </c:pt>
                <c:pt idx="17">
                  <c:v>948</c:v>
                </c:pt>
                <c:pt idx="18">
                  <c:v>961</c:v>
                </c:pt>
                <c:pt idx="19">
                  <c:v>967</c:v>
                </c:pt>
                <c:pt idx="20">
                  <c:v>969</c:v>
                </c:pt>
                <c:pt idx="21">
                  <c:v>968</c:v>
                </c:pt>
                <c:pt idx="22">
                  <c:v>974</c:v>
                </c:pt>
                <c:pt idx="23">
                  <c:v>973</c:v>
                </c:pt>
                <c:pt idx="24">
                  <c:v>976</c:v>
                </c:pt>
                <c:pt idx="25">
                  <c:v>975</c:v>
                </c:pt>
                <c:pt idx="26">
                  <c:v>973</c:v>
                </c:pt>
                <c:pt idx="27">
                  <c:v>982</c:v>
                </c:pt>
              </c:numCache>
            </c:numRef>
          </c:val>
          <c:smooth val="0"/>
          <c:extLst>
            <c:ext xmlns:c16="http://schemas.microsoft.com/office/drawing/2014/chart" uri="{C3380CC4-5D6E-409C-BE32-E72D297353CC}">
              <c16:uniqueId val="{00000000-4987-49E1-A415-0A6495395981}"/>
            </c:ext>
          </c:extLst>
        </c:ser>
        <c:dLbls>
          <c:showLegendKey val="0"/>
          <c:showVal val="0"/>
          <c:showCatName val="0"/>
          <c:showSerName val="0"/>
          <c:showPercent val="0"/>
          <c:showBubbleSize val="0"/>
        </c:dLbls>
        <c:smooth val="0"/>
        <c:axId val="272377904"/>
        <c:axId val="272375608"/>
      </c:lineChart>
      <c:dateAx>
        <c:axId val="27237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75608"/>
        <c:crosses val="autoZero"/>
        <c:auto val="1"/>
        <c:lblOffset val="100"/>
        <c:baseTimeUnit val="days"/>
      </c:dateAx>
      <c:valAx>
        <c:axId val="27237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7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espacejacquesouaiss (Espace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0.96982758620690002</c:v>
                </c:pt>
                <c:pt idx="1">
                  <c:v>-0.10672358591249</c:v>
                </c:pt>
                <c:pt idx="2">
                  <c:v>-0.21367521367521</c:v>
                </c:pt>
                <c:pt idx="3">
                  <c:v>-0.32119914346895001</c:v>
                </c:pt>
                <c:pt idx="4">
                  <c:v>0.10741138560687</c:v>
                </c:pt>
                <c:pt idx="5">
                  <c:v>0.21459227467811001</c:v>
                </c:pt>
                <c:pt idx="6">
                  <c:v>0.21413276231263001</c:v>
                </c:pt>
                <c:pt idx="7">
                  <c:v>-0.10683760683761</c:v>
                </c:pt>
                <c:pt idx="8">
                  <c:v>0.64171122994651997</c:v>
                </c:pt>
                <c:pt idx="9">
                  <c:v>-0.10626992561105</c:v>
                </c:pt>
                <c:pt idx="10">
                  <c:v>-0.1063829787234</c:v>
                </c:pt>
                <c:pt idx="11">
                  <c:v>0.10649627263046001</c:v>
                </c:pt>
                <c:pt idx="12">
                  <c:v>0.1063829787234</c:v>
                </c:pt>
                <c:pt idx="13">
                  <c:v>0.74388947927736004</c:v>
                </c:pt>
                <c:pt idx="14">
                  <c:v>0.31645569620253</c:v>
                </c:pt>
                <c:pt idx="15">
                  <c:v>0</c:v>
                </c:pt>
                <c:pt idx="16">
                  <c:v>-0.31545741324921001</c:v>
                </c:pt>
                <c:pt idx="17">
                  <c:v>0</c:v>
                </c:pt>
                <c:pt idx="18">
                  <c:v>1.3713080168776</c:v>
                </c:pt>
                <c:pt idx="19">
                  <c:v>0.62434963579604996</c:v>
                </c:pt>
                <c:pt idx="20">
                  <c:v>0.20682523267839001</c:v>
                </c:pt>
                <c:pt idx="21">
                  <c:v>-0.10319917440659999</c:v>
                </c:pt>
                <c:pt idx="22">
                  <c:v>0.61983471074380003</c:v>
                </c:pt>
                <c:pt idx="23">
                  <c:v>-0.10266940451745001</c:v>
                </c:pt>
                <c:pt idx="24">
                  <c:v>0.30832476875642001</c:v>
                </c:pt>
                <c:pt idx="25">
                  <c:v>-0.10245901639344</c:v>
                </c:pt>
                <c:pt idx="26">
                  <c:v>-0.20512820512821001</c:v>
                </c:pt>
                <c:pt idx="27">
                  <c:v>0.92497430626927002</c:v>
                </c:pt>
              </c:numCache>
            </c:numRef>
          </c:val>
          <c:smooth val="0"/>
          <c:extLst>
            <c:ext xmlns:c16="http://schemas.microsoft.com/office/drawing/2014/chart" uri="{C3380CC4-5D6E-409C-BE32-E72D297353CC}">
              <c16:uniqueId val="{00000000-F2B6-4D3B-A48A-DFDFAA557DEA}"/>
            </c:ext>
          </c:extLst>
        </c:ser>
        <c:dLbls>
          <c:showLegendKey val="0"/>
          <c:showVal val="0"/>
          <c:showCatName val="0"/>
          <c:showSerName val="0"/>
          <c:showPercent val="0"/>
          <c:showBubbleSize val="0"/>
        </c:dLbls>
        <c:smooth val="0"/>
        <c:axId val="326699528"/>
        <c:axId val="326698544"/>
      </c:lineChart>
      <c:dateAx>
        <c:axId val="32669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98544"/>
        <c:crosses val="autoZero"/>
        <c:auto val="1"/>
        <c:lblOffset val="100"/>
        <c:baseTimeUnit val="days"/>
      </c:dateAx>
      <c:valAx>
        <c:axId val="32669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9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espacejacquesouaiss (Espace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15.0802</c:v>
                </c:pt>
                <c:pt idx="3">
                  <c:v>0</c:v>
                </c:pt>
                <c:pt idx="4">
                  <c:v>0</c:v>
                </c:pt>
                <c:pt idx="5">
                  <c:v>17.041799999999999</c:v>
                </c:pt>
                <c:pt idx="6">
                  <c:v>0</c:v>
                </c:pt>
                <c:pt idx="7">
                  <c:v>12.399800000000001</c:v>
                </c:pt>
                <c:pt idx="8">
                  <c:v>0</c:v>
                </c:pt>
                <c:pt idx="9">
                  <c:v>0</c:v>
                </c:pt>
                <c:pt idx="10">
                  <c:v>0</c:v>
                </c:pt>
                <c:pt idx="11">
                  <c:v>0</c:v>
                </c:pt>
                <c:pt idx="12">
                  <c:v>0</c:v>
                </c:pt>
                <c:pt idx="13">
                  <c:v>12.281599999999999</c:v>
                </c:pt>
                <c:pt idx="14">
                  <c:v>0</c:v>
                </c:pt>
                <c:pt idx="15">
                  <c:v>0</c:v>
                </c:pt>
                <c:pt idx="16">
                  <c:v>0</c:v>
                </c:pt>
                <c:pt idx="17">
                  <c:v>0</c:v>
                </c:pt>
                <c:pt idx="18">
                  <c:v>15.610300000000001</c:v>
                </c:pt>
                <c:pt idx="19">
                  <c:v>8.7136999999999993</c:v>
                </c:pt>
                <c:pt idx="20">
                  <c:v>0</c:v>
                </c:pt>
                <c:pt idx="21">
                  <c:v>10.8415</c:v>
                </c:pt>
                <c:pt idx="22">
                  <c:v>0</c:v>
                </c:pt>
                <c:pt idx="23">
                  <c:v>0</c:v>
                </c:pt>
                <c:pt idx="24">
                  <c:v>9.3381000000000007</c:v>
                </c:pt>
                <c:pt idx="25">
                  <c:v>0</c:v>
                </c:pt>
                <c:pt idx="26">
                  <c:v>0</c:v>
                </c:pt>
                <c:pt idx="27">
                  <c:v>9.3094999999999999</c:v>
                </c:pt>
              </c:numCache>
            </c:numRef>
          </c:val>
          <c:smooth val="0"/>
          <c:extLst>
            <c:ext xmlns:c16="http://schemas.microsoft.com/office/drawing/2014/chart" uri="{C3380CC4-5D6E-409C-BE32-E72D297353CC}">
              <c16:uniqueId val="{00000000-2873-4AF8-85BF-62598B15E182}"/>
            </c:ext>
          </c:extLst>
        </c:ser>
        <c:dLbls>
          <c:showLegendKey val="0"/>
          <c:showVal val="0"/>
          <c:showCatName val="0"/>
          <c:showSerName val="0"/>
          <c:showPercent val="0"/>
          <c:showBubbleSize val="0"/>
        </c:dLbls>
        <c:smooth val="0"/>
        <c:axId val="328661064"/>
        <c:axId val="328662704"/>
      </c:lineChart>
      <c:dateAx>
        <c:axId val="32866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62704"/>
        <c:crosses val="autoZero"/>
        <c:auto val="1"/>
        <c:lblOffset val="100"/>
        <c:baseTimeUnit val="days"/>
      </c:dateAx>
      <c:valAx>
        <c:axId val="32866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6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espacejacquesouaiss (Espace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141</c:v>
                </c:pt>
                <c:pt idx="3">
                  <c:v>0</c:v>
                </c:pt>
                <c:pt idx="4">
                  <c:v>0</c:v>
                </c:pt>
                <c:pt idx="5">
                  <c:v>159</c:v>
                </c:pt>
                <c:pt idx="6">
                  <c:v>0</c:v>
                </c:pt>
                <c:pt idx="7">
                  <c:v>116</c:v>
                </c:pt>
                <c:pt idx="8">
                  <c:v>0</c:v>
                </c:pt>
                <c:pt idx="9">
                  <c:v>0</c:v>
                </c:pt>
                <c:pt idx="10">
                  <c:v>0</c:v>
                </c:pt>
                <c:pt idx="11">
                  <c:v>0</c:v>
                </c:pt>
                <c:pt idx="12">
                  <c:v>0</c:v>
                </c:pt>
                <c:pt idx="13">
                  <c:v>116</c:v>
                </c:pt>
                <c:pt idx="14">
                  <c:v>0</c:v>
                </c:pt>
                <c:pt idx="15">
                  <c:v>0</c:v>
                </c:pt>
                <c:pt idx="16">
                  <c:v>0</c:v>
                </c:pt>
                <c:pt idx="17">
                  <c:v>0</c:v>
                </c:pt>
                <c:pt idx="18">
                  <c:v>149</c:v>
                </c:pt>
                <c:pt idx="19">
                  <c:v>84</c:v>
                </c:pt>
                <c:pt idx="20">
                  <c:v>0</c:v>
                </c:pt>
                <c:pt idx="21">
                  <c:v>105</c:v>
                </c:pt>
                <c:pt idx="22">
                  <c:v>0</c:v>
                </c:pt>
                <c:pt idx="23">
                  <c:v>0</c:v>
                </c:pt>
                <c:pt idx="24">
                  <c:v>91</c:v>
                </c:pt>
                <c:pt idx="25">
                  <c:v>0</c:v>
                </c:pt>
                <c:pt idx="26">
                  <c:v>0</c:v>
                </c:pt>
                <c:pt idx="27">
                  <c:v>91</c:v>
                </c:pt>
              </c:numCache>
            </c:numRef>
          </c:val>
          <c:smooth val="0"/>
          <c:extLst>
            <c:ext xmlns:c16="http://schemas.microsoft.com/office/drawing/2014/chart" uri="{C3380CC4-5D6E-409C-BE32-E72D297353CC}">
              <c16:uniqueId val="{00000000-76E0-44EF-8A68-CDE0CC171EEB}"/>
            </c:ext>
          </c:extLst>
        </c:ser>
        <c:dLbls>
          <c:showLegendKey val="0"/>
          <c:showVal val="0"/>
          <c:showCatName val="0"/>
          <c:showSerName val="0"/>
          <c:showPercent val="0"/>
          <c:showBubbleSize val="0"/>
        </c:dLbls>
        <c:smooth val="0"/>
        <c:axId val="341250528"/>
        <c:axId val="341257416"/>
      </c:lineChart>
      <c:dateAx>
        <c:axId val="34125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57416"/>
        <c:crosses val="autoZero"/>
        <c:auto val="1"/>
        <c:lblOffset val="100"/>
        <c:baseTimeUnit val="days"/>
      </c:dateAx>
      <c:valAx>
        <c:axId val="34125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5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2431-BBB5-4743-A437-85C90183E3E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7F52BB1-9A1B-4A76-A25E-65EAE094EBAB}"/>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637013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6C7B2-0F8F-4DC6-97AB-C538C8F17706}"/>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014EB63-453D-46B9-BB1E-696B276F5341}"/>
              </a:ext>
            </a:extLst>
          </p:cNvPr>
          <p:cNvGraphicFramePr>
            <a:graphicFrameLocks noGrp="1"/>
          </p:cNvGraphicFramePr>
          <p:nvPr>
            <p:ph type="chart" sz="quarter" idx="13"/>
            <p:extLst>
              <p:ext uri="{D42A27DB-BD31-4B8C-83A1-F6EECF244321}">
                <p14:modId xmlns:p14="http://schemas.microsoft.com/office/powerpoint/2010/main" val="1805661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F3D4C-B0AF-4A75-B499-2705D504E98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201345-F4E3-46B5-86A5-A642AFCCD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53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AB78-76F1-4A55-8A20-386BBCE2139B}"/>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BB69E05B-705B-4698-A54B-D064C334155F}"/>
              </a:ext>
            </a:extLst>
          </p:cNvPr>
          <p:cNvGraphicFramePr>
            <a:graphicFrameLocks noGrp="1"/>
          </p:cNvGraphicFramePr>
          <p:nvPr>
            <p:ph type="tbl" sz="quarter" idx="13"/>
            <p:extLst>
              <p:ext uri="{D42A27DB-BD31-4B8C-83A1-F6EECF244321}">
                <p14:modId xmlns:p14="http://schemas.microsoft.com/office/powerpoint/2010/main" val="124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5443845"/>
                    </a:ext>
                  </a:extLst>
                </a:gridCol>
                <a:gridCol w="699516">
                  <a:extLst>
                    <a:ext uri="{9D8B030D-6E8A-4147-A177-3AD203B41FA5}">
                      <a16:colId xmlns:a16="http://schemas.microsoft.com/office/drawing/2014/main" val="560891584"/>
                    </a:ext>
                  </a:extLst>
                </a:gridCol>
                <a:gridCol w="699516">
                  <a:extLst>
                    <a:ext uri="{9D8B030D-6E8A-4147-A177-3AD203B41FA5}">
                      <a16:colId xmlns:a16="http://schemas.microsoft.com/office/drawing/2014/main" val="1126632669"/>
                    </a:ext>
                  </a:extLst>
                </a:gridCol>
                <a:gridCol w="658368">
                  <a:extLst>
                    <a:ext uri="{9D8B030D-6E8A-4147-A177-3AD203B41FA5}">
                      <a16:colId xmlns:a16="http://schemas.microsoft.com/office/drawing/2014/main" val="2709997074"/>
                    </a:ext>
                  </a:extLst>
                </a:gridCol>
                <a:gridCol w="658368">
                  <a:extLst>
                    <a:ext uri="{9D8B030D-6E8A-4147-A177-3AD203B41FA5}">
                      <a16:colId xmlns:a16="http://schemas.microsoft.com/office/drawing/2014/main" val="3587619148"/>
                    </a:ext>
                  </a:extLst>
                </a:gridCol>
                <a:gridCol w="658368">
                  <a:extLst>
                    <a:ext uri="{9D8B030D-6E8A-4147-A177-3AD203B41FA5}">
                      <a16:colId xmlns:a16="http://schemas.microsoft.com/office/drawing/2014/main" val="4165110932"/>
                    </a:ext>
                  </a:extLst>
                </a:gridCol>
                <a:gridCol w="699516">
                  <a:extLst>
                    <a:ext uri="{9D8B030D-6E8A-4147-A177-3AD203B41FA5}">
                      <a16:colId xmlns:a16="http://schemas.microsoft.com/office/drawing/2014/main" val="943711413"/>
                    </a:ext>
                  </a:extLst>
                </a:gridCol>
                <a:gridCol w="699516">
                  <a:extLst>
                    <a:ext uri="{9D8B030D-6E8A-4147-A177-3AD203B41FA5}">
                      <a16:colId xmlns:a16="http://schemas.microsoft.com/office/drawing/2014/main" val="1570241551"/>
                    </a:ext>
                  </a:extLst>
                </a:gridCol>
                <a:gridCol w="699516">
                  <a:extLst>
                    <a:ext uri="{9D8B030D-6E8A-4147-A177-3AD203B41FA5}">
                      <a16:colId xmlns:a16="http://schemas.microsoft.com/office/drawing/2014/main" val="2529830071"/>
                    </a:ext>
                  </a:extLst>
                </a:gridCol>
                <a:gridCol w="658368">
                  <a:extLst>
                    <a:ext uri="{9D8B030D-6E8A-4147-A177-3AD203B41FA5}">
                      <a16:colId xmlns:a16="http://schemas.microsoft.com/office/drawing/2014/main" val="11634246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36057613"/>
                  </a:ext>
                </a:extLst>
              </a:tr>
              <a:tr h="370840">
                <a:tc>
                  <a:txBody>
                    <a:bodyPr/>
                    <a:lstStyle/>
                    <a:p>
                      <a:r>
                        <a:rPr lang="en-US" sz="1000"/>
                        <a:t>espacejacquesouaiss (Espace Jacques Ouaiss)</a:t>
                      </a:r>
                    </a:p>
                  </a:txBody>
                  <a:tcPr/>
                </a:tc>
                <a:tc>
                  <a:txBody>
                    <a:bodyPr/>
                    <a:lstStyle/>
                    <a:p>
                      <a:r>
                        <a:rPr lang="en-US" sz="1000"/>
                        <a:t>982</a:t>
                      </a:r>
                    </a:p>
                  </a:txBody>
                  <a:tcPr/>
                </a:tc>
                <a:tc>
                  <a:txBody>
                    <a:bodyPr/>
                    <a:lstStyle/>
                    <a:p>
                      <a:r>
                        <a:rPr lang="en-US" sz="1000"/>
                        <a:t>54</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1012</a:t>
                      </a:r>
                    </a:p>
                  </a:txBody>
                  <a:tcPr/>
                </a:tc>
                <a:tc>
                  <a:txBody>
                    <a:bodyPr/>
                    <a:lstStyle/>
                    <a:p>
                      <a:r>
                        <a:rPr lang="en-US" sz="1000"/>
                        <a:t>40</a:t>
                      </a:r>
                    </a:p>
                  </a:txBody>
                  <a:tcPr/>
                </a:tc>
                <a:tc>
                  <a:txBody>
                    <a:bodyPr/>
                    <a:lstStyle/>
                    <a:p>
                      <a:r>
                        <a:rPr lang="en-US" sz="1000"/>
                        <a:t>12.2397%</a:t>
                      </a:r>
                    </a:p>
                  </a:txBody>
                  <a:tcPr/>
                </a:tc>
                <a:extLst>
                  <a:ext uri="{0D108BD9-81ED-4DB2-BD59-A6C34878D82A}">
                    <a16:rowId xmlns:a16="http://schemas.microsoft.com/office/drawing/2014/main" val="987339091"/>
                  </a:ext>
                </a:extLst>
              </a:tr>
            </a:tbl>
          </a:graphicData>
        </a:graphic>
      </p:graphicFrame>
      <p:sp>
        <p:nvSpPr>
          <p:cNvPr id="4" name="Text Placeholder 3">
            <a:extLst>
              <a:ext uri="{FF2B5EF4-FFF2-40B4-BE49-F238E27FC236}">
                <a16:creationId xmlns:a16="http://schemas.microsoft.com/office/drawing/2014/main" id="{D0577F32-797B-46D8-8B7B-A5D5C668C1C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06507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A25F-C78B-448B-807B-431FADD65832}"/>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E32BE25A-4352-4269-B793-62AB63C6033D}"/>
              </a:ext>
            </a:extLst>
          </p:cNvPr>
          <p:cNvGraphicFramePr>
            <a:graphicFrameLocks noGrp="1"/>
          </p:cNvGraphicFramePr>
          <p:nvPr>
            <p:ph type="chart" sz="quarter" idx="13"/>
            <p:extLst>
              <p:ext uri="{D42A27DB-BD31-4B8C-83A1-F6EECF244321}">
                <p14:modId xmlns:p14="http://schemas.microsoft.com/office/powerpoint/2010/main" val="137893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E8EBF-AFBC-487D-A5FD-D5C55E9FDFA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C12DE8D-0BAD-4873-91FA-318550006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1683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37ED-5E55-4866-BD4D-DE786EEEDBD3}"/>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7FFBE09F-51EF-40BE-AFB8-9652F59A5D17}"/>
              </a:ext>
            </a:extLst>
          </p:cNvPr>
          <p:cNvGraphicFramePr>
            <a:graphicFrameLocks noGrp="1"/>
          </p:cNvGraphicFramePr>
          <p:nvPr>
            <p:ph type="chart" sz="quarter" idx="13"/>
            <p:extLst>
              <p:ext uri="{D42A27DB-BD31-4B8C-83A1-F6EECF244321}">
                <p14:modId xmlns:p14="http://schemas.microsoft.com/office/powerpoint/2010/main" val="1141345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78EC8-8B21-484F-A53D-04E496429739}"/>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433ABD5F-A7E9-4130-A783-EE4002508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84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EF312-E4AC-45E9-B26B-F328ACEBFC3B}"/>
              </a:ext>
            </a:extLst>
          </p:cNvPr>
          <p:cNvSpPr>
            <a:spLocks noGrp="1"/>
          </p:cNvSpPr>
          <p:nvPr>
            <p:ph type="title"/>
          </p:nvPr>
        </p:nvSpPr>
        <p:spPr/>
        <p:txBody>
          <a:bodyPr/>
          <a:lstStyle/>
          <a:p>
            <a:r>
              <a:rPr lang="en-US"/>
              <a:t>Instagram Posts Table - 1 of 6</a:t>
            </a:r>
          </a:p>
        </p:txBody>
      </p:sp>
      <p:graphicFrame>
        <p:nvGraphicFramePr>
          <p:cNvPr id="5" name="Table Placeholder 4">
            <a:extLst>
              <a:ext uri="{FF2B5EF4-FFF2-40B4-BE49-F238E27FC236}">
                <a16:creationId xmlns:a16="http://schemas.microsoft.com/office/drawing/2014/main" id="{D9D82FEE-C3B8-45FA-B6C1-65375B2A2FCF}"/>
              </a:ext>
            </a:extLst>
          </p:cNvPr>
          <p:cNvGraphicFramePr>
            <a:graphicFrameLocks noGrp="1"/>
          </p:cNvGraphicFramePr>
          <p:nvPr>
            <p:ph type="tbl" sz="quarter" idx="13"/>
            <p:extLst>
              <p:ext uri="{D42A27DB-BD31-4B8C-83A1-F6EECF244321}">
                <p14:modId xmlns:p14="http://schemas.microsoft.com/office/powerpoint/2010/main" val="274645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15493298"/>
                    </a:ext>
                  </a:extLst>
                </a:gridCol>
                <a:gridCol w="987552">
                  <a:extLst>
                    <a:ext uri="{9D8B030D-6E8A-4147-A177-3AD203B41FA5}">
                      <a16:colId xmlns:a16="http://schemas.microsoft.com/office/drawing/2014/main" val="1797138952"/>
                    </a:ext>
                  </a:extLst>
                </a:gridCol>
                <a:gridCol w="987552">
                  <a:extLst>
                    <a:ext uri="{9D8B030D-6E8A-4147-A177-3AD203B41FA5}">
                      <a16:colId xmlns:a16="http://schemas.microsoft.com/office/drawing/2014/main" val="1126810786"/>
                    </a:ext>
                  </a:extLst>
                </a:gridCol>
                <a:gridCol w="987552">
                  <a:extLst>
                    <a:ext uri="{9D8B030D-6E8A-4147-A177-3AD203B41FA5}">
                      <a16:colId xmlns:a16="http://schemas.microsoft.com/office/drawing/2014/main" val="2334453800"/>
                    </a:ext>
                  </a:extLst>
                </a:gridCol>
                <a:gridCol w="987552">
                  <a:extLst>
                    <a:ext uri="{9D8B030D-6E8A-4147-A177-3AD203B41FA5}">
                      <a16:colId xmlns:a16="http://schemas.microsoft.com/office/drawing/2014/main" val="284228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006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- 2018-02-28 13:52:29</a:t>
                      </a:r>
                      <a:r>
                        <a:rPr kumimoji="0" lang="en-US" sz="1000" b="0" i="0" u="none" strike="noStrike" kern="1200" cap="none" spc="0" normalizeH="0" baseline="0" noProof="0">
                          <a:ln>
                            <a:noFill/>
                          </a:ln>
                          <a:solidFill>
                            <a:prstClr val="black"/>
                          </a:solidFill>
                          <a:effectLst/>
                          <a:uLnTx/>
                          <a:uFillTx/>
                          <a:latin typeface="+mn-lt"/>
                          <a:ea typeface="+mn-ea"/>
                          <a:cs typeface="+mn-cs"/>
                        </a:rPr>
                        <a:t>
Pallisandre wooden desk with chrome from 1970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292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- 2018-02-25 12:57:16</a:t>
                      </a:r>
                      <a:r>
                        <a:rPr kumimoji="0" lang="en-US" sz="1000" b="0" i="0" u="none" strike="noStrike" kern="1200" cap="none" spc="0" normalizeH="0" baseline="0" noProof="0">
                          <a:ln>
                            <a:noFill/>
                          </a:ln>
                          <a:solidFill>
                            <a:prstClr val="black"/>
                          </a:solidFill>
                          <a:effectLst/>
                          <a:uLnTx/>
                          <a:uFillTx/>
                          <a:latin typeface="+mn-lt"/>
                          <a:ea typeface="+mn-ea"/>
                          <a:cs typeface="+mn-cs"/>
                        </a:rPr>
                        <a:t>
'The Shopaholic' sculpture by Carole Ingea made of metal and resin.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8832500"/>
                  </a:ext>
                </a:extLst>
              </a:tr>
            </a:tbl>
          </a:graphicData>
        </a:graphic>
      </p:graphicFrame>
      <p:sp>
        <p:nvSpPr>
          <p:cNvPr id="4" name="Text Placeholder 3">
            <a:extLst>
              <a:ext uri="{FF2B5EF4-FFF2-40B4-BE49-F238E27FC236}">
                <a16:creationId xmlns:a16="http://schemas.microsoft.com/office/drawing/2014/main" id="{2A560279-C336-4B21-8FFE-EA67749EF2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77792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06FD-0CC9-470B-91D7-DDAF99E9A942}"/>
              </a:ext>
            </a:extLst>
          </p:cNvPr>
          <p:cNvSpPr>
            <a:spLocks noGrp="1"/>
          </p:cNvSpPr>
          <p:nvPr>
            <p:ph type="title"/>
          </p:nvPr>
        </p:nvSpPr>
        <p:spPr/>
        <p:txBody>
          <a:bodyPr/>
          <a:lstStyle/>
          <a:p>
            <a:r>
              <a:rPr lang="en-US"/>
              <a:t>Instagram Posts Table - 2 of 6</a:t>
            </a:r>
          </a:p>
        </p:txBody>
      </p:sp>
      <p:graphicFrame>
        <p:nvGraphicFramePr>
          <p:cNvPr id="5" name="Table Placeholder 4">
            <a:extLst>
              <a:ext uri="{FF2B5EF4-FFF2-40B4-BE49-F238E27FC236}">
                <a16:creationId xmlns:a16="http://schemas.microsoft.com/office/drawing/2014/main" id="{112EC85C-D81F-469C-974D-C64B2A1DD99B}"/>
              </a:ext>
            </a:extLst>
          </p:cNvPr>
          <p:cNvGraphicFramePr>
            <a:graphicFrameLocks noGrp="1"/>
          </p:cNvGraphicFramePr>
          <p:nvPr>
            <p:ph type="tbl" sz="quarter" idx="13"/>
            <p:extLst>
              <p:ext uri="{D42A27DB-BD31-4B8C-83A1-F6EECF244321}">
                <p14:modId xmlns:p14="http://schemas.microsoft.com/office/powerpoint/2010/main" val="3844997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7970190"/>
                    </a:ext>
                  </a:extLst>
                </a:gridCol>
                <a:gridCol w="987552">
                  <a:extLst>
                    <a:ext uri="{9D8B030D-6E8A-4147-A177-3AD203B41FA5}">
                      <a16:colId xmlns:a16="http://schemas.microsoft.com/office/drawing/2014/main" val="3134615151"/>
                    </a:ext>
                  </a:extLst>
                </a:gridCol>
                <a:gridCol w="987552">
                  <a:extLst>
                    <a:ext uri="{9D8B030D-6E8A-4147-A177-3AD203B41FA5}">
                      <a16:colId xmlns:a16="http://schemas.microsoft.com/office/drawing/2014/main" val="910942789"/>
                    </a:ext>
                  </a:extLst>
                </a:gridCol>
                <a:gridCol w="987552">
                  <a:extLst>
                    <a:ext uri="{9D8B030D-6E8A-4147-A177-3AD203B41FA5}">
                      <a16:colId xmlns:a16="http://schemas.microsoft.com/office/drawing/2014/main" val="2099124240"/>
                    </a:ext>
                  </a:extLst>
                </a:gridCol>
                <a:gridCol w="987552">
                  <a:extLst>
                    <a:ext uri="{9D8B030D-6E8A-4147-A177-3AD203B41FA5}">
                      <a16:colId xmlns:a16="http://schemas.microsoft.com/office/drawing/2014/main" val="298719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74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- 2018-02-22 13:02:08</a:t>
                      </a:r>
                      <a:r>
                        <a:rPr kumimoji="0" lang="en-US" sz="1000" b="0" i="0" u="none" strike="noStrike" kern="1200" cap="none" spc="0" normalizeH="0" baseline="0" noProof="0">
                          <a:ln>
                            <a:noFill/>
                          </a:ln>
                          <a:solidFill>
                            <a:prstClr val="black"/>
                          </a:solidFill>
                          <a:effectLst/>
                          <a:uLnTx/>
                          <a:uFillTx/>
                          <a:latin typeface="+mn-lt"/>
                          <a:ea typeface="+mn-ea"/>
                          <a:cs typeface="+mn-cs"/>
                        </a:rPr>
                        <a:t>
Happiness Machine sculpture by Peben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816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- 2018-02-20 03:54:55</a:t>
                      </a:r>
                      <a:r>
                        <a:rPr kumimoji="0" lang="en-US" sz="1000" b="0" i="0" u="none" strike="noStrike" kern="1200" cap="none" spc="0" normalizeH="0" baseline="0" noProof="0">
                          <a:ln>
                            <a:noFill/>
                          </a:ln>
                          <a:solidFill>
                            <a:prstClr val="black"/>
                          </a:solidFill>
                          <a:effectLst/>
                          <a:uLnTx/>
                          <a:uFillTx/>
                          <a:latin typeface="+mn-lt"/>
                          <a:ea typeface="+mn-ea"/>
                          <a:cs typeface="+mn-cs"/>
                        </a:rPr>
                        <a:t>
Beirut's legendary building by Eric Peyret. Acrylic on canvas.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5103160"/>
                  </a:ext>
                </a:extLst>
              </a:tr>
            </a:tbl>
          </a:graphicData>
        </a:graphic>
      </p:graphicFrame>
      <p:sp>
        <p:nvSpPr>
          <p:cNvPr id="4" name="Text Placeholder 3">
            <a:extLst>
              <a:ext uri="{FF2B5EF4-FFF2-40B4-BE49-F238E27FC236}">
                <a16:creationId xmlns:a16="http://schemas.microsoft.com/office/drawing/2014/main" id="{DCC0E069-D96A-4EC1-9ADB-F6C19D2F7B1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30684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F36DB-9BDB-4DEC-AC59-53BC05150E0E}"/>
              </a:ext>
            </a:extLst>
          </p:cNvPr>
          <p:cNvSpPr>
            <a:spLocks noGrp="1"/>
          </p:cNvSpPr>
          <p:nvPr>
            <p:ph type="title"/>
          </p:nvPr>
        </p:nvSpPr>
        <p:spPr/>
        <p:txBody>
          <a:bodyPr/>
          <a:lstStyle/>
          <a:p>
            <a:r>
              <a:rPr lang="en-US"/>
              <a:t>Instagram Posts Table - 3 of 6</a:t>
            </a:r>
          </a:p>
        </p:txBody>
      </p:sp>
      <p:graphicFrame>
        <p:nvGraphicFramePr>
          <p:cNvPr id="5" name="Table Placeholder 4">
            <a:extLst>
              <a:ext uri="{FF2B5EF4-FFF2-40B4-BE49-F238E27FC236}">
                <a16:creationId xmlns:a16="http://schemas.microsoft.com/office/drawing/2014/main" id="{7DF8BD43-2344-46B9-913C-769F3DCAB5E6}"/>
              </a:ext>
            </a:extLst>
          </p:cNvPr>
          <p:cNvGraphicFramePr>
            <a:graphicFrameLocks noGrp="1"/>
          </p:cNvGraphicFramePr>
          <p:nvPr>
            <p:ph type="tbl" sz="quarter" idx="13"/>
            <p:extLst>
              <p:ext uri="{D42A27DB-BD31-4B8C-83A1-F6EECF244321}">
                <p14:modId xmlns:p14="http://schemas.microsoft.com/office/powerpoint/2010/main" val="204441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71391277"/>
                    </a:ext>
                  </a:extLst>
                </a:gridCol>
                <a:gridCol w="987552">
                  <a:extLst>
                    <a:ext uri="{9D8B030D-6E8A-4147-A177-3AD203B41FA5}">
                      <a16:colId xmlns:a16="http://schemas.microsoft.com/office/drawing/2014/main" val="1646232341"/>
                    </a:ext>
                  </a:extLst>
                </a:gridCol>
                <a:gridCol w="987552">
                  <a:extLst>
                    <a:ext uri="{9D8B030D-6E8A-4147-A177-3AD203B41FA5}">
                      <a16:colId xmlns:a16="http://schemas.microsoft.com/office/drawing/2014/main" val="2335165978"/>
                    </a:ext>
                  </a:extLst>
                </a:gridCol>
                <a:gridCol w="987552">
                  <a:extLst>
                    <a:ext uri="{9D8B030D-6E8A-4147-A177-3AD203B41FA5}">
                      <a16:colId xmlns:a16="http://schemas.microsoft.com/office/drawing/2014/main" val="1695786564"/>
                    </a:ext>
                  </a:extLst>
                </a:gridCol>
                <a:gridCol w="987552">
                  <a:extLst>
                    <a:ext uri="{9D8B030D-6E8A-4147-A177-3AD203B41FA5}">
                      <a16:colId xmlns:a16="http://schemas.microsoft.com/office/drawing/2014/main" val="220241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018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- 2018-02-19 04:30:55</a:t>
                      </a:r>
                      <a:r>
                        <a:rPr kumimoji="0" lang="en-US" sz="1000" b="0" i="0" u="none" strike="noStrike" kern="1200" cap="none" spc="0" normalizeH="0" baseline="0" noProof="0">
                          <a:ln>
                            <a:noFill/>
                          </a:ln>
                          <a:solidFill>
                            <a:prstClr val="black"/>
                          </a:solidFill>
                          <a:effectLst/>
                          <a:uLnTx/>
                          <a:uFillTx/>
                          <a:latin typeface="+mn-lt"/>
                          <a:ea typeface="+mn-ea"/>
                          <a:cs typeface="+mn-cs"/>
                        </a:rPr>
                        <a:t>
Pigeon resin sculpture by Nada Hourié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218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- 2018-02-14 12:03:44</a:t>
                      </a:r>
                      <a:r>
                        <a:rPr kumimoji="0" lang="en-US" sz="1000" b="0" i="0" u="none" strike="noStrike" kern="1200" cap="none" spc="0" normalizeH="0" baseline="0" noProof="0">
                          <a:ln>
                            <a:noFill/>
                          </a:ln>
                          <a:solidFill>
                            <a:prstClr val="black"/>
                          </a:solidFill>
                          <a:effectLst/>
                          <a:uLnTx/>
                          <a:uFillTx/>
                          <a:latin typeface="+mn-lt"/>
                          <a:ea typeface="+mn-ea"/>
                          <a:cs typeface="+mn-cs"/>
                        </a:rPr>
                        <a:t>
Bargueño spanish wooden desk from the 17th century.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0058014"/>
                  </a:ext>
                </a:extLst>
              </a:tr>
            </a:tbl>
          </a:graphicData>
        </a:graphic>
      </p:graphicFrame>
      <p:sp>
        <p:nvSpPr>
          <p:cNvPr id="4" name="Text Placeholder 3">
            <a:extLst>
              <a:ext uri="{FF2B5EF4-FFF2-40B4-BE49-F238E27FC236}">
                <a16:creationId xmlns:a16="http://schemas.microsoft.com/office/drawing/2014/main" id="{10752F07-69E0-4D14-9BA2-61007BE676E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2877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6A464-2161-4100-8A01-E77E1782B95C}"/>
              </a:ext>
            </a:extLst>
          </p:cNvPr>
          <p:cNvSpPr>
            <a:spLocks noGrp="1"/>
          </p:cNvSpPr>
          <p:nvPr>
            <p:ph type="title"/>
          </p:nvPr>
        </p:nvSpPr>
        <p:spPr/>
        <p:txBody>
          <a:bodyPr/>
          <a:lstStyle/>
          <a:p>
            <a:r>
              <a:rPr lang="en-US"/>
              <a:t>Instagram Posts Table - 4 of 6</a:t>
            </a:r>
          </a:p>
        </p:txBody>
      </p:sp>
      <p:graphicFrame>
        <p:nvGraphicFramePr>
          <p:cNvPr id="5" name="Table Placeholder 4">
            <a:extLst>
              <a:ext uri="{FF2B5EF4-FFF2-40B4-BE49-F238E27FC236}">
                <a16:creationId xmlns:a16="http://schemas.microsoft.com/office/drawing/2014/main" id="{90860F9E-B827-4C5A-A171-2BF4A4F6A66D}"/>
              </a:ext>
            </a:extLst>
          </p:cNvPr>
          <p:cNvGraphicFramePr>
            <a:graphicFrameLocks noGrp="1"/>
          </p:cNvGraphicFramePr>
          <p:nvPr>
            <p:ph type="tbl" sz="quarter" idx="13"/>
            <p:extLst>
              <p:ext uri="{D42A27DB-BD31-4B8C-83A1-F6EECF244321}">
                <p14:modId xmlns:p14="http://schemas.microsoft.com/office/powerpoint/2010/main" val="266793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854747"/>
                    </a:ext>
                  </a:extLst>
                </a:gridCol>
                <a:gridCol w="987552">
                  <a:extLst>
                    <a:ext uri="{9D8B030D-6E8A-4147-A177-3AD203B41FA5}">
                      <a16:colId xmlns:a16="http://schemas.microsoft.com/office/drawing/2014/main" val="4280749393"/>
                    </a:ext>
                  </a:extLst>
                </a:gridCol>
                <a:gridCol w="987552">
                  <a:extLst>
                    <a:ext uri="{9D8B030D-6E8A-4147-A177-3AD203B41FA5}">
                      <a16:colId xmlns:a16="http://schemas.microsoft.com/office/drawing/2014/main" val="3560728547"/>
                    </a:ext>
                  </a:extLst>
                </a:gridCol>
                <a:gridCol w="987552">
                  <a:extLst>
                    <a:ext uri="{9D8B030D-6E8A-4147-A177-3AD203B41FA5}">
                      <a16:colId xmlns:a16="http://schemas.microsoft.com/office/drawing/2014/main" val="3233822570"/>
                    </a:ext>
                  </a:extLst>
                </a:gridCol>
                <a:gridCol w="987552">
                  <a:extLst>
                    <a:ext uri="{9D8B030D-6E8A-4147-A177-3AD203B41FA5}">
                      <a16:colId xmlns:a16="http://schemas.microsoft.com/office/drawing/2014/main" val="3296278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657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- 2018-02-08 13:40:33</a:t>
                      </a:r>
                      <a:r>
                        <a:rPr kumimoji="0" lang="en-US" sz="1000" b="0" i="0" u="none" strike="noStrike" kern="1200" cap="none" spc="0" normalizeH="0" baseline="0" noProof="0">
                          <a:ln>
                            <a:noFill/>
                          </a:ln>
                          <a:solidFill>
                            <a:prstClr val="black"/>
                          </a:solidFill>
                          <a:effectLst/>
                          <a:uLnTx/>
                          <a:uFillTx/>
                          <a:latin typeface="+mn-lt"/>
                          <a:ea typeface="+mn-ea"/>
                          <a:cs typeface="+mn-cs"/>
                        </a:rPr>
                        <a:t>
Our main goal at Espace Jacques Ouaiss is to highlight local talents such as Nayla Romanos, Carla Baz, Carole Ingea, Samia Baroudi, Carla Barchini, Selim Attieh, Samir Tamari, Diana Mehrez, Nathalie Semaan and so much more!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6386085"/>
                  </a:ext>
                </a:extLst>
              </a:tr>
            </a:tbl>
          </a:graphicData>
        </a:graphic>
      </p:graphicFrame>
      <p:sp>
        <p:nvSpPr>
          <p:cNvPr id="4" name="Text Placeholder 3">
            <a:extLst>
              <a:ext uri="{FF2B5EF4-FFF2-40B4-BE49-F238E27FC236}">
                <a16:creationId xmlns:a16="http://schemas.microsoft.com/office/drawing/2014/main" id="{B337B665-1888-4B1D-B839-0B8C5A82F70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92028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E76A-FB54-4F8B-86B4-55A726904AF3}"/>
              </a:ext>
            </a:extLst>
          </p:cNvPr>
          <p:cNvSpPr>
            <a:spLocks noGrp="1"/>
          </p:cNvSpPr>
          <p:nvPr>
            <p:ph type="title"/>
          </p:nvPr>
        </p:nvSpPr>
        <p:spPr/>
        <p:txBody>
          <a:bodyPr/>
          <a:lstStyle/>
          <a:p>
            <a:r>
              <a:rPr lang="en-US"/>
              <a:t>Instagram Posts Table - 5 of 6</a:t>
            </a:r>
          </a:p>
        </p:txBody>
      </p:sp>
      <p:graphicFrame>
        <p:nvGraphicFramePr>
          <p:cNvPr id="5" name="Table Placeholder 4">
            <a:extLst>
              <a:ext uri="{FF2B5EF4-FFF2-40B4-BE49-F238E27FC236}">
                <a16:creationId xmlns:a16="http://schemas.microsoft.com/office/drawing/2014/main" id="{1AB95210-7821-497E-AF03-8A27F8D0DF92}"/>
              </a:ext>
            </a:extLst>
          </p:cNvPr>
          <p:cNvGraphicFramePr>
            <a:graphicFrameLocks noGrp="1"/>
          </p:cNvGraphicFramePr>
          <p:nvPr>
            <p:ph type="tbl" sz="quarter" idx="13"/>
            <p:extLst>
              <p:ext uri="{D42A27DB-BD31-4B8C-83A1-F6EECF244321}">
                <p14:modId xmlns:p14="http://schemas.microsoft.com/office/powerpoint/2010/main" val="70713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9826073"/>
                    </a:ext>
                  </a:extLst>
                </a:gridCol>
                <a:gridCol w="987552">
                  <a:extLst>
                    <a:ext uri="{9D8B030D-6E8A-4147-A177-3AD203B41FA5}">
                      <a16:colId xmlns:a16="http://schemas.microsoft.com/office/drawing/2014/main" val="2780239326"/>
                    </a:ext>
                  </a:extLst>
                </a:gridCol>
                <a:gridCol w="987552">
                  <a:extLst>
                    <a:ext uri="{9D8B030D-6E8A-4147-A177-3AD203B41FA5}">
                      <a16:colId xmlns:a16="http://schemas.microsoft.com/office/drawing/2014/main" val="925865347"/>
                    </a:ext>
                  </a:extLst>
                </a:gridCol>
                <a:gridCol w="987552">
                  <a:extLst>
                    <a:ext uri="{9D8B030D-6E8A-4147-A177-3AD203B41FA5}">
                      <a16:colId xmlns:a16="http://schemas.microsoft.com/office/drawing/2014/main" val="3326617007"/>
                    </a:ext>
                  </a:extLst>
                </a:gridCol>
                <a:gridCol w="987552">
                  <a:extLst>
                    <a:ext uri="{9D8B030D-6E8A-4147-A177-3AD203B41FA5}">
                      <a16:colId xmlns:a16="http://schemas.microsoft.com/office/drawing/2014/main" val="165833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935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- 2018-02-06 14:47:12</a:t>
                      </a:r>
                      <a:r>
                        <a:rPr kumimoji="0" lang="en-US" sz="1000" b="0" i="0" u="none" strike="noStrike" kern="1200" cap="none" spc="0" normalizeH="0" baseline="0" noProof="0">
                          <a:ln>
                            <a:noFill/>
                          </a:ln>
                          <a:solidFill>
                            <a:prstClr val="black"/>
                          </a:solidFill>
                          <a:effectLst/>
                          <a:uLnTx/>
                          <a:uFillTx/>
                          <a:latin typeface="+mn-lt"/>
                          <a:ea typeface="+mn-ea"/>
                          <a:cs typeface="+mn-cs"/>
                        </a:rPr>
                        <a:t>
‘Cherry Blossom Red’ handmade mixed media tree by Nayla Gabriel in plexiglas case.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5667026"/>
                  </a:ext>
                </a:extLst>
              </a:tr>
            </a:tbl>
          </a:graphicData>
        </a:graphic>
      </p:graphicFrame>
      <p:sp>
        <p:nvSpPr>
          <p:cNvPr id="4" name="Text Placeholder 3">
            <a:extLst>
              <a:ext uri="{FF2B5EF4-FFF2-40B4-BE49-F238E27FC236}">
                <a16:creationId xmlns:a16="http://schemas.microsoft.com/office/drawing/2014/main" id="{A9D62B5F-866B-48B7-AC99-971C0C5491D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70501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040F-5EB4-40F1-B17B-DB3BA8B9B03F}"/>
              </a:ext>
            </a:extLst>
          </p:cNvPr>
          <p:cNvSpPr>
            <a:spLocks noGrp="1"/>
          </p:cNvSpPr>
          <p:nvPr>
            <p:ph type="title"/>
          </p:nvPr>
        </p:nvSpPr>
        <p:spPr/>
        <p:txBody>
          <a:bodyPr/>
          <a:lstStyle/>
          <a:p>
            <a:r>
              <a:rPr lang="en-US"/>
              <a:t>Instagram Posts Table - 6 of 6</a:t>
            </a:r>
          </a:p>
        </p:txBody>
      </p:sp>
      <p:graphicFrame>
        <p:nvGraphicFramePr>
          <p:cNvPr id="5" name="Table Placeholder 4">
            <a:extLst>
              <a:ext uri="{FF2B5EF4-FFF2-40B4-BE49-F238E27FC236}">
                <a16:creationId xmlns:a16="http://schemas.microsoft.com/office/drawing/2014/main" id="{A56084EE-86A1-434B-897B-6152EF283389}"/>
              </a:ext>
            </a:extLst>
          </p:cNvPr>
          <p:cNvGraphicFramePr>
            <a:graphicFrameLocks noGrp="1"/>
          </p:cNvGraphicFramePr>
          <p:nvPr>
            <p:ph type="tbl" sz="quarter" idx="13"/>
            <p:extLst>
              <p:ext uri="{D42A27DB-BD31-4B8C-83A1-F6EECF244321}">
                <p14:modId xmlns:p14="http://schemas.microsoft.com/office/powerpoint/2010/main" val="127767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4274070"/>
                    </a:ext>
                  </a:extLst>
                </a:gridCol>
                <a:gridCol w="987552">
                  <a:extLst>
                    <a:ext uri="{9D8B030D-6E8A-4147-A177-3AD203B41FA5}">
                      <a16:colId xmlns:a16="http://schemas.microsoft.com/office/drawing/2014/main" val="1277033977"/>
                    </a:ext>
                  </a:extLst>
                </a:gridCol>
                <a:gridCol w="987552">
                  <a:extLst>
                    <a:ext uri="{9D8B030D-6E8A-4147-A177-3AD203B41FA5}">
                      <a16:colId xmlns:a16="http://schemas.microsoft.com/office/drawing/2014/main" val="3922343050"/>
                    </a:ext>
                  </a:extLst>
                </a:gridCol>
                <a:gridCol w="987552">
                  <a:extLst>
                    <a:ext uri="{9D8B030D-6E8A-4147-A177-3AD203B41FA5}">
                      <a16:colId xmlns:a16="http://schemas.microsoft.com/office/drawing/2014/main" val="958777036"/>
                    </a:ext>
                  </a:extLst>
                </a:gridCol>
                <a:gridCol w="987552">
                  <a:extLst>
                    <a:ext uri="{9D8B030D-6E8A-4147-A177-3AD203B41FA5}">
                      <a16:colId xmlns:a16="http://schemas.microsoft.com/office/drawing/2014/main" val="326836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57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espacejacquesouaiss (Espace Jacques Ouaiss) - 2018-02-03 05:38:16</a:t>
                      </a:r>
                      <a:r>
                        <a:rPr kumimoji="0" lang="en-US" sz="1000" b="0" i="0" u="none" strike="noStrike" kern="1200" cap="none" spc="0" normalizeH="0" baseline="0" noProof="0">
                          <a:ln>
                            <a:noFill/>
                          </a:ln>
                          <a:solidFill>
                            <a:prstClr val="black"/>
                          </a:solidFill>
                          <a:effectLst/>
                          <a:uLnTx/>
                          <a:uFillTx/>
                          <a:latin typeface="+mn-lt"/>
                          <a:ea typeface="+mn-ea"/>
                          <a:cs typeface="+mn-cs"/>
                        </a:rPr>
                        <a:t>
Macao aluminum lacquered, varnished and red leather table by Francois Champsaur, Pouenat edition. #espacejacquesouaiss
.
.
.
.
.
.
#art #artgallery #contemporaryart #design #artist #sculpture #painting #artwork #instaartist #antique #modernart #whatsuplebanon #livelovelebanon #livelovebeirut #lebaneseartists #luxury #luxurydesign #beirut #lebanon #artistic #beirutart #lebanesedesigners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4088961"/>
                  </a:ext>
                </a:extLst>
              </a:tr>
            </a:tbl>
          </a:graphicData>
        </a:graphic>
      </p:graphicFrame>
      <p:sp>
        <p:nvSpPr>
          <p:cNvPr id="4" name="Text Placeholder 3">
            <a:extLst>
              <a:ext uri="{FF2B5EF4-FFF2-40B4-BE49-F238E27FC236}">
                <a16:creationId xmlns:a16="http://schemas.microsoft.com/office/drawing/2014/main" id="{C0677021-5DC0-4D50-AA7B-DD6DA729E0C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11151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EB430-4C11-4408-91C6-4069AFCF3F2D}"/>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6476EDD5-A239-4F15-A973-B000CD2FE106}"/>
              </a:ext>
            </a:extLst>
          </p:cNvPr>
          <p:cNvGraphicFramePr>
            <a:graphicFrameLocks noGrp="1"/>
          </p:cNvGraphicFramePr>
          <p:nvPr>
            <p:ph type="chart" sz="quarter" idx="13"/>
            <p:extLst>
              <p:ext uri="{D42A27DB-BD31-4B8C-83A1-F6EECF244321}">
                <p14:modId xmlns:p14="http://schemas.microsoft.com/office/powerpoint/2010/main" val="93859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15301-896F-4C82-889F-5BFF8D59272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0DF8419-E227-4405-B3A0-258F64AB6F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3845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290</Words>
  <Application>Microsoft Office PowerPoint</Application>
  <PresentationFormat>On-screen Show (4:3)</PresentationFormat>
  <Paragraphs>123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2018-03-02T17:32:23Z</dcterms:created>
  <dcterms:modified xsi:type="dcterms:W3CDTF">2018-03-02T17:32:42Z</dcterms:modified>
</cp:coreProperties>
</file>