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1.5384615384614999</c:v>
                </c:pt>
                <c:pt idx="5">
                  <c:v>0</c:v>
                </c:pt>
                <c:pt idx="6">
                  <c:v>0</c:v>
                </c:pt>
                <c:pt idx="7">
                  <c:v>0</c:v>
                </c:pt>
                <c:pt idx="8">
                  <c:v>0</c:v>
                </c:pt>
                <c:pt idx="9">
                  <c:v>0</c:v>
                </c:pt>
                <c:pt idx="10">
                  <c:v>10.606060606061</c:v>
                </c:pt>
                <c:pt idx="11">
                  <c:v>0</c:v>
                </c:pt>
                <c:pt idx="12">
                  <c:v>0</c:v>
                </c:pt>
                <c:pt idx="13">
                  <c:v>0</c:v>
                </c:pt>
                <c:pt idx="14">
                  <c:v>2.7397260273973001</c:v>
                </c:pt>
                <c:pt idx="15">
                  <c:v>0</c:v>
                </c:pt>
                <c:pt idx="16">
                  <c:v>0</c:v>
                </c:pt>
                <c:pt idx="17">
                  <c:v>0</c:v>
                </c:pt>
                <c:pt idx="18">
                  <c:v>0</c:v>
                </c:pt>
                <c:pt idx="19">
                  <c:v>1.3333333333333</c:v>
                </c:pt>
                <c:pt idx="20">
                  <c:v>0</c:v>
                </c:pt>
                <c:pt idx="21">
                  <c:v>2.6315789473683999</c:v>
                </c:pt>
                <c:pt idx="22">
                  <c:v>0</c:v>
                </c:pt>
                <c:pt idx="23">
                  <c:v>0</c:v>
                </c:pt>
                <c:pt idx="24">
                  <c:v>0</c:v>
                </c:pt>
                <c:pt idx="25">
                  <c:v>0</c:v>
                </c:pt>
                <c:pt idx="26">
                  <c:v>2.5641025641025998</c:v>
                </c:pt>
                <c:pt idx="27">
                  <c:v>10</c:v>
                </c:pt>
              </c:numCache>
            </c:numRef>
          </c:val>
          <c:smooth val="0"/>
          <c:extLst>
            <c:ext xmlns:c16="http://schemas.microsoft.com/office/drawing/2014/chart" uri="{C3380CC4-5D6E-409C-BE32-E72D297353CC}">
              <c16:uniqueId val="{00000000-E5E7-4817-AF0C-AAEC86181ED8}"/>
            </c:ext>
          </c:extLst>
        </c:ser>
        <c:dLbls>
          <c:showLegendKey val="0"/>
          <c:showVal val="0"/>
          <c:showCatName val="0"/>
          <c:showSerName val="0"/>
          <c:showPercent val="0"/>
          <c:showBubbleSize val="0"/>
        </c:dLbls>
        <c:smooth val="0"/>
        <c:axId val="280734768"/>
        <c:axId val="280728536"/>
      </c:lineChart>
      <c:dateAx>
        <c:axId val="28073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28536"/>
        <c:crosses val="autoZero"/>
        <c:auto val="1"/>
        <c:lblOffset val="100"/>
        <c:baseTimeUnit val="days"/>
      </c:dateAx>
      <c:valAx>
        <c:axId val="28072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3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65</c:v>
                </c:pt>
                <c:pt idx="1">
                  <c:v>65</c:v>
                </c:pt>
                <c:pt idx="2">
                  <c:v>65</c:v>
                </c:pt>
                <c:pt idx="3">
                  <c:v>65</c:v>
                </c:pt>
                <c:pt idx="4">
                  <c:v>66</c:v>
                </c:pt>
                <c:pt idx="5">
                  <c:v>66</c:v>
                </c:pt>
                <c:pt idx="6">
                  <c:v>66</c:v>
                </c:pt>
                <c:pt idx="7">
                  <c:v>66</c:v>
                </c:pt>
                <c:pt idx="8">
                  <c:v>66</c:v>
                </c:pt>
                <c:pt idx="9">
                  <c:v>66</c:v>
                </c:pt>
                <c:pt idx="10">
                  <c:v>73</c:v>
                </c:pt>
                <c:pt idx="11">
                  <c:v>73</c:v>
                </c:pt>
                <c:pt idx="12">
                  <c:v>73</c:v>
                </c:pt>
                <c:pt idx="13">
                  <c:v>73</c:v>
                </c:pt>
                <c:pt idx="14">
                  <c:v>75</c:v>
                </c:pt>
                <c:pt idx="15">
                  <c:v>75</c:v>
                </c:pt>
                <c:pt idx="16">
                  <c:v>75</c:v>
                </c:pt>
                <c:pt idx="17">
                  <c:v>75</c:v>
                </c:pt>
                <c:pt idx="18">
                  <c:v>75</c:v>
                </c:pt>
                <c:pt idx="19">
                  <c:v>76</c:v>
                </c:pt>
                <c:pt idx="20">
                  <c:v>76</c:v>
                </c:pt>
                <c:pt idx="21">
                  <c:v>78</c:v>
                </c:pt>
                <c:pt idx="22">
                  <c:v>78</c:v>
                </c:pt>
                <c:pt idx="23">
                  <c:v>78</c:v>
                </c:pt>
                <c:pt idx="24">
                  <c:v>78</c:v>
                </c:pt>
                <c:pt idx="25">
                  <c:v>78</c:v>
                </c:pt>
                <c:pt idx="26">
                  <c:v>80</c:v>
                </c:pt>
                <c:pt idx="27">
                  <c:v>88</c:v>
                </c:pt>
              </c:numCache>
            </c:numRef>
          </c:val>
          <c:smooth val="0"/>
          <c:extLst>
            <c:ext xmlns:c16="http://schemas.microsoft.com/office/drawing/2014/chart" uri="{C3380CC4-5D6E-409C-BE32-E72D297353CC}">
              <c16:uniqueId val="{00000000-559D-4758-993E-DC137F16CFD7}"/>
            </c:ext>
          </c:extLst>
        </c:ser>
        <c:dLbls>
          <c:showLegendKey val="0"/>
          <c:showVal val="0"/>
          <c:showCatName val="0"/>
          <c:showSerName val="0"/>
          <c:showPercent val="0"/>
          <c:showBubbleSize val="0"/>
        </c:dLbls>
        <c:smooth val="0"/>
        <c:axId val="280729848"/>
        <c:axId val="280730832"/>
      </c:lineChart>
      <c:dateAx>
        <c:axId val="28072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30832"/>
        <c:crosses val="autoZero"/>
        <c:auto val="1"/>
        <c:lblOffset val="100"/>
        <c:baseTimeUnit val="days"/>
      </c:dateAx>
      <c:valAx>
        <c:axId val="28073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2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Espace Jacques Ouaiss</c:v>
                </c:pt>
              </c:strCache>
            </c:strRef>
          </c:cat>
          <c:val>
            <c:numRef>
              <c:f>Sheet1!$B$2</c:f>
              <c:numCache>
                <c:formatCode>General</c:formatCode>
                <c:ptCount val="1"/>
                <c:pt idx="0">
                  <c:v>11</c:v>
                </c:pt>
              </c:numCache>
            </c:numRef>
          </c:val>
          <c:extLst>
            <c:ext xmlns:c16="http://schemas.microsoft.com/office/drawing/2014/chart" uri="{C3380CC4-5D6E-409C-BE32-E72D297353CC}">
              <c16:uniqueId val="{00000000-E682-40CF-80F5-F7CD7ECEA090}"/>
            </c:ext>
          </c:extLst>
        </c:ser>
        <c:dLbls>
          <c:showLegendKey val="0"/>
          <c:showVal val="0"/>
          <c:showCatName val="0"/>
          <c:showSerName val="0"/>
          <c:showPercent val="0"/>
          <c:showBubbleSize val="0"/>
        </c:dLbls>
        <c:gapWidth val="150"/>
        <c:overlap val="100"/>
        <c:axId val="371919568"/>
        <c:axId val="371921208"/>
      </c:barChart>
      <c:catAx>
        <c:axId val="3719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21208"/>
        <c:crosses val="autoZero"/>
        <c:auto val="1"/>
        <c:lblAlgn val="ctr"/>
        <c:lblOffset val="100"/>
        <c:noMultiLvlLbl val="0"/>
      </c:catAx>
      <c:valAx>
        <c:axId val="371921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20</c:v>
                </c:pt>
                <c:pt idx="3">
                  <c:v>0</c:v>
                </c:pt>
                <c:pt idx="4">
                  <c:v>0</c:v>
                </c:pt>
                <c:pt idx="5">
                  <c:v>30.303030303029999</c:v>
                </c:pt>
                <c:pt idx="6">
                  <c:v>0</c:v>
                </c:pt>
                <c:pt idx="7">
                  <c:v>18.181818181817999</c:v>
                </c:pt>
                <c:pt idx="8">
                  <c:v>0</c:v>
                </c:pt>
                <c:pt idx="9">
                  <c:v>0</c:v>
                </c:pt>
                <c:pt idx="10">
                  <c:v>165.21739130435</c:v>
                </c:pt>
                <c:pt idx="11">
                  <c:v>0</c:v>
                </c:pt>
                <c:pt idx="12">
                  <c:v>0</c:v>
                </c:pt>
                <c:pt idx="13">
                  <c:v>49.315068493151003</c:v>
                </c:pt>
                <c:pt idx="14">
                  <c:v>0</c:v>
                </c:pt>
                <c:pt idx="15">
                  <c:v>0</c:v>
                </c:pt>
                <c:pt idx="16">
                  <c:v>0</c:v>
                </c:pt>
                <c:pt idx="17">
                  <c:v>0</c:v>
                </c:pt>
                <c:pt idx="18">
                  <c:v>52</c:v>
                </c:pt>
                <c:pt idx="19">
                  <c:v>18.666666666666998</c:v>
                </c:pt>
                <c:pt idx="20">
                  <c:v>0</c:v>
                </c:pt>
                <c:pt idx="21">
                  <c:v>41.558441558441999</c:v>
                </c:pt>
                <c:pt idx="22">
                  <c:v>0</c:v>
                </c:pt>
                <c:pt idx="23">
                  <c:v>21.794871794872002</c:v>
                </c:pt>
                <c:pt idx="24">
                  <c:v>0</c:v>
                </c:pt>
                <c:pt idx="25">
                  <c:v>0</c:v>
                </c:pt>
                <c:pt idx="26">
                  <c:v>24.050632911392</c:v>
                </c:pt>
                <c:pt idx="27">
                  <c:v>23.809523809523998</c:v>
                </c:pt>
              </c:numCache>
            </c:numRef>
          </c:val>
          <c:smooth val="0"/>
          <c:extLst>
            <c:ext xmlns:c16="http://schemas.microsoft.com/office/drawing/2014/chart" uri="{C3380CC4-5D6E-409C-BE32-E72D297353CC}">
              <c16:uniqueId val="{00000000-0DB2-43D0-9857-3804EE4A3E4B}"/>
            </c:ext>
          </c:extLst>
        </c:ser>
        <c:dLbls>
          <c:showLegendKey val="0"/>
          <c:showVal val="0"/>
          <c:showCatName val="0"/>
          <c:showSerName val="0"/>
          <c:showPercent val="0"/>
          <c:showBubbleSize val="0"/>
        </c:dLbls>
        <c:smooth val="0"/>
        <c:axId val="371917600"/>
        <c:axId val="371917272"/>
      </c:lineChart>
      <c:dateAx>
        <c:axId val="37191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7272"/>
        <c:crosses val="autoZero"/>
        <c:auto val="1"/>
        <c:lblOffset val="100"/>
        <c:baseTimeUnit val="days"/>
      </c:dateAx>
      <c:valAx>
        <c:axId val="37191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Espace Jacques Ouaiss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51.315789473683999</c:v>
                </c:pt>
                <c:pt idx="1">
                  <c:v>23.245614035088</c:v>
                </c:pt>
                <c:pt idx="2">
                  <c:v>36.842105263157997</c:v>
                </c:pt>
                <c:pt idx="3">
                  <c:v>28.947368421053</c:v>
                </c:pt>
                <c:pt idx="5">
                  <c:v>19.736842105263001</c:v>
                </c:pt>
                <c:pt idx="6">
                  <c:v>150</c:v>
                </c:pt>
              </c:numCache>
            </c:numRef>
          </c:val>
          <c:extLst>
            <c:ext xmlns:c16="http://schemas.microsoft.com/office/drawing/2014/chart" uri="{C3380CC4-5D6E-409C-BE32-E72D297353CC}">
              <c16:uniqueId val="{00000000-97BB-4A29-99D1-B508A1B02D0B}"/>
            </c:ext>
          </c:extLst>
        </c:ser>
        <c:dLbls>
          <c:showLegendKey val="0"/>
          <c:showVal val="0"/>
          <c:showCatName val="0"/>
          <c:showSerName val="0"/>
          <c:showPercent val="0"/>
          <c:showBubbleSize val="0"/>
        </c:dLbls>
        <c:gapWidth val="219"/>
        <c:overlap val="-27"/>
        <c:axId val="371907104"/>
        <c:axId val="371905792"/>
      </c:barChart>
      <c:catAx>
        <c:axId val="37190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05792"/>
        <c:crosses val="autoZero"/>
        <c:auto val="1"/>
        <c:lblAlgn val="ctr"/>
        <c:lblOffset val="100"/>
        <c:noMultiLvlLbl val="0"/>
      </c:catAx>
      <c:valAx>
        <c:axId val="37190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0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51.315789473683999</c:v>
                </c:pt>
                <c:pt idx="3">
                  <c:v>18.421052631578998</c:v>
                </c:pt>
                <c:pt idx="4">
                  <c:v>26.315789473683999</c:v>
                </c:pt>
                <c:pt idx="5">
                  <c:v>83.552631578947</c:v>
                </c:pt>
                <c:pt idx="6">
                  <c:v>0</c:v>
                </c:pt>
                <c:pt idx="7">
                  <c:v>0</c:v>
                </c:pt>
                <c:pt idx="8">
                  <c:v>0</c:v>
                </c:pt>
                <c:pt idx="9">
                  <c:v>0</c:v>
                </c:pt>
                <c:pt idx="10">
                  <c:v>0</c:v>
                </c:pt>
                <c:pt idx="11">
                  <c:v>32.236842105263001</c:v>
                </c:pt>
                <c:pt idx="12">
                  <c:v>36.184210526316001</c:v>
                </c:pt>
                <c:pt idx="13">
                  <c:v>21.052631578947</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B40-49C2-BE22-B552D891A3E8}"/>
            </c:ext>
          </c:extLst>
        </c:ser>
        <c:dLbls>
          <c:showLegendKey val="0"/>
          <c:showVal val="0"/>
          <c:showCatName val="0"/>
          <c:showSerName val="0"/>
          <c:showPercent val="0"/>
          <c:showBubbleSize val="0"/>
        </c:dLbls>
        <c:smooth val="0"/>
        <c:axId val="372551824"/>
        <c:axId val="372547232"/>
      </c:lineChart>
      <c:catAx>
        <c:axId val="37255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47232"/>
        <c:crosses val="autoZero"/>
        <c:auto val="1"/>
        <c:lblAlgn val="ctr"/>
        <c:lblOffset val="100"/>
        <c:noMultiLvlLbl val="0"/>
      </c:catAx>
      <c:valAx>
        <c:axId val="37254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5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numCache>
            </c:numRef>
          </c:val>
          <c:smooth val="0"/>
          <c:extLst>
            <c:ext xmlns:c16="http://schemas.microsoft.com/office/drawing/2014/chart" uri="{C3380CC4-5D6E-409C-BE32-E72D297353CC}">
              <c16:uniqueId val="{00000000-6509-4827-B735-2455CCFD198C}"/>
            </c:ext>
          </c:extLst>
        </c:ser>
        <c:dLbls>
          <c:showLegendKey val="0"/>
          <c:showVal val="0"/>
          <c:showCatName val="0"/>
          <c:showSerName val="0"/>
          <c:showPercent val="0"/>
          <c:showBubbleSize val="0"/>
        </c:dLbls>
        <c:smooth val="0"/>
        <c:axId val="372552808"/>
        <c:axId val="372547560"/>
      </c:lineChart>
      <c:dateAx>
        <c:axId val="37255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47560"/>
        <c:crosses val="autoZero"/>
        <c:auto val="1"/>
        <c:lblOffset val="100"/>
        <c:baseTimeUnit val="days"/>
      </c:dateAx>
      <c:valAx>
        <c:axId val="37254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5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0</c:v>
                </c:pt>
                <c:pt idx="21">
                  <c:v>0</c:v>
                </c:pt>
                <c:pt idx="22">
                  <c:v>0</c:v>
                </c:pt>
                <c:pt idx="23">
                  <c:v>1</c:v>
                </c:pt>
                <c:pt idx="24">
                  <c:v>0</c:v>
                </c:pt>
                <c:pt idx="25">
                  <c:v>0</c:v>
                </c:pt>
                <c:pt idx="26">
                  <c:v>2</c:v>
                </c:pt>
                <c:pt idx="27">
                  <c:v>0</c:v>
                </c:pt>
              </c:numCache>
            </c:numRef>
          </c:val>
          <c:smooth val="0"/>
          <c:extLst>
            <c:ext xmlns:c16="http://schemas.microsoft.com/office/drawing/2014/chart" uri="{C3380CC4-5D6E-409C-BE32-E72D297353CC}">
              <c16:uniqueId val="{00000000-66B5-4EAA-B54B-7E6954703747}"/>
            </c:ext>
          </c:extLst>
        </c:ser>
        <c:dLbls>
          <c:showLegendKey val="0"/>
          <c:showVal val="0"/>
          <c:showCatName val="0"/>
          <c:showSerName val="0"/>
          <c:showPercent val="0"/>
          <c:showBubbleSize val="0"/>
        </c:dLbls>
        <c:smooth val="0"/>
        <c:axId val="372547888"/>
        <c:axId val="372548872"/>
      </c:lineChart>
      <c:dateAx>
        <c:axId val="37254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48872"/>
        <c:crosses val="autoZero"/>
        <c:auto val="1"/>
        <c:lblOffset val="100"/>
        <c:baseTimeUnit val="days"/>
      </c:dateAx>
      <c:valAx>
        <c:axId val="37254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4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13</c:v>
                </c:pt>
                <c:pt idx="3">
                  <c:v>0</c:v>
                </c:pt>
                <c:pt idx="4">
                  <c:v>0</c:v>
                </c:pt>
                <c:pt idx="5">
                  <c:v>20</c:v>
                </c:pt>
                <c:pt idx="6">
                  <c:v>0</c:v>
                </c:pt>
                <c:pt idx="7">
                  <c:v>12</c:v>
                </c:pt>
                <c:pt idx="8">
                  <c:v>0</c:v>
                </c:pt>
                <c:pt idx="9">
                  <c:v>0</c:v>
                </c:pt>
                <c:pt idx="10">
                  <c:v>108</c:v>
                </c:pt>
                <c:pt idx="11">
                  <c:v>0</c:v>
                </c:pt>
                <c:pt idx="12">
                  <c:v>0</c:v>
                </c:pt>
                <c:pt idx="13">
                  <c:v>33</c:v>
                </c:pt>
                <c:pt idx="14">
                  <c:v>0</c:v>
                </c:pt>
                <c:pt idx="15">
                  <c:v>0</c:v>
                </c:pt>
                <c:pt idx="16">
                  <c:v>0</c:v>
                </c:pt>
                <c:pt idx="17">
                  <c:v>0</c:v>
                </c:pt>
                <c:pt idx="18">
                  <c:v>37</c:v>
                </c:pt>
                <c:pt idx="19">
                  <c:v>13</c:v>
                </c:pt>
                <c:pt idx="20">
                  <c:v>0</c:v>
                </c:pt>
                <c:pt idx="21">
                  <c:v>31</c:v>
                </c:pt>
                <c:pt idx="22">
                  <c:v>0</c:v>
                </c:pt>
                <c:pt idx="23">
                  <c:v>15</c:v>
                </c:pt>
                <c:pt idx="24">
                  <c:v>0</c:v>
                </c:pt>
                <c:pt idx="25">
                  <c:v>0</c:v>
                </c:pt>
                <c:pt idx="26">
                  <c:v>16</c:v>
                </c:pt>
                <c:pt idx="27">
                  <c:v>19</c:v>
                </c:pt>
              </c:numCache>
            </c:numRef>
          </c:val>
          <c:smooth val="0"/>
          <c:extLst>
            <c:ext xmlns:c16="http://schemas.microsoft.com/office/drawing/2014/chart" uri="{C3380CC4-5D6E-409C-BE32-E72D297353CC}">
              <c16:uniqueId val="{00000000-4D10-46A7-B6BD-370BEE16C554}"/>
            </c:ext>
          </c:extLst>
        </c:ser>
        <c:dLbls>
          <c:showLegendKey val="0"/>
          <c:showVal val="0"/>
          <c:showCatName val="0"/>
          <c:showSerName val="0"/>
          <c:showPercent val="0"/>
          <c:showBubbleSize val="0"/>
        </c:dLbls>
        <c:smooth val="0"/>
        <c:axId val="372562320"/>
        <c:axId val="372557400"/>
      </c:lineChart>
      <c:dateAx>
        <c:axId val="37256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57400"/>
        <c:crosses val="autoZero"/>
        <c:auto val="1"/>
        <c:lblOffset val="100"/>
        <c:baseTimeUnit val="days"/>
      </c:dateAx>
      <c:valAx>
        <c:axId val="37255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6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45F6-4375-8E7C-17CBEF058253}"/>
            </c:ext>
          </c:extLst>
        </c:ser>
        <c:dLbls>
          <c:showLegendKey val="0"/>
          <c:showVal val="0"/>
          <c:showCatName val="0"/>
          <c:showSerName val="0"/>
          <c:showPercent val="0"/>
          <c:showBubbleSize val="0"/>
        </c:dLbls>
        <c:smooth val="0"/>
        <c:axId val="372570192"/>
        <c:axId val="372571504"/>
      </c:lineChart>
      <c:dateAx>
        <c:axId val="37257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71504"/>
        <c:crosses val="autoZero"/>
        <c:auto val="1"/>
        <c:lblOffset val="100"/>
        <c:baseTimeUnit val="days"/>
      </c:dateAx>
      <c:valAx>
        <c:axId val="37257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7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14</c:v>
                </c:pt>
                <c:pt idx="1">
                  <c:v>0</c:v>
                </c:pt>
                <c:pt idx="2">
                  <c:v>15</c:v>
                </c:pt>
                <c:pt idx="3">
                  <c:v>5</c:v>
                </c:pt>
                <c:pt idx="4">
                  <c:v>0</c:v>
                </c:pt>
                <c:pt idx="5">
                  <c:v>17</c:v>
                </c:pt>
                <c:pt idx="6">
                  <c:v>14</c:v>
                </c:pt>
                <c:pt idx="7">
                  <c:v>11</c:v>
                </c:pt>
                <c:pt idx="8">
                  <c:v>9</c:v>
                </c:pt>
                <c:pt idx="9">
                  <c:v>0</c:v>
                </c:pt>
                <c:pt idx="10">
                  <c:v>128</c:v>
                </c:pt>
                <c:pt idx="11">
                  <c:v>11</c:v>
                </c:pt>
                <c:pt idx="12">
                  <c:v>1</c:v>
                </c:pt>
                <c:pt idx="13">
                  <c:v>49</c:v>
                </c:pt>
                <c:pt idx="14">
                  <c:v>13</c:v>
                </c:pt>
                <c:pt idx="15">
                  <c:v>1</c:v>
                </c:pt>
                <c:pt idx="16">
                  <c:v>0</c:v>
                </c:pt>
                <c:pt idx="17">
                  <c:v>1</c:v>
                </c:pt>
                <c:pt idx="18">
                  <c:v>58</c:v>
                </c:pt>
                <c:pt idx="19">
                  <c:v>24</c:v>
                </c:pt>
                <c:pt idx="20">
                  <c:v>1</c:v>
                </c:pt>
                <c:pt idx="21">
                  <c:v>37</c:v>
                </c:pt>
                <c:pt idx="22">
                  <c:v>10</c:v>
                </c:pt>
                <c:pt idx="23">
                  <c:v>21</c:v>
                </c:pt>
                <c:pt idx="24">
                  <c:v>7</c:v>
                </c:pt>
                <c:pt idx="25">
                  <c:v>0</c:v>
                </c:pt>
                <c:pt idx="26">
                  <c:v>47</c:v>
                </c:pt>
                <c:pt idx="27">
                  <c:v>171</c:v>
                </c:pt>
              </c:numCache>
            </c:numRef>
          </c:val>
          <c:smooth val="0"/>
          <c:extLst>
            <c:ext xmlns:c16="http://schemas.microsoft.com/office/drawing/2014/chart" uri="{C3380CC4-5D6E-409C-BE32-E72D297353CC}">
              <c16:uniqueId val="{00000000-BA7B-4DE9-92CD-4D2CE1DBD15B}"/>
            </c:ext>
          </c:extLst>
        </c:ser>
        <c:dLbls>
          <c:showLegendKey val="0"/>
          <c:showVal val="0"/>
          <c:showCatName val="0"/>
          <c:showSerName val="0"/>
          <c:showPercent val="0"/>
          <c:showBubbleSize val="0"/>
        </c:dLbls>
        <c:smooth val="0"/>
        <c:axId val="279275184"/>
        <c:axId val="279274528"/>
      </c:lineChart>
      <c:dateAx>
        <c:axId val="27927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4528"/>
        <c:crosses val="autoZero"/>
        <c:auto val="1"/>
        <c:lblOffset val="100"/>
        <c:baseTimeUnit val="days"/>
      </c:dateAx>
      <c:valAx>
        <c:axId val="27927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2921</c:v>
                </c:pt>
                <c:pt idx="1">
                  <c:v>0</c:v>
                </c:pt>
                <c:pt idx="2">
                  <c:v>493</c:v>
                </c:pt>
                <c:pt idx="3">
                  <c:v>813</c:v>
                </c:pt>
                <c:pt idx="4">
                  <c:v>31</c:v>
                </c:pt>
                <c:pt idx="5">
                  <c:v>731</c:v>
                </c:pt>
                <c:pt idx="6">
                  <c:v>936</c:v>
                </c:pt>
                <c:pt idx="7">
                  <c:v>912</c:v>
                </c:pt>
                <c:pt idx="8">
                  <c:v>1646</c:v>
                </c:pt>
                <c:pt idx="9">
                  <c:v>0</c:v>
                </c:pt>
                <c:pt idx="10">
                  <c:v>1396</c:v>
                </c:pt>
                <c:pt idx="11">
                  <c:v>123</c:v>
                </c:pt>
                <c:pt idx="12">
                  <c:v>0</c:v>
                </c:pt>
                <c:pt idx="13">
                  <c:v>2155</c:v>
                </c:pt>
                <c:pt idx="14">
                  <c:v>1885</c:v>
                </c:pt>
                <c:pt idx="15">
                  <c:v>1</c:v>
                </c:pt>
                <c:pt idx="16">
                  <c:v>1</c:v>
                </c:pt>
                <c:pt idx="17">
                  <c:v>5</c:v>
                </c:pt>
                <c:pt idx="18">
                  <c:v>4003</c:v>
                </c:pt>
                <c:pt idx="19">
                  <c:v>5430</c:v>
                </c:pt>
                <c:pt idx="20">
                  <c:v>2</c:v>
                </c:pt>
                <c:pt idx="21">
                  <c:v>1825</c:v>
                </c:pt>
                <c:pt idx="22">
                  <c:v>1454</c:v>
                </c:pt>
                <c:pt idx="23">
                  <c:v>1845</c:v>
                </c:pt>
                <c:pt idx="24">
                  <c:v>1825</c:v>
                </c:pt>
                <c:pt idx="25">
                  <c:v>1</c:v>
                </c:pt>
                <c:pt idx="26">
                  <c:v>3090</c:v>
                </c:pt>
                <c:pt idx="27">
                  <c:v>7124</c:v>
                </c:pt>
              </c:numCache>
            </c:numRef>
          </c:val>
          <c:smooth val="0"/>
          <c:extLst>
            <c:ext xmlns:c16="http://schemas.microsoft.com/office/drawing/2014/chart" uri="{C3380CC4-5D6E-409C-BE32-E72D297353CC}">
              <c16:uniqueId val="{00000000-463A-4BEF-9270-42BF7835545B}"/>
            </c:ext>
          </c:extLst>
        </c:ser>
        <c:dLbls>
          <c:showLegendKey val="0"/>
          <c:showVal val="0"/>
          <c:showCatName val="0"/>
          <c:showSerName val="0"/>
          <c:showPercent val="0"/>
          <c:showBubbleSize val="0"/>
        </c:dLbls>
        <c:smooth val="0"/>
        <c:axId val="279274200"/>
        <c:axId val="279277152"/>
      </c:lineChart>
      <c:dateAx>
        <c:axId val="27927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7152"/>
        <c:crosses val="autoZero"/>
        <c:auto val="1"/>
        <c:lblOffset val="100"/>
        <c:baseTimeUnit val="days"/>
      </c:dateAx>
      <c:valAx>
        <c:axId val="27927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7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94E0-4362-A015-FA433AA4BB64}"/>
            </c:ext>
          </c:extLst>
        </c:ser>
        <c:dLbls>
          <c:showLegendKey val="0"/>
          <c:showVal val="0"/>
          <c:showCatName val="0"/>
          <c:showSerName val="0"/>
          <c:showPercent val="0"/>
          <c:showBubbleSize val="0"/>
        </c:dLbls>
        <c:smooth val="0"/>
        <c:axId val="279264688"/>
        <c:axId val="279267968"/>
      </c:lineChart>
      <c:dateAx>
        <c:axId val="27926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67968"/>
        <c:crosses val="autoZero"/>
        <c:auto val="1"/>
        <c:lblOffset val="100"/>
        <c:baseTimeUnit val="days"/>
      </c:dateAx>
      <c:valAx>
        <c:axId val="27926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3A1B-43C6-A7DB-614D9516CD25}"/>
            </c:ext>
          </c:extLst>
        </c:ser>
        <c:dLbls>
          <c:showLegendKey val="0"/>
          <c:showVal val="0"/>
          <c:showCatName val="0"/>
          <c:showSerName val="0"/>
          <c:showPercent val="0"/>
          <c:showBubbleSize val="0"/>
        </c:dLbls>
        <c:smooth val="0"/>
        <c:axId val="279263376"/>
        <c:axId val="279268952"/>
      </c:lineChart>
      <c:dateAx>
        <c:axId val="27926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68952"/>
        <c:crosses val="autoZero"/>
        <c:auto val="1"/>
        <c:lblOffset val="100"/>
        <c:baseTimeUnit val="days"/>
      </c:dateAx>
      <c:valAx>
        <c:axId val="27926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6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A04C4-E491-47C6-A2F9-7E61342C568F}"/>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DE697D90-BB33-4F9E-9FA3-13A56628009A}"/>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342017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CFD4-CBB2-49A0-A52B-42FE17B90B4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8DA4093-D9E3-445F-8D66-0ABEF1111D1C}"/>
              </a:ext>
            </a:extLst>
          </p:cNvPr>
          <p:cNvGraphicFramePr>
            <a:graphicFrameLocks noGrp="1"/>
          </p:cNvGraphicFramePr>
          <p:nvPr>
            <p:ph type="tbl" sz="quarter" idx="13"/>
            <p:extLst>
              <p:ext uri="{D42A27DB-BD31-4B8C-83A1-F6EECF244321}">
                <p14:modId xmlns:p14="http://schemas.microsoft.com/office/powerpoint/2010/main" val="402017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64292308"/>
                    </a:ext>
                  </a:extLst>
                </a:gridCol>
                <a:gridCol w="740664">
                  <a:extLst>
                    <a:ext uri="{9D8B030D-6E8A-4147-A177-3AD203B41FA5}">
                      <a16:colId xmlns:a16="http://schemas.microsoft.com/office/drawing/2014/main" val="4234612749"/>
                    </a:ext>
                  </a:extLst>
                </a:gridCol>
                <a:gridCol w="740664">
                  <a:extLst>
                    <a:ext uri="{9D8B030D-6E8A-4147-A177-3AD203B41FA5}">
                      <a16:colId xmlns:a16="http://schemas.microsoft.com/office/drawing/2014/main" val="1406809842"/>
                    </a:ext>
                  </a:extLst>
                </a:gridCol>
                <a:gridCol w="740664">
                  <a:extLst>
                    <a:ext uri="{9D8B030D-6E8A-4147-A177-3AD203B41FA5}">
                      <a16:colId xmlns:a16="http://schemas.microsoft.com/office/drawing/2014/main" val="3431042165"/>
                    </a:ext>
                  </a:extLst>
                </a:gridCol>
                <a:gridCol w="740664">
                  <a:extLst>
                    <a:ext uri="{9D8B030D-6E8A-4147-A177-3AD203B41FA5}">
                      <a16:colId xmlns:a16="http://schemas.microsoft.com/office/drawing/2014/main" val="2203296574"/>
                    </a:ext>
                  </a:extLst>
                </a:gridCol>
                <a:gridCol w="740664">
                  <a:extLst>
                    <a:ext uri="{9D8B030D-6E8A-4147-A177-3AD203B41FA5}">
                      <a16:colId xmlns:a16="http://schemas.microsoft.com/office/drawing/2014/main" val="1502603401"/>
                    </a:ext>
                  </a:extLst>
                </a:gridCol>
                <a:gridCol w="740664">
                  <a:extLst>
                    <a:ext uri="{9D8B030D-6E8A-4147-A177-3AD203B41FA5}">
                      <a16:colId xmlns:a16="http://schemas.microsoft.com/office/drawing/2014/main" val="1345618638"/>
                    </a:ext>
                  </a:extLst>
                </a:gridCol>
                <a:gridCol w="740664">
                  <a:extLst>
                    <a:ext uri="{9D8B030D-6E8A-4147-A177-3AD203B41FA5}">
                      <a16:colId xmlns:a16="http://schemas.microsoft.com/office/drawing/2014/main" val="758225499"/>
                    </a:ext>
                  </a:extLst>
                </a:gridCol>
                <a:gridCol w="740664">
                  <a:extLst>
                    <a:ext uri="{9D8B030D-6E8A-4147-A177-3AD203B41FA5}">
                      <a16:colId xmlns:a16="http://schemas.microsoft.com/office/drawing/2014/main" val="3305217971"/>
                    </a:ext>
                  </a:extLst>
                </a:gridCol>
                <a:gridCol w="740664">
                  <a:extLst>
                    <a:ext uri="{9D8B030D-6E8A-4147-A177-3AD203B41FA5}">
                      <a16:colId xmlns:a16="http://schemas.microsoft.com/office/drawing/2014/main" val="28180078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55749310"/>
                  </a:ext>
                </a:extLst>
              </a:tr>
              <a:tr h="370840">
                <a:tc>
                  <a:txBody>
                    <a:bodyPr/>
                    <a:lstStyle/>
                    <a:p>
                      <a:r>
                        <a:rPr lang="en-US" sz="1000"/>
                        <a:t>Espace Jacques Ouaiss</a:t>
                      </a:r>
                    </a:p>
                  </a:txBody>
                  <a:tcPr/>
                </a:tc>
                <a:tc>
                  <a:txBody>
                    <a:bodyPr/>
                    <a:lstStyle/>
                    <a:p>
                      <a:r>
                        <a:rPr lang="en-US" sz="1000"/>
                        <a:t>88</a:t>
                      </a:r>
                    </a:p>
                  </a:txBody>
                  <a:tcPr/>
                </a:tc>
                <a:tc>
                  <a:txBody>
                    <a:bodyPr/>
                    <a:lstStyle/>
                    <a:p>
                      <a:r>
                        <a:rPr lang="en-US" sz="1000"/>
                        <a:t>23</a:t>
                      </a:r>
                    </a:p>
                  </a:txBody>
                  <a:tcPr/>
                </a:tc>
                <a:tc>
                  <a:txBody>
                    <a:bodyPr/>
                    <a:lstStyle/>
                    <a:p>
                      <a:r>
                        <a:rPr lang="en-US" sz="1000"/>
                        <a:t>11</a:t>
                      </a:r>
                    </a:p>
                  </a:txBody>
                  <a:tcPr/>
                </a:tc>
                <a:tc>
                  <a:txBody>
                    <a:bodyPr/>
                    <a:lstStyle/>
                    <a:p>
                      <a:r>
                        <a:rPr lang="en-US" sz="1000"/>
                        <a:t>329</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40.1914%</a:t>
                      </a:r>
                    </a:p>
                  </a:txBody>
                  <a:tcPr/>
                </a:tc>
                <a:tc>
                  <a:txBody>
                    <a:bodyPr/>
                    <a:lstStyle/>
                    <a:p>
                      <a:r>
                        <a:rPr lang="en-US" sz="1000"/>
                        <a:t>0.0%</a:t>
                      </a:r>
                    </a:p>
                  </a:txBody>
                  <a:tcPr/>
                </a:tc>
                <a:extLst>
                  <a:ext uri="{0D108BD9-81ED-4DB2-BD59-A6C34878D82A}">
                    <a16:rowId xmlns:a16="http://schemas.microsoft.com/office/drawing/2014/main" val="614590687"/>
                  </a:ext>
                </a:extLst>
              </a:tr>
            </a:tbl>
          </a:graphicData>
        </a:graphic>
      </p:graphicFrame>
      <p:sp>
        <p:nvSpPr>
          <p:cNvPr id="4" name="Text Placeholder 3">
            <a:extLst>
              <a:ext uri="{FF2B5EF4-FFF2-40B4-BE49-F238E27FC236}">
                <a16:creationId xmlns:a16="http://schemas.microsoft.com/office/drawing/2014/main" id="{0DD3DBE7-4B91-4752-9248-A50634F0886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8469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4D32-2FE8-4209-A4E5-82F7B05E4806}"/>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2FC1AAD0-7983-482A-AD77-0BBEA84264C2}"/>
              </a:ext>
            </a:extLst>
          </p:cNvPr>
          <p:cNvGraphicFramePr>
            <a:graphicFrameLocks noGrp="1"/>
          </p:cNvGraphicFramePr>
          <p:nvPr>
            <p:ph type="chart" sz="quarter" idx="13"/>
            <p:extLst>
              <p:ext uri="{D42A27DB-BD31-4B8C-83A1-F6EECF244321}">
                <p14:modId xmlns:p14="http://schemas.microsoft.com/office/powerpoint/2010/main" val="1349997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AACAA-C4AA-4550-9825-444223EB49B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033E5E5-E9EE-4D02-B826-7ED961B48F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337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E17E-CD2B-4B5E-8CC4-32D0D67E713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B3F7880-CA9B-43E5-A7DE-9CAC9ABC91F4}"/>
              </a:ext>
            </a:extLst>
          </p:cNvPr>
          <p:cNvGraphicFramePr>
            <a:graphicFrameLocks noGrp="1"/>
          </p:cNvGraphicFramePr>
          <p:nvPr>
            <p:ph type="chart" sz="quarter" idx="13"/>
            <p:extLst>
              <p:ext uri="{D42A27DB-BD31-4B8C-83A1-F6EECF244321}">
                <p14:modId xmlns:p14="http://schemas.microsoft.com/office/powerpoint/2010/main" val="649315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7CA8E-AB31-4AE5-A764-E14CE3DF7CD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B7D03B3-B879-4743-BCB4-47B3ABDD2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8705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F13FE-2104-459C-ADD2-E6CA01FB4AE2}"/>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37E37CF8-F3B5-46ED-B96E-85BD5747F052}"/>
              </a:ext>
            </a:extLst>
          </p:cNvPr>
          <p:cNvGraphicFramePr>
            <a:graphicFrameLocks noGrp="1"/>
          </p:cNvGraphicFramePr>
          <p:nvPr>
            <p:ph type="tbl" sz="quarter" idx="13"/>
            <p:extLst>
              <p:ext uri="{D42A27DB-BD31-4B8C-83A1-F6EECF244321}">
                <p14:modId xmlns:p14="http://schemas.microsoft.com/office/powerpoint/2010/main" val="148073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9404148"/>
                    </a:ext>
                  </a:extLst>
                </a:gridCol>
                <a:gridCol w="658368">
                  <a:extLst>
                    <a:ext uri="{9D8B030D-6E8A-4147-A177-3AD203B41FA5}">
                      <a16:colId xmlns:a16="http://schemas.microsoft.com/office/drawing/2014/main" val="1594325948"/>
                    </a:ext>
                  </a:extLst>
                </a:gridCol>
                <a:gridCol w="658368">
                  <a:extLst>
                    <a:ext uri="{9D8B030D-6E8A-4147-A177-3AD203B41FA5}">
                      <a16:colId xmlns:a16="http://schemas.microsoft.com/office/drawing/2014/main" val="3959352375"/>
                    </a:ext>
                  </a:extLst>
                </a:gridCol>
                <a:gridCol w="658368">
                  <a:extLst>
                    <a:ext uri="{9D8B030D-6E8A-4147-A177-3AD203B41FA5}">
                      <a16:colId xmlns:a16="http://schemas.microsoft.com/office/drawing/2014/main" val="1283685712"/>
                    </a:ext>
                  </a:extLst>
                </a:gridCol>
                <a:gridCol w="658368">
                  <a:extLst>
                    <a:ext uri="{9D8B030D-6E8A-4147-A177-3AD203B41FA5}">
                      <a16:colId xmlns:a16="http://schemas.microsoft.com/office/drawing/2014/main" val="2742955140"/>
                    </a:ext>
                  </a:extLst>
                </a:gridCol>
                <a:gridCol w="658368">
                  <a:extLst>
                    <a:ext uri="{9D8B030D-6E8A-4147-A177-3AD203B41FA5}">
                      <a16:colId xmlns:a16="http://schemas.microsoft.com/office/drawing/2014/main" val="1104425927"/>
                    </a:ext>
                  </a:extLst>
                </a:gridCol>
                <a:gridCol w="658368">
                  <a:extLst>
                    <a:ext uri="{9D8B030D-6E8A-4147-A177-3AD203B41FA5}">
                      <a16:colId xmlns:a16="http://schemas.microsoft.com/office/drawing/2014/main" val="237890191"/>
                    </a:ext>
                  </a:extLst>
                </a:gridCol>
                <a:gridCol w="658368">
                  <a:extLst>
                    <a:ext uri="{9D8B030D-6E8A-4147-A177-3AD203B41FA5}">
                      <a16:colId xmlns:a16="http://schemas.microsoft.com/office/drawing/2014/main" val="3820752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130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- 2018-02-28 04:07:22</a:t>
                      </a:r>
                      <a:r>
                        <a:rPr kumimoji="0" lang="en-US" sz="1000" b="0" i="0" u="none" strike="noStrike" kern="1200" cap="none" spc="0" normalizeH="0" baseline="0" noProof="0">
                          <a:ln>
                            <a:noFill/>
                          </a:ln>
                          <a:solidFill>
                            <a:prstClr val="black"/>
                          </a:solidFill>
                          <a:effectLst/>
                          <a:uLnTx/>
                          <a:uFillTx/>
                          <a:latin typeface="+mn-lt"/>
                          <a:ea typeface="+mn-ea"/>
                          <a:cs typeface="+mn-cs"/>
                        </a:rPr>
                        <a:t>
Pallisandre wooden desk with chrome from 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3845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- 2018-02-27 12:51:49</a:t>
                      </a:r>
                      <a:r>
                        <a:rPr kumimoji="0" lang="en-US" sz="1000" b="0" i="0" u="none" strike="noStrike" kern="1200" cap="none" spc="0" normalizeH="0" baseline="0" noProof="0">
                          <a:ln>
                            <a:noFill/>
                          </a:ln>
                          <a:solidFill>
                            <a:prstClr val="black"/>
                          </a:solidFill>
                          <a:effectLst/>
                          <a:uLnTx/>
                          <a:uFillTx/>
                          <a:latin typeface="+mn-lt"/>
                          <a:ea typeface="+mn-ea"/>
                          <a:cs typeface="+mn-cs"/>
                        </a:rPr>
                        <a:t>
Beekeeper painting by Carla Barchini - Mixed technique on 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28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- 2018-02-24 11:52:03</a:t>
                      </a:r>
                      <a:r>
                        <a:rPr kumimoji="0" lang="en-US" sz="1000" b="0" i="0" u="none" strike="noStrike" kern="1200" cap="none" spc="0" normalizeH="0" baseline="0" noProof="0">
                          <a:ln>
                            <a:noFill/>
                          </a:ln>
                          <a:solidFill>
                            <a:prstClr val="black"/>
                          </a:solidFill>
                          <a:effectLst/>
                          <a:uLnTx/>
                          <a:uFillTx/>
                          <a:latin typeface="+mn-lt"/>
                          <a:ea typeface="+mn-ea"/>
                          <a:cs typeface="+mn-cs"/>
                        </a:rPr>
                        <a:t>
'The Shopaholic' sculpture by Carole Ingea made of metal and resin.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10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- 2018-02-22 11:29:36</a:t>
                      </a:r>
                      <a:r>
                        <a:rPr kumimoji="0" lang="en-US" sz="1000" b="0" i="0" u="none" strike="noStrike" kern="1200" cap="none" spc="0" normalizeH="0" baseline="0" noProof="0">
                          <a:ln>
                            <a:noFill/>
                          </a:ln>
                          <a:solidFill>
                            <a:prstClr val="black"/>
                          </a:solidFill>
                          <a:effectLst/>
                          <a:uLnTx/>
                          <a:uFillTx/>
                          <a:latin typeface="+mn-lt"/>
                          <a:ea typeface="+mn-ea"/>
                          <a:cs typeface="+mn-cs"/>
                        </a:rPr>
                        <a:t>
Happiness Machine sculpture by Peben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523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- 2018-02-20 03:14:21</a:t>
                      </a:r>
                      <a:r>
                        <a:rPr kumimoji="0" lang="en-US" sz="1000" b="0" i="0" u="none" strike="noStrike" kern="1200" cap="none" spc="0" normalizeH="0" baseline="0" noProof="0">
                          <a:ln>
                            <a:noFill/>
                          </a:ln>
                          <a:solidFill>
                            <a:prstClr val="black"/>
                          </a:solidFill>
                          <a:effectLst/>
                          <a:uLnTx/>
                          <a:uFillTx/>
                          <a:latin typeface="+mn-lt"/>
                          <a:ea typeface="+mn-ea"/>
                          <a:cs typeface="+mn-cs"/>
                        </a:rPr>
                        <a:t>
Beirut's legendary building by Eric Peyret. Acrylic on canvas.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502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- 2018-02-19 02:43:23</a:t>
                      </a:r>
                      <a:r>
                        <a:rPr kumimoji="0" lang="en-US" sz="1000" b="0" i="0" u="none" strike="noStrike" kern="1200" cap="none" spc="0" normalizeH="0" baseline="0" noProof="0">
                          <a:ln>
                            <a:noFill/>
                          </a:ln>
                          <a:solidFill>
                            <a:prstClr val="black"/>
                          </a:solidFill>
                          <a:effectLst/>
                          <a:uLnTx/>
                          <a:uFillTx/>
                          <a:latin typeface="+mn-lt"/>
                          <a:ea typeface="+mn-ea"/>
                          <a:cs typeface="+mn-cs"/>
                        </a:rPr>
                        <a:t>
Pigeon resin sculpture by Nada Hourié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68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- 2018-02-14 12:01:05</a:t>
                      </a:r>
                      <a:r>
                        <a:rPr kumimoji="0" lang="en-US" sz="1000" b="0" i="0" u="none" strike="noStrike" kern="1200" cap="none" spc="0" normalizeH="0" baseline="0" noProof="0">
                          <a:ln>
                            <a:noFill/>
                          </a:ln>
                          <a:solidFill>
                            <a:prstClr val="black"/>
                          </a:solidFill>
                          <a:effectLst/>
                          <a:uLnTx/>
                          <a:uFillTx/>
                          <a:latin typeface="+mn-lt"/>
                          <a:ea typeface="+mn-ea"/>
                          <a:cs typeface="+mn-cs"/>
                        </a:rPr>
                        <a:t>
Bargueño spanish wooden desk from the 17th century.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092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Espace Jacques Ouaiss - 2018-02-11 05:00:50</a:t>
                      </a:r>
                      <a:r>
                        <a:rPr kumimoji="0" lang="fr-FR" sz="1000" b="0" i="0" u="none" strike="noStrike" kern="1200" cap="none" spc="0" normalizeH="0" baseline="0" noProof="0">
                          <a:ln>
                            <a:noFill/>
                          </a:ln>
                          <a:solidFill>
                            <a:prstClr val="black"/>
                          </a:solidFill>
                          <a:effectLst/>
                          <a:uLnTx/>
                          <a:uFillTx/>
                          <a:latin typeface="+mn-lt"/>
                          <a:ea typeface="+mn-ea"/>
                          <a:cs typeface="+mn-cs"/>
                        </a:rPr>
                        <a:t>
'La Danseuse' resin sculpture, edition of 8 by Carole Ingea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0816091"/>
                  </a:ext>
                </a:extLst>
              </a:tr>
            </a:tbl>
          </a:graphicData>
        </a:graphic>
      </p:graphicFrame>
      <p:sp>
        <p:nvSpPr>
          <p:cNvPr id="4" name="Text Placeholder 3">
            <a:extLst>
              <a:ext uri="{FF2B5EF4-FFF2-40B4-BE49-F238E27FC236}">
                <a16:creationId xmlns:a16="http://schemas.microsoft.com/office/drawing/2014/main" id="{E00C78B2-AC8F-4E20-A02D-7C26CB43AA4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819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A8184-1DAA-4BAE-B694-5363057123AB}"/>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BBEA4CF8-D0A4-466C-91F6-B93BF94554AF}"/>
              </a:ext>
            </a:extLst>
          </p:cNvPr>
          <p:cNvGraphicFramePr>
            <a:graphicFrameLocks noGrp="1"/>
          </p:cNvGraphicFramePr>
          <p:nvPr>
            <p:ph type="tbl" sz="quarter" idx="13"/>
            <p:extLst>
              <p:ext uri="{D42A27DB-BD31-4B8C-83A1-F6EECF244321}">
                <p14:modId xmlns:p14="http://schemas.microsoft.com/office/powerpoint/2010/main" val="79281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7924266"/>
                    </a:ext>
                  </a:extLst>
                </a:gridCol>
                <a:gridCol w="658368">
                  <a:extLst>
                    <a:ext uri="{9D8B030D-6E8A-4147-A177-3AD203B41FA5}">
                      <a16:colId xmlns:a16="http://schemas.microsoft.com/office/drawing/2014/main" val="2669857127"/>
                    </a:ext>
                  </a:extLst>
                </a:gridCol>
                <a:gridCol w="658368">
                  <a:extLst>
                    <a:ext uri="{9D8B030D-6E8A-4147-A177-3AD203B41FA5}">
                      <a16:colId xmlns:a16="http://schemas.microsoft.com/office/drawing/2014/main" val="2939162685"/>
                    </a:ext>
                  </a:extLst>
                </a:gridCol>
                <a:gridCol w="658368">
                  <a:extLst>
                    <a:ext uri="{9D8B030D-6E8A-4147-A177-3AD203B41FA5}">
                      <a16:colId xmlns:a16="http://schemas.microsoft.com/office/drawing/2014/main" val="773523534"/>
                    </a:ext>
                  </a:extLst>
                </a:gridCol>
                <a:gridCol w="658368">
                  <a:extLst>
                    <a:ext uri="{9D8B030D-6E8A-4147-A177-3AD203B41FA5}">
                      <a16:colId xmlns:a16="http://schemas.microsoft.com/office/drawing/2014/main" val="3922118893"/>
                    </a:ext>
                  </a:extLst>
                </a:gridCol>
                <a:gridCol w="658368">
                  <a:extLst>
                    <a:ext uri="{9D8B030D-6E8A-4147-A177-3AD203B41FA5}">
                      <a16:colId xmlns:a16="http://schemas.microsoft.com/office/drawing/2014/main" val="2035899463"/>
                    </a:ext>
                  </a:extLst>
                </a:gridCol>
                <a:gridCol w="658368">
                  <a:extLst>
                    <a:ext uri="{9D8B030D-6E8A-4147-A177-3AD203B41FA5}">
                      <a16:colId xmlns:a16="http://schemas.microsoft.com/office/drawing/2014/main" val="2026511437"/>
                    </a:ext>
                  </a:extLst>
                </a:gridCol>
                <a:gridCol w="658368">
                  <a:extLst>
                    <a:ext uri="{9D8B030D-6E8A-4147-A177-3AD203B41FA5}">
                      <a16:colId xmlns:a16="http://schemas.microsoft.com/office/drawing/2014/main" val="1933731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622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- 2018-02-08 13:03:16</a:t>
                      </a:r>
                      <a:r>
                        <a:rPr kumimoji="0" lang="en-US" sz="1000" b="0" i="0" u="none" strike="noStrike" kern="1200" cap="none" spc="0" normalizeH="0" baseline="0" noProof="0">
                          <a:ln>
                            <a:noFill/>
                          </a:ln>
                          <a:solidFill>
                            <a:prstClr val="black"/>
                          </a:solidFill>
                          <a:effectLst/>
                          <a:uLnTx/>
                          <a:uFillTx/>
                          <a:latin typeface="+mn-lt"/>
                          <a:ea typeface="+mn-ea"/>
                          <a:cs typeface="+mn-cs"/>
                        </a:rPr>
                        <a:t>
Our main goal at Espace Jacques Ouaiss is to highlight local talents such as Nayla Romanos, Carla Baz, Carole Ingea, Samia Baroudi, Carla Barchini, Selim Attieh, Samir Tamari, Diana Mehrez, Nathalie Semaan and so much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756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- 2018-02-06 13:43:40</a:t>
                      </a:r>
                      <a:r>
                        <a:rPr kumimoji="0" lang="en-US" sz="1000" b="0" i="0" u="none" strike="noStrike" kern="1200" cap="none" spc="0" normalizeH="0" baseline="0" noProof="0">
                          <a:ln>
                            <a:noFill/>
                          </a:ln>
                          <a:solidFill>
                            <a:prstClr val="black"/>
                          </a:solidFill>
                          <a:effectLst/>
                          <a:uLnTx/>
                          <a:uFillTx/>
                          <a:latin typeface="+mn-lt"/>
                          <a:ea typeface="+mn-ea"/>
                          <a:cs typeface="+mn-cs"/>
                        </a:rPr>
                        <a:t>
‘Cherry Blossom Red’ handmade mixed media tree by Nayla Gabriel in plexiglas 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582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- 2018-02-03 05:01:21</a:t>
                      </a:r>
                      <a:r>
                        <a:rPr kumimoji="0" lang="en-US" sz="1000" b="0" i="0" u="none" strike="noStrike" kern="1200" cap="none" spc="0" normalizeH="0" baseline="0" noProof="0">
                          <a:ln>
                            <a:noFill/>
                          </a:ln>
                          <a:solidFill>
                            <a:prstClr val="black"/>
                          </a:solidFill>
                          <a:effectLst/>
                          <a:uLnTx/>
                          <a:uFillTx/>
                          <a:latin typeface="+mn-lt"/>
                          <a:ea typeface="+mn-ea"/>
                          <a:cs typeface="+mn-cs"/>
                        </a:rPr>
                        <a:t>
Macao aluminum lacquered, varnished and red leather table by Francois Champsaur, Pouenat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7256356"/>
                  </a:ext>
                </a:extLst>
              </a:tr>
            </a:tbl>
          </a:graphicData>
        </a:graphic>
      </p:graphicFrame>
      <p:sp>
        <p:nvSpPr>
          <p:cNvPr id="4" name="Text Placeholder 3">
            <a:extLst>
              <a:ext uri="{FF2B5EF4-FFF2-40B4-BE49-F238E27FC236}">
                <a16:creationId xmlns:a16="http://schemas.microsoft.com/office/drawing/2014/main" id="{4147DD9D-6071-4089-B03E-2C7B04D598E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60976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BE8C0-F95D-4B0A-B951-E6891E8FF490}"/>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25B05D28-E2E8-4F3E-A11E-D944A35ACFC1}"/>
              </a:ext>
            </a:extLst>
          </p:cNvPr>
          <p:cNvGraphicFramePr>
            <a:graphicFrameLocks noGrp="1"/>
          </p:cNvGraphicFramePr>
          <p:nvPr>
            <p:ph type="chart" sz="quarter" idx="13"/>
            <p:extLst>
              <p:ext uri="{D42A27DB-BD31-4B8C-83A1-F6EECF244321}">
                <p14:modId xmlns:p14="http://schemas.microsoft.com/office/powerpoint/2010/main" val="40119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9278A-5340-433D-B55B-220B6C85884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23C6FD5-8252-4147-8BFE-EE673E4D8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465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4A604-95C8-44D3-8121-B184421B8DE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28FF53B-4E8C-4B9D-88DC-A7BB3ABAC584}"/>
              </a:ext>
            </a:extLst>
          </p:cNvPr>
          <p:cNvGraphicFramePr>
            <a:graphicFrameLocks noGrp="1"/>
          </p:cNvGraphicFramePr>
          <p:nvPr>
            <p:ph type="chart" sz="quarter" idx="13"/>
            <p:extLst>
              <p:ext uri="{D42A27DB-BD31-4B8C-83A1-F6EECF244321}">
                <p14:modId xmlns:p14="http://schemas.microsoft.com/office/powerpoint/2010/main" val="2313291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03F3A-2E9C-43FA-B850-5941028ED28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6581642-04F9-4D55-A7B2-C9443CD934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450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F0339-A542-40F9-A718-1ABBFB7F0FD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EBB1E09-A51B-4953-8A21-29E97559690E}"/>
              </a:ext>
            </a:extLst>
          </p:cNvPr>
          <p:cNvGraphicFramePr>
            <a:graphicFrameLocks noGrp="1"/>
          </p:cNvGraphicFramePr>
          <p:nvPr>
            <p:ph type="chart" sz="quarter" idx="13"/>
            <p:extLst>
              <p:ext uri="{D42A27DB-BD31-4B8C-83A1-F6EECF244321}">
                <p14:modId xmlns:p14="http://schemas.microsoft.com/office/powerpoint/2010/main" val="1861988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3DBFC-4323-44EE-9A2A-6ADC22CD47C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02D5C35-A2A5-4651-948E-78BCE5C627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504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549D-94A2-4860-9AD4-728A432BB36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F480EBF-0C37-4645-82E0-6DCB8BE608C4}"/>
              </a:ext>
            </a:extLst>
          </p:cNvPr>
          <p:cNvGraphicFramePr>
            <a:graphicFrameLocks noGrp="1"/>
          </p:cNvGraphicFramePr>
          <p:nvPr>
            <p:ph type="chart" sz="quarter" idx="13"/>
            <p:extLst>
              <p:ext uri="{D42A27DB-BD31-4B8C-83A1-F6EECF244321}">
                <p14:modId xmlns:p14="http://schemas.microsoft.com/office/powerpoint/2010/main" val="2502030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7E5CD0-DFDE-4125-B9C0-8F1E1EB56DD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01B1A36-4FBD-4DBC-9848-3A42CB1EE2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851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9C28-79BA-4401-BC1A-70B976E87967}"/>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F62B79BA-658A-4490-BCE1-4244383B67AB}"/>
              </a:ext>
            </a:extLst>
          </p:cNvPr>
          <p:cNvGraphicFramePr>
            <a:graphicFrameLocks noGrp="1"/>
          </p:cNvGraphicFramePr>
          <p:nvPr>
            <p:ph type="chart" sz="quarter" idx="13"/>
            <p:extLst>
              <p:ext uri="{D42A27DB-BD31-4B8C-83A1-F6EECF244321}">
                <p14:modId xmlns:p14="http://schemas.microsoft.com/office/powerpoint/2010/main" val="1096369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B6A3D-0B7F-4E2A-8B47-A5A97E9BD79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4E4E451-2DA3-4B0A-8C86-CCC723150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622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9BFF2-B090-499E-B766-5D158FB47685}"/>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A3908FC5-B8B3-454D-A178-1070BC36B6A8}"/>
              </a:ext>
            </a:extLst>
          </p:cNvPr>
          <p:cNvGraphicFramePr>
            <a:graphicFrameLocks noGrp="1"/>
          </p:cNvGraphicFramePr>
          <p:nvPr>
            <p:ph type="chart" sz="quarter" idx="13"/>
            <p:extLst>
              <p:ext uri="{D42A27DB-BD31-4B8C-83A1-F6EECF244321}">
                <p14:modId xmlns:p14="http://schemas.microsoft.com/office/powerpoint/2010/main" val="1434877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B5E9A-0BBA-4B7F-B166-C4BC07CF32F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CA0E893-A826-47D9-854C-7D81D1AD14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609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68722-19DC-43A0-AF5B-B8219BF54298}"/>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A19CECED-4838-401D-90F4-85C6BD8C7AA2}"/>
              </a:ext>
            </a:extLst>
          </p:cNvPr>
          <p:cNvGraphicFramePr>
            <a:graphicFrameLocks noGrp="1"/>
          </p:cNvGraphicFramePr>
          <p:nvPr>
            <p:ph type="chart" sz="quarter" idx="13"/>
            <p:extLst>
              <p:ext uri="{D42A27DB-BD31-4B8C-83A1-F6EECF244321}">
                <p14:modId xmlns:p14="http://schemas.microsoft.com/office/powerpoint/2010/main" val="2012699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FA83B-1FB2-46EC-A8C8-B68953E725F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F1781D6-5B06-40C7-B172-7E83630B2D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01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507D-E591-4A94-B6B8-D294FAF622DF}"/>
              </a:ext>
            </a:extLst>
          </p:cNvPr>
          <p:cNvSpPr>
            <a:spLocks noGrp="1"/>
          </p:cNvSpPr>
          <p:nvPr>
            <p:ph type="title"/>
          </p:nvPr>
        </p:nvSpPr>
        <p:spPr/>
        <p:txBody>
          <a:bodyPr/>
          <a:lstStyle/>
          <a:p>
            <a:r>
              <a:rPr lang="en-US"/>
              <a:t>Facebook Fans By City Table</a:t>
            </a:r>
          </a:p>
        </p:txBody>
      </p:sp>
      <p:graphicFrame>
        <p:nvGraphicFramePr>
          <p:cNvPr id="5" name="Table Placeholder 4">
            <a:extLst>
              <a:ext uri="{FF2B5EF4-FFF2-40B4-BE49-F238E27FC236}">
                <a16:creationId xmlns:a16="http://schemas.microsoft.com/office/drawing/2014/main" id="{74C46691-BABC-48A4-A8F1-3CC1169C987C}"/>
              </a:ext>
            </a:extLst>
          </p:cNvPr>
          <p:cNvGraphicFramePr>
            <a:graphicFrameLocks noGrp="1"/>
          </p:cNvGraphicFramePr>
          <p:nvPr>
            <p:ph type="tbl" sz="quarter" idx="13"/>
            <p:extLst>
              <p:ext uri="{D42A27DB-BD31-4B8C-83A1-F6EECF244321}">
                <p14:modId xmlns:p14="http://schemas.microsoft.com/office/powerpoint/2010/main" val="168440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7520132"/>
                    </a:ext>
                  </a:extLst>
                </a:gridCol>
                <a:gridCol w="1645920">
                  <a:extLst>
                    <a:ext uri="{9D8B030D-6E8A-4147-A177-3AD203B41FA5}">
                      <a16:colId xmlns:a16="http://schemas.microsoft.com/office/drawing/2014/main" val="87718751"/>
                    </a:ext>
                  </a:extLst>
                </a:gridCol>
                <a:gridCol w="1645920">
                  <a:extLst>
                    <a:ext uri="{9D8B030D-6E8A-4147-A177-3AD203B41FA5}">
                      <a16:colId xmlns:a16="http://schemas.microsoft.com/office/drawing/2014/main" val="2515742925"/>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57281933"/>
                  </a:ext>
                </a:extLst>
              </a:tr>
              <a:tr h="370840">
                <a:tc>
                  <a:txBody>
                    <a:bodyPr/>
                    <a:lstStyle/>
                    <a:p>
                      <a:r>
                        <a:rPr lang="en-US" sz="1000"/>
                        <a:t>Beirut</a:t>
                      </a:r>
                    </a:p>
                  </a:txBody>
                  <a:tcPr/>
                </a:tc>
                <a:tc>
                  <a:txBody>
                    <a:bodyPr/>
                    <a:lstStyle/>
                    <a:p>
                      <a:r>
                        <a:rPr lang="en-US" sz="1000"/>
                        <a:t>83</a:t>
                      </a:r>
                    </a:p>
                  </a:txBody>
                  <a:tcPr/>
                </a:tc>
                <a:tc>
                  <a:txBody>
                    <a:bodyPr/>
                    <a:lstStyle/>
                    <a:p>
                      <a:r>
                        <a:rPr lang="en-US" sz="1000"/>
                        <a:t>94.3%</a:t>
                      </a:r>
                    </a:p>
                  </a:txBody>
                  <a:tcPr/>
                </a:tc>
                <a:extLst>
                  <a:ext uri="{0D108BD9-81ED-4DB2-BD59-A6C34878D82A}">
                    <a16:rowId xmlns:a16="http://schemas.microsoft.com/office/drawing/2014/main" val="1608652362"/>
                  </a:ext>
                </a:extLst>
              </a:tr>
              <a:tr h="370840">
                <a:tc>
                  <a:txBody>
                    <a:bodyPr/>
                    <a:lstStyle/>
                    <a:p>
                      <a:r>
                        <a:rPr lang="en-US" sz="1000"/>
                        <a:t>Jeddah</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1959370979"/>
                  </a:ext>
                </a:extLst>
              </a:tr>
              <a:tr h="370840">
                <a:tc>
                  <a:txBody>
                    <a:bodyPr/>
                    <a:lstStyle/>
                    <a:p>
                      <a:r>
                        <a:rPr lang="en-US" sz="1000"/>
                        <a:t>Joünié</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774390518"/>
                  </a:ext>
                </a:extLst>
              </a:tr>
              <a:tr h="370840">
                <a:tc>
                  <a:txBody>
                    <a:bodyPr/>
                    <a:lstStyle/>
                    <a:p>
                      <a:r>
                        <a:rPr lang="en-US" sz="1000"/>
                        <a:t>Kasrouane</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843767345"/>
                  </a:ext>
                </a:extLst>
              </a:tr>
              <a:tr h="370840">
                <a:tc>
                  <a:txBody>
                    <a:bodyPr/>
                    <a:lstStyle/>
                    <a:p>
                      <a:r>
                        <a:rPr lang="en-US" sz="1000"/>
                        <a:t>Al Hadath</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1311976788"/>
                  </a:ext>
                </a:extLst>
              </a:tr>
              <a:tr h="370840">
                <a:tc>
                  <a:txBody>
                    <a:bodyPr/>
                    <a:lstStyle/>
                    <a:p>
                      <a:r>
                        <a:rPr lang="en-US" sz="1000"/>
                        <a:t>Conakry</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172518684"/>
                  </a:ext>
                </a:extLst>
              </a:tr>
              <a:tr h="370840">
                <a:tc>
                  <a:txBody>
                    <a:bodyPr/>
                    <a:lstStyle/>
                    <a:p>
                      <a:r>
                        <a:rPr lang="en-US" sz="1000"/>
                        <a:t>Bikfayya</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289627010"/>
                  </a:ext>
                </a:extLst>
              </a:tr>
              <a:tr h="370840">
                <a:tc>
                  <a:txBody>
                    <a:bodyPr/>
                    <a:lstStyle/>
                    <a:p>
                      <a:r>
                        <a:rPr lang="en-US" sz="1000"/>
                        <a:t>Ancône</a:t>
                      </a:r>
                    </a:p>
                  </a:txBody>
                  <a:tcPr/>
                </a:tc>
                <a:tc>
                  <a:txBody>
                    <a:bodyPr/>
                    <a:lstStyle/>
                    <a:p>
                      <a:r>
                        <a:rPr lang="en-US" sz="1000"/>
                        <a:t>1</a:t>
                      </a:r>
                    </a:p>
                  </a:txBody>
                  <a:tcPr/>
                </a:tc>
                <a:tc>
                  <a:txBody>
                    <a:bodyPr/>
                    <a:lstStyle/>
                    <a:p>
                      <a:r>
                        <a:rPr lang="en-US" sz="1000"/>
                        <a:t>1.1%</a:t>
                      </a:r>
                    </a:p>
                  </a:txBody>
                  <a:tcPr/>
                </a:tc>
                <a:extLst>
                  <a:ext uri="{0D108BD9-81ED-4DB2-BD59-A6C34878D82A}">
                    <a16:rowId xmlns:a16="http://schemas.microsoft.com/office/drawing/2014/main" val="216206832"/>
                  </a:ext>
                </a:extLst>
              </a:tr>
              <a:tr h="370840">
                <a:tc>
                  <a:txBody>
                    <a:bodyPr/>
                    <a:lstStyle/>
                    <a:p>
                      <a:r>
                        <a:rPr lang="en-US" sz="1000"/>
                        <a:t>Montélimar</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966905800"/>
                  </a:ext>
                </a:extLst>
              </a:tr>
              <a:tr h="370840">
                <a:tc>
                  <a:txBody>
                    <a:bodyPr/>
                    <a:lstStyle/>
                    <a:p>
                      <a:r>
                        <a:rPr lang="en-US" sz="1000"/>
                        <a:t>Montreal</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4020542378"/>
                  </a:ext>
                </a:extLst>
              </a:tr>
              <a:tr h="370840">
                <a:tc>
                  <a:txBody>
                    <a:bodyPr/>
                    <a:lstStyle/>
                    <a:p>
                      <a:r>
                        <a:rPr lang="en-US" sz="1000"/>
                        <a:t>Antilyas</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693919514"/>
                  </a:ext>
                </a:extLst>
              </a:tr>
            </a:tbl>
          </a:graphicData>
        </a:graphic>
      </p:graphicFrame>
      <p:sp>
        <p:nvSpPr>
          <p:cNvPr id="4" name="Text Placeholder 3">
            <a:extLst>
              <a:ext uri="{FF2B5EF4-FFF2-40B4-BE49-F238E27FC236}">
                <a16:creationId xmlns:a16="http://schemas.microsoft.com/office/drawing/2014/main" id="{5E40BCC0-4259-4F7F-8465-298A2D95C3C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950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A17D-7C45-423B-8E3D-7D3C080BE0FD}"/>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1AADF207-EC99-4E35-9530-8CAEB399832F}"/>
              </a:ext>
            </a:extLst>
          </p:cNvPr>
          <p:cNvGraphicFramePr>
            <a:graphicFrameLocks noGrp="1"/>
          </p:cNvGraphicFramePr>
          <p:nvPr>
            <p:ph type="chart" sz="quarter" idx="13"/>
            <p:extLst>
              <p:ext uri="{D42A27DB-BD31-4B8C-83A1-F6EECF244321}">
                <p14:modId xmlns:p14="http://schemas.microsoft.com/office/powerpoint/2010/main" val="4022431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B07936-833B-4277-B28E-7C62CC33AE3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F043CB9-DDAB-45F8-87DE-6A1112C12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046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43AB-4F45-44A3-B08C-961D53FC197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7BC875C-3878-429E-AD13-1D5317C4DBD9}"/>
              </a:ext>
            </a:extLst>
          </p:cNvPr>
          <p:cNvGraphicFramePr>
            <a:graphicFrameLocks noGrp="1"/>
          </p:cNvGraphicFramePr>
          <p:nvPr>
            <p:ph type="chart" sz="quarter" idx="13"/>
            <p:extLst>
              <p:ext uri="{D42A27DB-BD31-4B8C-83A1-F6EECF244321}">
                <p14:modId xmlns:p14="http://schemas.microsoft.com/office/powerpoint/2010/main" val="3448192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9EA283-37D9-4037-8AB0-097256F0F1E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CD4FB85-83BE-4764-B430-D216CE6D4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2847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CFD0-9463-4B36-886C-0D4DC1D8A22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BC9200A-0B66-42AF-BBE9-78DFDC79E4C0}"/>
              </a:ext>
            </a:extLst>
          </p:cNvPr>
          <p:cNvGraphicFramePr>
            <a:graphicFrameLocks noGrp="1"/>
          </p:cNvGraphicFramePr>
          <p:nvPr>
            <p:ph type="chart" sz="quarter" idx="13"/>
            <p:extLst>
              <p:ext uri="{D42A27DB-BD31-4B8C-83A1-F6EECF244321}">
                <p14:modId xmlns:p14="http://schemas.microsoft.com/office/powerpoint/2010/main" val="3202607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80E9A4-0607-4E02-9C54-D4E2FBDA405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381286F-1DA5-40AE-8C3C-E10566438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056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F928-DC30-4F5B-9C32-6D4DEB2543F2}"/>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61D297A6-88D1-4FF8-86E0-D0479D59FB97}"/>
              </a:ext>
            </a:extLst>
          </p:cNvPr>
          <p:cNvGraphicFramePr>
            <a:graphicFrameLocks noGrp="1"/>
          </p:cNvGraphicFramePr>
          <p:nvPr>
            <p:ph type="chart" sz="quarter" idx="13"/>
            <p:extLst>
              <p:ext uri="{D42A27DB-BD31-4B8C-83A1-F6EECF244321}">
                <p14:modId xmlns:p14="http://schemas.microsoft.com/office/powerpoint/2010/main" val="1440905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D48D2-D7C5-4B7E-9370-C38197AA449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A0F5161-56B5-4972-B638-34BB298C2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866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B49A-2B73-4C6A-AC83-8CF35319596D}"/>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490020CC-8689-42C7-A685-1BA7F2AADCAB}"/>
              </a:ext>
            </a:extLst>
          </p:cNvPr>
          <p:cNvGraphicFramePr>
            <a:graphicFrameLocks noGrp="1"/>
          </p:cNvGraphicFramePr>
          <p:nvPr>
            <p:ph type="chart" sz="quarter" idx="13"/>
            <p:extLst>
              <p:ext uri="{D42A27DB-BD31-4B8C-83A1-F6EECF244321}">
                <p14:modId xmlns:p14="http://schemas.microsoft.com/office/powerpoint/2010/main" val="2091310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5E29E-CA07-4C6E-AD08-328A83659F1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453BB8F-A1A5-4E38-9C10-BF42EC36B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45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6651D-2031-4295-BCBF-5873A0822538}"/>
              </a:ext>
            </a:extLst>
          </p:cNvPr>
          <p:cNvSpPr>
            <a:spLocks noGrp="1"/>
          </p:cNvSpPr>
          <p:nvPr>
            <p:ph type="title"/>
          </p:nvPr>
        </p:nvSpPr>
        <p:spPr/>
        <p:txBody>
          <a:bodyPr/>
          <a:lstStyle/>
          <a:p>
            <a:r>
              <a:rPr lang="en-US"/>
              <a:t>Facebook Fans By Country Table</a:t>
            </a:r>
          </a:p>
        </p:txBody>
      </p:sp>
      <p:graphicFrame>
        <p:nvGraphicFramePr>
          <p:cNvPr id="5" name="Table Placeholder 4">
            <a:extLst>
              <a:ext uri="{FF2B5EF4-FFF2-40B4-BE49-F238E27FC236}">
                <a16:creationId xmlns:a16="http://schemas.microsoft.com/office/drawing/2014/main" id="{87479924-8904-4B0E-95F3-B6922798B3DA}"/>
              </a:ext>
            </a:extLst>
          </p:cNvPr>
          <p:cNvGraphicFramePr>
            <a:graphicFrameLocks noGrp="1"/>
          </p:cNvGraphicFramePr>
          <p:nvPr>
            <p:ph type="tbl" sz="quarter" idx="13"/>
            <p:extLst>
              <p:ext uri="{D42A27DB-BD31-4B8C-83A1-F6EECF244321}">
                <p14:modId xmlns:p14="http://schemas.microsoft.com/office/powerpoint/2010/main" val="132873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0062659"/>
                    </a:ext>
                  </a:extLst>
                </a:gridCol>
                <a:gridCol w="1645920">
                  <a:extLst>
                    <a:ext uri="{9D8B030D-6E8A-4147-A177-3AD203B41FA5}">
                      <a16:colId xmlns:a16="http://schemas.microsoft.com/office/drawing/2014/main" val="2002234645"/>
                    </a:ext>
                  </a:extLst>
                </a:gridCol>
                <a:gridCol w="1645920">
                  <a:extLst>
                    <a:ext uri="{9D8B030D-6E8A-4147-A177-3AD203B41FA5}">
                      <a16:colId xmlns:a16="http://schemas.microsoft.com/office/drawing/2014/main" val="925795231"/>
                    </a:ext>
                  </a:extLst>
                </a:gridCol>
                <a:gridCol w="1645920">
                  <a:extLst>
                    <a:ext uri="{9D8B030D-6E8A-4147-A177-3AD203B41FA5}">
                      <a16:colId xmlns:a16="http://schemas.microsoft.com/office/drawing/2014/main" val="1629720607"/>
                    </a:ext>
                  </a:extLst>
                </a:gridCol>
                <a:gridCol w="1645920">
                  <a:extLst>
                    <a:ext uri="{9D8B030D-6E8A-4147-A177-3AD203B41FA5}">
                      <a16:colId xmlns:a16="http://schemas.microsoft.com/office/drawing/2014/main" val="88703540"/>
                    </a:ext>
                  </a:extLst>
                </a:gridCol>
              </a:tblGrid>
              <a:tr h="370840">
                <a:tc>
                  <a:txBody>
                    <a:bodyPr/>
                    <a:lstStyle/>
                    <a:p>
                      <a:r>
                        <a:rPr lang="en-US" sz="1000"/>
                        <a:t>Country</a:t>
                      </a:r>
                    </a:p>
                  </a:txBody>
                  <a:tcPr/>
                </a:tc>
                <a:tc>
                  <a:txBody>
                    <a:bodyPr/>
                    <a:lstStyle/>
                    <a:p>
                      <a:r>
                        <a:rPr lang="en-US" sz="1000"/>
                        <a:t>Fans</a:t>
                      </a:r>
                    </a:p>
                  </a:txBody>
                  <a:tcPr/>
                </a:tc>
                <a:tc>
                  <a:txBody>
                    <a:bodyPr/>
                    <a:lstStyle/>
                    <a:p>
                      <a:r>
                        <a:rPr lang="en-US" sz="1000"/>
                        <a:t>Share</a:t>
                      </a:r>
                    </a:p>
                  </a:txBody>
                  <a:tcPr/>
                </a:tc>
                <a:tc>
                  <a:txBody>
                    <a:bodyPr/>
                    <a:lstStyle/>
                    <a:p>
                      <a:r>
                        <a:rPr lang="en-US" sz="1000"/>
                        <a:t>Change (+/-)</a:t>
                      </a:r>
                    </a:p>
                  </a:txBody>
                  <a:tcPr/>
                </a:tc>
                <a:tc>
                  <a:txBody>
                    <a:bodyPr/>
                    <a:lstStyle/>
                    <a:p>
                      <a:r>
                        <a:rPr lang="en-US" sz="1000"/>
                        <a:t>Change (%)</a:t>
                      </a:r>
                    </a:p>
                  </a:txBody>
                  <a:tcPr/>
                </a:tc>
                <a:extLst>
                  <a:ext uri="{0D108BD9-81ED-4DB2-BD59-A6C34878D82A}">
                    <a16:rowId xmlns:a16="http://schemas.microsoft.com/office/drawing/2014/main" val="1712896861"/>
                  </a:ext>
                </a:extLst>
              </a:tr>
              <a:tr h="370840">
                <a:tc>
                  <a:txBody>
                    <a:bodyPr/>
                    <a:lstStyle/>
                    <a:p>
                      <a:r>
                        <a:rPr lang="en-US" sz="1000"/>
                        <a:t>Canada</a:t>
                      </a:r>
                    </a:p>
                  </a:txBody>
                  <a:tcPr/>
                </a:tc>
                <a:tc>
                  <a:txBody>
                    <a:bodyPr/>
                    <a:lstStyle/>
                    <a:p>
                      <a:r>
                        <a:rPr lang="en-US" sz="1000"/>
                        <a:t>n/a</a:t>
                      </a:r>
                    </a:p>
                  </a:txBody>
                  <a:tcPr/>
                </a:tc>
                <a:tc>
                  <a:txBody>
                    <a:bodyPr/>
                    <a:lstStyle/>
                    <a:p>
                      <a:r>
                        <a:rPr lang="en-US" sz="1000"/>
                        <a:t>0.0%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495925706"/>
                  </a:ext>
                </a:extLst>
              </a:tr>
              <a:tr h="370840">
                <a:tc>
                  <a:txBody>
                    <a:bodyPr/>
                    <a:lstStyle/>
                    <a:p>
                      <a:r>
                        <a:rPr lang="en-US" sz="1000"/>
                        <a:t>France</a:t>
                      </a:r>
                    </a:p>
                  </a:txBody>
                  <a:tcPr/>
                </a:tc>
                <a:tc>
                  <a:txBody>
                    <a:bodyPr/>
                    <a:lstStyle/>
                    <a:p>
                      <a:r>
                        <a:rPr lang="en-US" sz="1000"/>
                        <a:t>n/a</a:t>
                      </a:r>
                    </a:p>
                  </a:txBody>
                  <a:tcPr/>
                </a:tc>
                <a:tc>
                  <a:txBody>
                    <a:bodyPr/>
                    <a:lstStyle/>
                    <a:p>
                      <a:r>
                        <a:rPr lang="en-US" sz="1000"/>
                        <a:t>0.0%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145159647"/>
                  </a:ext>
                </a:extLst>
              </a:tr>
              <a:tr h="370840">
                <a:tc>
                  <a:txBody>
                    <a:bodyPr/>
                    <a:lstStyle/>
                    <a:p>
                      <a:r>
                        <a:rPr lang="en-US" sz="1000"/>
                        <a:t>Lebanon</a:t>
                      </a:r>
                    </a:p>
                  </a:txBody>
                  <a:tcPr/>
                </a:tc>
                <a:tc>
                  <a:txBody>
                    <a:bodyPr/>
                    <a:lstStyle/>
                    <a:p>
                      <a:r>
                        <a:rPr lang="en-US" sz="1000"/>
                        <a:t>n/a</a:t>
                      </a:r>
                    </a:p>
                  </a:txBody>
                  <a:tcPr/>
                </a:tc>
                <a:tc>
                  <a:txBody>
                    <a:bodyPr/>
                    <a:lstStyle/>
                    <a:p>
                      <a:r>
                        <a:rPr lang="en-US" sz="1000"/>
                        <a:t>0.0%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76733720"/>
                  </a:ext>
                </a:extLst>
              </a:tr>
              <a:tr h="370840">
                <a:tc>
                  <a:txBody>
                    <a:bodyPr/>
                    <a:lstStyle/>
                    <a:p>
                      <a:r>
                        <a:rPr lang="en-US" sz="1000"/>
                        <a:t>Saudi Arabia</a:t>
                      </a:r>
                    </a:p>
                  </a:txBody>
                  <a:tcPr/>
                </a:tc>
                <a:tc>
                  <a:txBody>
                    <a:bodyPr/>
                    <a:lstStyle/>
                    <a:p>
                      <a:r>
                        <a:rPr lang="en-US" sz="1000"/>
                        <a:t>n/a</a:t>
                      </a:r>
                    </a:p>
                  </a:txBody>
                  <a:tcPr/>
                </a:tc>
                <a:tc>
                  <a:txBody>
                    <a:bodyPr/>
                    <a:lstStyle/>
                    <a:p>
                      <a:r>
                        <a:rPr lang="en-US" sz="1000"/>
                        <a:t>0.0%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2789147682"/>
                  </a:ext>
                </a:extLst>
              </a:tr>
            </a:tbl>
          </a:graphicData>
        </a:graphic>
      </p:graphicFrame>
      <p:sp>
        <p:nvSpPr>
          <p:cNvPr id="4" name="Text Placeholder 3">
            <a:extLst>
              <a:ext uri="{FF2B5EF4-FFF2-40B4-BE49-F238E27FC236}">
                <a16:creationId xmlns:a16="http://schemas.microsoft.com/office/drawing/2014/main" id="{C9768B66-FCC7-4021-AAC0-16552F1D5F2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29481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E9307-91CA-4D97-8EBD-691D546EC770}"/>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AAD0ED46-D3A4-4036-AC73-CE6A8CA62C2B}"/>
              </a:ext>
            </a:extLst>
          </p:cNvPr>
          <p:cNvGraphicFramePr>
            <a:graphicFrameLocks noGrp="1"/>
          </p:cNvGraphicFramePr>
          <p:nvPr>
            <p:ph type="tbl" sz="quarter" idx="13"/>
            <p:extLst>
              <p:ext uri="{D42A27DB-BD31-4B8C-83A1-F6EECF244321}">
                <p14:modId xmlns:p14="http://schemas.microsoft.com/office/powerpoint/2010/main" val="296331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1101375"/>
                    </a:ext>
                  </a:extLst>
                </a:gridCol>
                <a:gridCol w="1234440">
                  <a:extLst>
                    <a:ext uri="{9D8B030D-6E8A-4147-A177-3AD203B41FA5}">
                      <a16:colId xmlns:a16="http://schemas.microsoft.com/office/drawing/2014/main" val="1416329400"/>
                    </a:ext>
                  </a:extLst>
                </a:gridCol>
                <a:gridCol w="822960">
                  <a:extLst>
                    <a:ext uri="{9D8B030D-6E8A-4147-A177-3AD203B41FA5}">
                      <a16:colId xmlns:a16="http://schemas.microsoft.com/office/drawing/2014/main" val="2893412045"/>
                    </a:ext>
                  </a:extLst>
                </a:gridCol>
                <a:gridCol w="822960">
                  <a:extLst>
                    <a:ext uri="{9D8B030D-6E8A-4147-A177-3AD203B41FA5}">
                      <a16:colId xmlns:a16="http://schemas.microsoft.com/office/drawing/2014/main" val="3883376311"/>
                    </a:ext>
                  </a:extLst>
                </a:gridCol>
                <a:gridCol w="822960">
                  <a:extLst>
                    <a:ext uri="{9D8B030D-6E8A-4147-A177-3AD203B41FA5}">
                      <a16:colId xmlns:a16="http://schemas.microsoft.com/office/drawing/2014/main" val="1538439105"/>
                    </a:ext>
                  </a:extLst>
                </a:gridCol>
                <a:gridCol w="822960">
                  <a:extLst>
                    <a:ext uri="{9D8B030D-6E8A-4147-A177-3AD203B41FA5}">
                      <a16:colId xmlns:a16="http://schemas.microsoft.com/office/drawing/2014/main" val="422022859"/>
                    </a:ext>
                  </a:extLst>
                </a:gridCol>
                <a:gridCol w="822960">
                  <a:extLst>
                    <a:ext uri="{9D8B030D-6E8A-4147-A177-3AD203B41FA5}">
                      <a16:colId xmlns:a16="http://schemas.microsoft.com/office/drawing/2014/main" val="3774415361"/>
                    </a:ext>
                  </a:extLst>
                </a:gridCol>
                <a:gridCol w="822960">
                  <a:extLst>
                    <a:ext uri="{9D8B030D-6E8A-4147-A177-3AD203B41FA5}">
                      <a16:colId xmlns:a16="http://schemas.microsoft.com/office/drawing/2014/main" val="37979351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51577776"/>
                  </a:ext>
                </a:extLst>
              </a:tr>
              <a:tr h="370840">
                <a:tc>
                  <a:txBody>
                    <a:bodyPr/>
                    <a:lstStyle/>
                    <a:p>
                      <a:r>
                        <a:rPr lang="en-US" sz="1000"/>
                        <a:t>Espace Jacques Ouaiss</a:t>
                      </a:r>
                    </a:p>
                  </a:txBody>
                  <a:tcPr/>
                </a:tc>
                <a:tc>
                  <a:txBody>
                    <a:bodyPr/>
                    <a:lstStyle/>
                    <a:p>
                      <a:r>
                        <a:rPr lang="en-US" sz="1000"/>
                        <a:t>88</a:t>
                      </a:r>
                    </a:p>
                  </a:txBody>
                  <a:tcPr/>
                </a:tc>
                <a:tc>
                  <a:txBody>
                    <a:bodyPr/>
                    <a:lstStyle/>
                    <a:p>
                      <a:r>
                        <a:rPr lang="en-US" sz="1000"/>
                        <a:t>10</a:t>
                      </a:r>
                    </a:p>
                  </a:txBody>
                  <a:tcPr/>
                </a:tc>
                <a:tc>
                  <a:txBody>
                    <a:bodyPr/>
                    <a:lstStyle/>
                    <a:p>
                      <a:r>
                        <a:rPr lang="en-US" sz="1000"/>
                        <a:t>12.8%</a:t>
                      </a:r>
                    </a:p>
                  </a:txBody>
                  <a:tcPr/>
                </a:tc>
                <a:tc>
                  <a:txBody>
                    <a:bodyPr/>
                    <a:lstStyle/>
                    <a:p>
                      <a:r>
                        <a:rPr lang="en-US" sz="1000"/>
                        <a:t>12</a:t>
                      </a:r>
                    </a:p>
                  </a:txBody>
                  <a:tcPr/>
                </a:tc>
                <a:tc>
                  <a:txBody>
                    <a:bodyPr/>
                    <a:lstStyle/>
                    <a:p>
                      <a:r>
                        <a:rPr lang="en-US" sz="1000"/>
                        <a:t>15.8%</a:t>
                      </a:r>
                    </a:p>
                  </a:txBody>
                  <a:tcPr/>
                </a:tc>
                <a:tc>
                  <a:txBody>
                    <a:bodyPr/>
                    <a:lstStyle/>
                    <a:p>
                      <a:r>
                        <a:rPr lang="en-US" sz="1000"/>
                        <a:t>23</a:t>
                      </a:r>
                    </a:p>
                  </a:txBody>
                  <a:tcPr/>
                </a:tc>
                <a:tc>
                  <a:txBody>
                    <a:bodyPr/>
                    <a:lstStyle/>
                    <a:p>
                      <a:r>
                        <a:rPr lang="en-US" sz="1000"/>
                        <a:t>35.4%</a:t>
                      </a:r>
                    </a:p>
                  </a:txBody>
                  <a:tcPr/>
                </a:tc>
                <a:extLst>
                  <a:ext uri="{0D108BD9-81ED-4DB2-BD59-A6C34878D82A}">
                    <a16:rowId xmlns:a16="http://schemas.microsoft.com/office/drawing/2014/main" val="3944089665"/>
                  </a:ext>
                </a:extLst>
              </a:tr>
            </a:tbl>
          </a:graphicData>
        </a:graphic>
      </p:graphicFrame>
      <p:sp>
        <p:nvSpPr>
          <p:cNvPr id="4" name="Text Placeholder 3">
            <a:extLst>
              <a:ext uri="{FF2B5EF4-FFF2-40B4-BE49-F238E27FC236}">
                <a16:creationId xmlns:a16="http://schemas.microsoft.com/office/drawing/2014/main" id="{CED0D2DD-2E31-4E13-95DC-76C90FE836CF}"/>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19146597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535</Words>
  <Application>Microsoft Office PowerPoint</Application>
  <PresentationFormat>On-screen Show (4:3)</PresentationFormat>
  <Paragraphs>257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My Dashboard</vt:lpstr>
      <vt:lpstr>Facebook Key Metrics Table</vt:lpstr>
      <vt:lpstr>Facebook Fans Change Rate</vt:lpstr>
      <vt:lpstr>Facebook Fans Total</vt:lpstr>
      <vt:lpstr>Facebook Own Posts Table - 1 of 2</vt:lpstr>
      <vt:lpstr>Facebook Own Posts Table - 2 of 2</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vt:lpstr>
      <vt:lpstr>Facebook Fans Lost</vt:lpstr>
      <vt:lpstr>Facebook Engaged Users</vt:lpstr>
      <vt:lpstr>Facebook Reach</vt:lpstr>
      <vt:lpstr>Facebook Hide Clicks</vt:lpstr>
      <vt:lpstr>Facebook Page Unlike Clicks</vt:lpstr>
      <vt:lpstr>Facebook Fans By Country Table</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2018-03-02T17:25:02Z</dcterms:created>
  <dcterms:modified xsi:type="dcterms:W3CDTF">2018-03-02T17:25:40Z</dcterms:modified>
</cp:coreProperties>
</file>