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65</c:v>
                </c:pt>
                <c:pt idx="1">
                  <c:v>65</c:v>
                </c:pt>
                <c:pt idx="2">
                  <c:v>65</c:v>
                </c:pt>
                <c:pt idx="3">
                  <c:v>65</c:v>
                </c:pt>
                <c:pt idx="4">
                  <c:v>66</c:v>
                </c:pt>
                <c:pt idx="5">
                  <c:v>66</c:v>
                </c:pt>
                <c:pt idx="6">
                  <c:v>66</c:v>
                </c:pt>
                <c:pt idx="7">
                  <c:v>66</c:v>
                </c:pt>
                <c:pt idx="8">
                  <c:v>66</c:v>
                </c:pt>
                <c:pt idx="9">
                  <c:v>66</c:v>
                </c:pt>
                <c:pt idx="10">
                  <c:v>73</c:v>
                </c:pt>
                <c:pt idx="11">
                  <c:v>73</c:v>
                </c:pt>
                <c:pt idx="12">
                  <c:v>73</c:v>
                </c:pt>
                <c:pt idx="13">
                  <c:v>73</c:v>
                </c:pt>
                <c:pt idx="14">
                  <c:v>75</c:v>
                </c:pt>
                <c:pt idx="15">
                  <c:v>75</c:v>
                </c:pt>
                <c:pt idx="16">
                  <c:v>75</c:v>
                </c:pt>
                <c:pt idx="17">
                  <c:v>75</c:v>
                </c:pt>
                <c:pt idx="18">
                  <c:v>75</c:v>
                </c:pt>
                <c:pt idx="19">
                  <c:v>76</c:v>
                </c:pt>
                <c:pt idx="20">
                  <c:v>76</c:v>
                </c:pt>
                <c:pt idx="21">
                  <c:v>78</c:v>
                </c:pt>
                <c:pt idx="22">
                  <c:v>78</c:v>
                </c:pt>
                <c:pt idx="23">
                  <c:v>78</c:v>
                </c:pt>
                <c:pt idx="24">
                  <c:v>78</c:v>
                </c:pt>
                <c:pt idx="25">
                  <c:v>78</c:v>
                </c:pt>
                <c:pt idx="26">
                  <c:v>80</c:v>
                </c:pt>
                <c:pt idx="27">
                  <c:v>88</c:v>
                </c:pt>
              </c:numCache>
            </c:numRef>
          </c:val>
          <c:smooth val="0"/>
          <c:extLst>
            <c:ext xmlns:c16="http://schemas.microsoft.com/office/drawing/2014/chart" uri="{C3380CC4-5D6E-409C-BE32-E72D297353CC}">
              <c16:uniqueId val="{00000000-54AD-4D32-98C6-63AD9540CEBA}"/>
            </c:ext>
          </c:extLst>
        </c:ser>
        <c:dLbls>
          <c:showLegendKey val="0"/>
          <c:showVal val="0"/>
          <c:showCatName val="0"/>
          <c:showSerName val="0"/>
          <c:showPercent val="0"/>
          <c:showBubbleSize val="0"/>
        </c:dLbls>
        <c:smooth val="0"/>
        <c:axId val="276776224"/>
        <c:axId val="276776880"/>
      </c:lineChart>
      <c:dateAx>
        <c:axId val="27677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76880"/>
        <c:crosses val="autoZero"/>
        <c:auto val="1"/>
        <c:lblOffset val="100"/>
        <c:baseTimeUnit val="days"/>
      </c:dateAx>
      <c:valAx>
        <c:axId val="27677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7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20</c:v>
                </c:pt>
                <c:pt idx="3">
                  <c:v>0</c:v>
                </c:pt>
                <c:pt idx="4">
                  <c:v>0</c:v>
                </c:pt>
                <c:pt idx="5">
                  <c:v>30.303030303029999</c:v>
                </c:pt>
                <c:pt idx="6">
                  <c:v>0</c:v>
                </c:pt>
                <c:pt idx="7">
                  <c:v>18.181818181817999</c:v>
                </c:pt>
                <c:pt idx="8">
                  <c:v>0</c:v>
                </c:pt>
                <c:pt idx="9">
                  <c:v>0</c:v>
                </c:pt>
                <c:pt idx="10">
                  <c:v>165.21739130435</c:v>
                </c:pt>
                <c:pt idx="11">
                  <c:v>0</c:v>
                </c:pt>
                <c:pt idx="12">
                  <c:v>0</c:v>
                </c:pt>
                <c:pt idx="13">
                  <c:v>49.315068493151003</c:v>
                </c:pt>
                <c:pt idx="14">
                  <c:v>0</c:v>
                </c:pt>
                <c:pt idx="15">
                  <c:v>0</c:v>
                </c:pt>
                <c:pt idx="16">
                  <c:v>0</c:v>
                </c:pt>
                <c:pt idx="17">
                  <c:v>0</c:v>
                </c:pt>
                <c:pt idx="18">
                  <c:v>52</c:v>
                </c:pt>
                <c:pt idx="19">
                  <c:v>18.666666666666998</c:v>
                </c:pt>
                <c:pt idx="20">
                  <c:v>0</c:v>
                </c:pt>
                <c:pt idx="21">
                  <c:v>41.558441558441999</c:v>
                </c:pt>
                <c:pt idx="22">
                  <c:v>0</c:v>
                </c:pt>
                <c:pt idx="23">
                  <c:v>21.794871794872002</c:v>
                </c:pt>
                <c:pt idx="24">
                  <c:v>0</c:v>
                </c:pt>
                <c:pt idx="25">
                  <c:v>0</c:v>
                </c:pt>
                <c:pt idx="26">
                  <c:v>24.050632911392</c:v>
                </c:pt>
                <c:pt idx="27">
                  <c:v>23.809523809523998</c:v>
                </c:pt>
              </c:numCache>
            </c:numRef>
          </c:val>
          <c:smooth val="0"/>
          <c:extLst>
            <c:ext xmlns:c16="http://schemas.microsoft.com/office/drawing/2014/chart" uri="{C3380CC4-5D6E-409C-BE32-E72D297353CC}">
              <c16:uniqueId val="{00000000-70C9-4FE5-98F5-BD6050DF4C96}"/>
            </c:ext>
          </c:extLst>
        </c:ser>
        <c:dLbls>
          <c:showLegendKey val="0"/>
          <c:showVal val="0"/>
          <c:showCatName val="0"/>
          <c:showSerName val="0"/>
          <c:showPercent val="0"/>
          <c:showBubbleSize val="0"/>
        </c:dLbls>
        <c:smooth val="0"/>
        <c:axId val="276874872"/>
        <c:axId val="276874544"/>
      </c:lineChart>
      <c:dateAx>
        <c:axId val="27687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74544"/>
        <c:crosses val="autoZero"/>
        <c:auto val="1"/>
        <c:lblOffset val="100"/>
        <c:baseTimeUnit val="days"/>
      </c:dateAx>
      <c:valAx>
        <c:axId val="27687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7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1.5384615384614999</c:v>
                </c:pt>
                <c:pt idx="5">
                  <c:v>0</c:v>
                </c:pt>
                <c:pt idx="6">
                  <c:v>0</c:v>
                </c:pt>
                <c:pt idx="7">
                  <c:v>0</c:v>
                </c:pt>
                <c:pt idx="8">
                  <c:v>0</c:v>
                </c:pt>
                <c:pt idx="9">
                  <c:v>0</c:v>
                </c:pt>
                <c:pt idx="10">
                  <c:v>10.606060606061</c:v>
                </c:pt>
                <c:pt idx="11">
                  <c:v>0</c:v>
                </c:pt>
                <c:pt idx="12">
                  <c:v>0</c:v>
                </c:pt>
                <c:pt idx="13">
                  <c:v>0</c:v>
                </c:pt>
                <c:pt idx="14">
                  <c:v>2.7397260273973001</c:v>
                </c:pt>
                <c:pt idx="15">
                  <c:v>0</c:v>
                </c:pt>
                <c:pt idx="16">
                  <c:v>0</c:v>
                </c:pt>
                <c:pt idx="17">
                  <c:v>0</c:v>
                </c:pt>
                <c:pt idx="18">
                  <c:v>0</c:v>
                </c:pt>
                <c:pt idx="19">
                  <c:v>1.3333333333333</c:v>
                </c:pt>
                <c:pt idx="20">
                  <c:v>0</c:v>
                </c:pt>
                <c:pt idx="21">
                  <c:v>2.6315789473683999</c:v>
                </c:pt>
                <c:pt idx="22">
                  <c:v>0</c:v>
                </c:pt>
                <c:pt idx="23">
                  <c:v>0</c:v>
                </c:pt>
                <c:pt idx="24">
                  <c:v>0</c:v>
                </c:pt>
                <c:pt idx="25">
                  <c:v>0</c:v>
                </c:pt>
                <c:pt idx="26">
                  <c:v>2.5641025641025998</c:v>
                </c:pt>
                <c:pt idx="27">
                  <c:v>10</c:v>
                </c:pt>
              </c:numCache>
            </c:numRef>
          </c:val>
          <c:smooth val="0"/>
          <c:extLst>
            <c:ext xmlns:c16="http://schemas.microsoft.com/office/drawing/2014/chart" uri="{C3380CC4-5D6E-409C-BE32-E72D297353CC}">
              <c16:uniqueId val="{00000000-0B33-49BC-BFB7-20966B637D33}"/>
            </c:ext>
          </c:extLst>
        </c:ser>
        <c:dLbls>
          <c:showLegendKey val="0"/>
          <c:showVal val="0"/>
          <c:showCatName val="0"/>
          <c:showSerName val="0"/>
          <c:showPercent val="0"/>
          <c:showBubbleSize val="0"/>
        </c:dLbls>
        <c:smooth val="0"/>
        <c:axId val="323044688"/>
        <c:axId val="323046984"/>
      </c:lineChart>
      <c:dateAx>
        <c:axId val="32304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46984"/>
        <c:crosses val="autoZero"/>
        <c:auto val="1"/>
        <c:lblOffset val="100"/>
        <c:baseTimeUnit val="days"/>
      </c:dateAx>
      <c:valAx>
        <c:axId val="32304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4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52AC-43FF-9449-F8FACA9A0ED6}"/>
            </c:ext>
          </c:extLst>
        </c:ser>
        <c:dLbls>
          <c:showLegendKey val="0"/>
          <c:showVal val="0"/>
          <c:showCatName val="0"/>
          <c:showSerName val="0"/>
          <c:showPercent val="0"/>
          <c:showBubbleSize val="0"/>
        </c:dLbls>
        <c:axId val="324116912"/>
        <c:axId val="324118224"/>
      </c:radarChart>
      <c:catAx>
        <c:axId val="32411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18224"/>
        <c:crosses val="autoZero"/>
        <c:auto val="1"/>
        <c:lblAlgn val="ctr"/>
        <c:lblOffset val="100"/>
        <c:noMultiLvlLbl val="0"/>
      </c:catAx>
      <c:valAx>
        <c:axId val="32411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1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90F3-4A5B-496D-ACDC-D33762FC0F9A}"/>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18A25707-7004-4D72-A012-055E25FEB74D}"/>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837594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76C25-D9D8-4238-AF0E-68B3FF39D96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B02D5F2-7595-46B1-9EBD-88A6238BFDAF}"/>
              </a:ext>
            </a:extLst>
          </p:cNvPr>
          <p:cNvGraphicFramePr>
            <a:graphicFrameLocks noGrp="1"/>
          </p:cNvGraphicFramePr>
          <p:nvPr>
            <p:ph type="chart" sz="quarter" idx="13"/>
            <p:extLst>
              <p:ext uri="{D42A27DB-BD31-4B8C-83A1-F6EECF244321}">
                <p14:modId xmlns:p14="http://schemas.microsoft.com/office/powerpoint/2010/main" val="3715471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FFBD4C-0D1F-4BD5-99E2-02BA5EE3B2E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52A1F36-4C8B-40FF-94E0-721EC1CAB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3472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144AB-C9D8-4458-A89D-EC857700795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4732EB0-70A2-4F5B-B72C-E0453CB571E3}"/>
              </a:ext>
            </a:extLst>
          </p:cNvPr>
          <p:cNvGraphicFramePr>
            <a:graphicFrameLocks noGrp="1"/>
          </p:cNvGraphicFramePr>
          <p:nvPr>
            <p:ph type="tbl" sz="quarter" idx="13"/>
            <p:extLst>
              <p:ext uri="{D42A27DB-BD31-4B8C-83A1-F6EECF244321}">
                <p14:modId xmlns:p14="http://schemas.microsoft.com/office/powerpoint/2010/main" val="342459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91709503"/>
                    </a:ext>
                  </a:extLst>
                </a:gridCol>
                <a:gridCol w="740664">
                  <a:extLst>
                    <a:ext uri="{9D8B030D-6E8A-4147-A177-3AD203B41FA5}">
                      <a16:colId xmlns:a16="http://schemas.microsoft.com/office/drawing/2014/main" val="429130188"/>
                    </a:ext>
                  </a:extLst>
                </a:gridCol>
                <a:gridCol w="740664">
                  <a:extLst>
                    <a:ext uri="{9D8B030D-6E8A-4147-A177-3AD203B41FA5}">
                      <a16:colId xmlns:a16="http://schemas.microsoft.com/office/drawing/2014/main" val="3187981010"/>
                    </a:ext>
                  </a:extLst>
                </a:gridCol>
                <a:gridCol w="740664">
                  <a:extLst>
                    <a:ext uri="{9D8B030D-6E8A-4147-A177-3AD203B41FA5}">
                      <a16:colId xmlns:a16="http://schemas.microsoft.com/office/drawing/2014/main" val="3525999376"/>
                    </a:ext>
                  </a:extLst>
                </a:gridCol>
                <a:gridCol w="740664">
                  <a:extLst>
                    <a:ext uri="{9D8B030D-6E8A-4147-A177-3AD203B41FA5}">
                      <a16:colId xmlns:a16="http://schemas.microsoft.com/office/drawing/2014/main" val="968406490"/>
                    </a:ext>
                  </a:extLst>
                </a:gridCol>
                <a:gridCol w="740664">
                  <a:extLst>
                    <a:ext uri="{9D8B030D-6E8A-4147-A177-3AD203B41FA5}">
                      <a16:colId xmlns:a16="http://schemas.microsoft.com/office/drawing/2014/main" val="525410372"/>
                    </a:ext>
                  </a:extLst>
                </a:gridCol>
                <a:gridCol w="740664">
                  <a:extLst>
                    <a:ext uri="{9D8B030D-6E8A-4147-A177-3AD203B41FA5}">
                      <a16:colId xmlns:a16="http://schemas.microsoft.com/office/drawing/2014/main" val="3679154972"/>
                    </a:ext>
                  </a:extLst>
                </a:gridCol>
                <a:gridCol w="740664">
                  <a:extLst>
                    <a:ext uri="{9D8B030D-6E8A-4147-A177-3AD203B41FA5}">
                      <a16:colId xmlns:a16="http://schemas.microsoft.com/office/drawing/2014/main" val="1932072920"/>
                    </a:ext>
                  </a:extLst>
                </a:gridCol>
                <a:gridCol w="740664">
                  <a:extLst>
                    <a:ext uri="{9D8B030D-6E8A-4147-A177-3AD203B41FA5}">
                      <a16:colId xmlns:a16="http://schemas.microsoft.com/office/drawing/2014/main" val="3914196254"/>
                    </a:ext>
                  </a:extLst>
                </a:gridCol>
                <a:gridCol w="740664">
                  <a:extLst>
                    <a:ext uri="{9D8B030D-6E8A-4147-A177-3AD203B41FA5}">
                      <a16:colId xmlns:a16="http://schemas.microsoft.com/office/drawing/2014/main" val="19985569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1324715"/>
                  </a:ext>
                </a:extLst>
              </a:tr>
              <a:tr h="370840">
                <a:tc>
                  <a:txBody>
                    <a:bodyPr/>
                    <a:lstStyle/>
                    <a:p>
                      <a:r>
                        <a:rPr lang="en-US" sz="1000"/>
                        <a:t>Espace Jacques Ouaiss</a:t>
                      </a:r>
                    </a:p>
                  </a:txBody>
                  <a:tcPr/>
                </a:tc>
                <a:tc>
                  <a:txBody>
                    <a:bodyPr/>
                    <a:lstStyle/>
                    <a:p>
                      <a:r>
                        <a:rPr lang="en-US" sz="1000"/>
                        <a:t>88</a:t>
                      </a:r>
                    </a:p>
                  </a:txBody>
                  <a:tcPr/>
                </a:tc>
                <a:tc>
                  <a:txBody>
                    <a:bodyPr/>
                    <a:lstStyle/>
                    <a:p>
                      <a:r>
                        <a:rPr lang="en-US" sz="1000"/>
                        <a:t>23</a:t>
                      </a:r>
                    </a:p>
                  </a:txBody>
                  <a:tcPr/>
                </a:tc>
                <a:tc>
                  <a:txBody>
                    <a:bodyPr/>
                    <a:lstStyle/>
                    <a:p>
                      <a:r>
                        <a:rPr lang="en-US" sz="1000"/>
                        <a:t>11</a:t>
                      </a:r>
                    </a:p>
                  </a:txBody>
                  <a:tcPr/>
                </a:tc>
                <a:tc>
                  <a:txBody>
                    <a:bodyPr/>
                    <a:lstStyle/>
                    <a:p>
                      <a:r>
                        <a:rPr lang="en-US" sz="1000"/>
                        <a:t>329</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40.1914%</a:t>
                      </a:r>
                    </a:p>
                  </a:txBody>
                  <a:tcPr/>
                </a:tc>
                <a:tc>
                  <a:txBody>
                    <a:bodyPr/>
                    <a:lstStyle/>
                    <a:p>
                      <a:r>
                        <a:rPr lang="en-US" sz="1000"/>
                        <a:t>0.0%</a:t>
                      </a:r>
                    </a:p>
                  </a:txBody>
                  <a:tcPr/>
                </a:tc>
                <a:extLst>
                  <a:ext uri="{0D108BD9-81ED-4DB2-BD59-A6C34878D82A}">
                    <a16:rowId xmlns:a16="http://schemas.microsoft.com/office/drawing/2014/main" val="1944042925"/>
                  </a:ext>
                </a:extLst>
              </a:tr>
            </a:tbl>
          </a:graphicData>
        </a:graphic>
      </p:graphicFrame>
      <p:sp>
        <p:nvSpPr>
          <p:cNvPr id="4" name="Text Placeholder 3">
            <a:extLst>
              <a:ext uri="{FF2B5EF4-FFF2-40B4-BE49-F238E27FC236}">
                <a16:creationId xmlns:a16="http://schemas.microsoft.com/office/drawing/2014/main" id="{25EE6F31-C7A3-4CE7-809D-F35E36BE238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86845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5B29E-EF6B-484D-8689-D89A7E9E7B0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7542F3D4-1985-4841-8D4B-1336DA829D4D}"/>
              </a:ext>
            </a:extLst>
          </p:cNvPr>
          <p:cNvGraphicFramePr>
            <a:graphicFrameLocks noGrp="1"/>
          </p:cNvGraphicFramePr>
          <p:nvPr>
            <p:ph type="chart" sz="quarter" idx="13"/>
            <p:extLst>
              <p:ext uri="{D42A27DB-BD31-4B8C-83A1-F6EECF244321}">
                <p14:modId xmlns:p14="http://schemas.microsoft.com/office/powerpoint/2010/main" val="2194999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05B4AC-0ED4-4A0D-85BE-70ACB9F7757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09489C8-5AEB-49E2-BC1A-51AA31B939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712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799D8-569C-47A6-B13F-8963DF37766E}"/>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DEFA5F35-F711-4FCE-AF74-F2CA593F7F4D}"/>
              </a:ext>
            </a:extLst>
          </p:cNvPr>
          <p:cNvGraphicFramePr>
            <a:graphicFrameLocks noGrp="1"/>
          </p:cNvGraphicFramePr>
          <p:nvPr>
            <p:ph type="chart" sz="quarter" idx="13"/>
            <p:extLst>
              <p:ext uri="{D42A27DB-BD31-4B8C-83A1-F6EECF244321}">
                <p14:modId xmlns:p14="http://schemas.microsoft.com/office/powerpoint/2010/main" val="2984202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CF4AE6-A34E-4A2E-B707-54727DE408B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2EF55E9-F5B5-40B1-BB55-78EBE95732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0252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980B7-E0F0-461F-9D60-783DEF0008FA}"/>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1CECB4AC-A2B5-49E7-A822-6DBACD5ECD31}"/>
              </a:ext>
            </a:extLst>
          </p:cNvPr>
          <p:cNvGraphicFramePr>
            <a:graphicFrameLocks noGrp="1"/>
          </p:cNvGraphicFramePr>
          <p:nvPr>
            <p:ph type="tbl" sz="quarter" idx="13"/>
            <p:extLst>
              <p:ext uri="{D42A27DB-BD31-4B8C-83A1-F6EECF244321}">
                <p14:modId xmlns:p14="http://schemas.microsoft.com/office/powerpoint/2010/main" val="1782558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3368836"/>
                    </a:ext>
                  </a:extLst>
                </a:gridCol>
                <a:gridCol w="658368">
                  <a:extLst>
                    <a:ext uri="{9D8B030D-6E8A-4147-A177-3AD203B41FA5}">
                      <a16:colId xmlns:a16="http://schemas.microsoft.com/office/drawing/2014/main" val="722268748"/>
                    </a:ext>
                  </a:extLst>
                </a:gridCol>
                <a:gridCol w="658368">
                  <a:extLst>
                    <a:ext uri="{9D8B030D-6E8A-4147-A177-3AD203B41FA5}">
                      <a16:colId xmlns:a16="http://schemas.microsoft.com/office/drawing/2014/main" val="3125936841"/>
                    </a:ext>
                  </a:extLst>
                </a:gridCol>
                <a:gridCol w="658368">
                  <a:extLst>
                    <a:ext uri="{9D8B030D-6E8A-4147-A177-3AD203B41FA5}">
                      <a16:colId xmlns:a16="http://schemas.microsoft.com/office/drawing/2014/main" val="2385651016"/>
                    </a:ext>
                  </a:extLst>
                </a:gridCol>
                <a:gridCol w="658368">
                  <a:extLst>
                    <a:ext uri="{9D8B030D-6E8A-4147-A177-3AD203B41FA5}">
                      <a16:colId xmlns:a16="http://schemas.microsoft.com/office/drawing/2014/main" val="1664221086"/>
                    </a:ext>
                  </a:extLst>
                </a:gridCol>
                <a:gridCol w="658368">
                  <a:extLst>
                    <a:ext uri="{9D8B030D-6E8A-4147-A177-3AD203B41FA5}">
                      <a16:colId xmlns:a16="http://schemas.microsoft.com/office/drawing/2014/main" val="1432639532"/>
                    </a:ext>
                  </a:extLst>
                </a:gridCol>
                <a:gridCol w="658368">
                  <a:extLst>
                    <a:ext uri="{9D8B030D-6E8A-4147-A177-3AD203B41FA5}">
                      <a16:colId xmlns:a16="http://schemas.microsoft.com/office/drawing/2014/main" val="2325329504"/>
                    </a:ext>
                  </a:extLst>
                </a:gridCol>
                <a:gridCol w="658368">
                  <a:extLst>
                    <a:ext uri="{9D8B030D-6E8A-4147-A177-3AD203B41FA5}">
                      <a16:colId xmlns:a16="http://schemas.microsoft.com/office/drawing/2014/main" val="320017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810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- 2018-02-28 04:07:22</a:t>
                      </a:r>
                      <a:r>
                        <a:rPr kumimoji="0" lang="en-US" sz="1000" b="0" i="0" u="none" strike="noStrike" kern="1200" cap="none" spc="0" normalizeH="0" baseline="0" noProof="0">
                          <a:ln>
                            <a:noFill/>
                          </a:ln>
                          <a:solidFill>
                            <a:prstClr val="black"/>
                          </a:solidFill>
                          <a:effectLst/>
                          <a:uLnTx/>
                          <a:uFillTx/>
                          <a:latin typeface="+mn-lt"/>
                          <a:ea typeface="+mn-ea"/>
                          <a:cs typeface="+mn-cs"/>
                        </a:rPr>
                        <a:t>
Pallisandre wooden desk with chrome from 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988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- 2018-02-27 12:51:49</a:t>
                      </a:r>
                      <a:r>
                        <a:rPr kumimoji="0" lang="en-US" sz="1000" b="0" i="0" u="none" strike="noStrike" kern="1200" cap="none" spc="0" normalizeH="0" baseline="0" noProof="0">
                          <a:ln>
                            <a:noFill/>
                          </a:ln>
                          <a:solidFill>
                            <a:prstClr val="black"/>
                          </a:solidFill>
                          <a:effectLst/>
                          <a:uLnTx/>
                          <a:uFillTx/>
                          <a:latin typeface="+mn-lt"/>
                          <a:ea typeface="+mn-ea"/>
                          <a:cs typeface="+mn-cs"/>
                        </a:rPr>
                        <a:t>
Beekeeper painting by Carla Barchini - Mixed technique on wood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155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- 2018-02-24 11:52:03</a:t>
                      </a:r>
                      <a:r>
                        <a:rPr kumimoji="0" lang="en-US" sz="1000" b="0" i="0" u="none" strike="noStrike" kern="1200" cap="none" spc="0" normalizeH="0" baseline="0" noProof="0">
                          <a:ln>
                            <a:noFill/>
                          </a:ln>
                          <a:solidFill>
                            <a:prstClr val="black"/>
                          </a:solidFill>
                          <a:effectLst/>
                          <a:uLnTx/>
                          <a:uFillTx/>
                          <a:latin typeface="+mn-lt"/>
                          <a:ea typeface="+mn-ea"/>
                          <a:cs typeface="+mn-cs"/>
                        </a:rPr>
                        <a:t>
'The Shopaholic' sculpture by Carole Ingea made of metal and resin.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82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- 2018-02-22 11:29:36</a:t>
                      </a:r>
                      <a:r>
                        <a:rPr kumimoji="0" lang="en-US" sz="1000" b="0" i="0" u="none" strike="noStrike" kern="1200" cap="none" spc="0" normalizeH="0" baseline="0" noProof="0">
                          <a:ln>
                            <a:noFill/>
                          </a:ln>
                          <a:solidFill>
                            <a:prstClr val="black"/>
                          </a:solidFill>
                          <a:effectLst/>
                          <a:uLnTx/>
                          <a:uFillTx/>
                          <a:latin typeface="+mn-lt"/>
                          <a:ea typeface="+mn-ea"/>
                          <a:cs typeface="+mn-cs"/>
                        </a:rPr>
                        <a:t>
Happiness Machine sculpture by Peben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481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- 2018-02-20 03:14:21</a:t>
                      </a:r>
                      <a:r>
                        <a:rPr kumimoji="0" lang="en-US" sz="1000" b="0" i="0" u="none" strike="noStrike" kern="1200" cap="none" spc="0" normalizeH="0" baseline="0" noProof="0">
                          <a:ln>
                            <a:noFill/>
                          </a:ln>
                          <a:solidFill>
                            <a:prstClr val="black"/>
                          </a:solidFill>
                          <a:effectLst/>
                          <a:uLnTx/>
                          <a:uFillTx/>
                          <a:latin typeface="+mn-lt"/>
                          <a:ea typeface="+mn-ea"/>
                          <a:cs typeface="+mn-cs"/>
                        </a:rPr>
                        <a:t>
Beirut's legendary building by Eric Peyret. Acrylic on canvas.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437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- 2018-02-19 02:43:23</a:t>
                      </a:r>
                      <a:r>
                        <a:rPr kumimoji="0" lang="en-US" sz="1000" b="0" i="0" u="none" strike="noStrike" kern="1200" cap="none" spc="0" normalizeH="0" baseline="0" noProof="0">
                          <a:ln>
                            <a:noFill/>
                          </a:ln>
                          <a:solidFill>
                            <a:prstClr val="black"/>
                          </a:solidFill>
                          <a:effectLst/>
                          <a:uLnTx/>
                          <a:uFillTx/>
                          <a:latin typeface="+mn-lt"/>
                          <a:ea typeface="+mn-ea"/>
                          <a:cs typeface="+mn-cs"/>
                        </a:rPr>
                        <a:t>
Pigeon resin sculpture by Nada Hourié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099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- 2018-02-14 12:01:05</a:t>
                      </a:r>
                      <a:r>
                        <a:rPr kumimoji="0" lang="en-US" sz="1000" b="0" i="0" u="none" strike="noStrike" kern="1200" cap="none" spc="0" normalizeH="0" baseline="0" noProof="0">
                          <a:ln>
                            <a:noFill/>
                          </a:ln>
                          <a:solidFill>
                            <a:prstClr val="black"/>
                          </a:solidFill>
                          <a:effectLst/>
                          <a:uLnTx/>
                          <a:uFillTx/>
                          <a:latin typeface="+mn-lt"/>
                          <a:ea typeface="+mn-ea"/>
                          <a:cs typeface="+mn-cs"/>
                        </a:rPr>
                        <a:t>
Bargueño spanish wooden desk from the 17th century.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484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Espace Jacques Ouaiss - 2018-02-11 05:00:50</a:t>
                      </a:r>
                      <a:r>
                        <a:rPr kumimoji="0" lang="fr-FR" sz="1000" b="0" i="0" u="none" strike="noStrike" kern="1200" cap="none" spc="0" normalizeH="0" baseline="0" noProof="0">
                          <a:ln>
                            <a:noFill/>
                          </a:ln>
                          <a:solidFill>
                            <a:prstClr val="black"/>
                          </a:solidFill>
                          <a:effectLst/>
                          <a:uLnTx/>
                          <a:uFillTx/>
                          <a:latin typeface="+mn-lt"/>
                          <a:ea typeface="+mn-ea"/>
                          <a:cs typeface="+mn-cs"/>
                        </a:rPr>
                        <a:t>
'La Danseuse' resin sculpture, edition of 8 by Carole Ingea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4375045"/>
                  </a:ext>
                </a:extLst>
              </a:tr>
            </a:tbl>
          </a:graphicData>
        </a:graphic>
      </p:graphicFrame>
      <p:sp>
        <p:nvSpPr>
          <p:cNvPr id="4" name="Text Placeholder 3">
            <a:extLst>
              <a:ext uri="{FF2B5EF4-FFF2-40B4-BE49-F238E27FC236}">
                <a16:creationId xmlns:a16="http://schemas.microsoft.com/office/drawing/2014/main" id="{0A15BEED-52D4-4593-AF10-4533760B695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81141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E8FC0-845B-4361-80A8-A10431502401}"/>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C64C0D74-CD6B-4E14-A847-9DBD339D562C}"/>
              </a:ext>
            </a:extLst>
          </p:cNvPr>
          <p:cNvGraphicFramePr>
            <a:graphicFrameLocks noGrp="1"/>
          </p:cNvGraphicFramePr>
          <p:nvPr>
            <p:ph type="tbl" sz="quarter" idx="13"/>
            <p:extLst>
              <p:ext uri="{D42A27DB-BD31-4B8C-83A1-F6EECF244321}">
                <p14:modId xmlns:p14="http://schemas.microsoft.com/office/powerpoint/2010/main" val="893784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1510701"/>
                    </a:ext>
                  </a:extLst>
                </a:gridCol>
                <a:gridCol w="658368">
                  <a:extLst>
                    <a:ext uri="{9D8B030D-6E8A-4147-A177-3AD203B41FA5}">
                      <a16:colId xmlns:a16="http://schemas.microsoft.com/office/drawing/2014/main" val="3005810600"/>
                    </a:ext>
                  </a:extLst>
                </a:gridCol>
                <a:gridCol w="658368">
                  <a:extLst>
                    <a:ext uri="{9D8B030D-6E8A-4147-A177-3AD203B41FA5}">
                      <a16:colId xmlns:a16="http://schemas.microsoft.com/office/drawing/2014/main" val="3160080907"/>
                    </a:ext>
                  </a:extLst>
                </a:gridCol>
                <a:gridCol w="658368">
                  <a:extLst>
                    <a:ext uri="{9D8B030D-6E8A-4147-A177-3AD203B41FA5}">
                      <a16:colId xmlns:a16="http://schemas.microsoft.com/office/drawing/2014/main" val="2622174244"/>
                    </a:ext>
                  </a:extLst>
                </a:gridCol>
                <a:gridCol w="658368">
                  <a:extLst>
                    <a:ext uri="{9D8B030D-6E8A-4147-A177-3AD203B41FA5}">
                      <a16:colId xmlns:a16="http://schemas.microsoft.com/office/drawing/2014/main" val="250532286"/>
                    </a:ext>
                  </a:extLst>
                </a:gridCol>
                <a:gridCol w="658368">
                  <a:extLst>
                    <a:ext uri="{9D8B030D-6E8A-4147-A177-3AD203B41FA5}">
                      <a16:colId xmlns:a16="http://schemas.microsoft.com/office/drawing/2014/main" val="2298137404"/>
                    </a:ext>
                  </a:extLst>
                </a:gridCol>
                <a:gridCol w="658368">
                  <a:extLst>
                    <a:ext uri="{9D8B030D-6E8A-4147-A177-3AD203B41FA5}">
                      <a16:colId xmlns:a16="http://schemas.microsoft.com/office/drawing/2014/main" val="1256933483"/>
                    </a:ext>
                  </a:extLst>
                </a:gridCol>
                <a:gridCol w="658368">
                  <a:extLst>
                    <a:ext uri="{9D8B030D-6E8A-4147-A177-3AD203B41FA5}">
                      <a16:colId xmlns:a16="http://schemas.microsoft.com/office/drawing/2014/main" val="4104115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653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- 2018-02-08 13:03:16</a:t>
                      </a:r>
                      <a:r>
                        <a:rPr kumimoji="0" lang="en-US" sz="1000" b="0" i="0" u="none" strike="noStrike" kern="1200" cap="none" spc="0" normalizeH="0" baseline="0" noProof="0">
                          <a:ln>
                            <a:noFill/>
                          </a:ln>
                          <a:solidFill>
                            <a:prstClr val="black"/>
                          </a:solidFill>
                          <a:effectLst/>
                          <a:uLnTx/>
                          <a:uFillTx/>
                          <a:latin typeface="+mn-lt"/>
                          <a:ea typeface="+mn-ea"/>
                          <a:cs typeface="+mn-cs"/>
                        </a:rPr>
                        <a:t>
Our main goal at Espace Jacques Ouaiss is to highlight local talents such as Nayla Romanos, Carla Baz, Carole Ingea, Samia Baroudi, Carla Barchini, Selim Attieh, Samir Tamari, Diana Mehrez, Nathalie Semaan and so much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3310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- 2018-02-06 13:43:40</a:t>
                      </a:r>
                      <a:r>
                        <a:rPr kumimoji="0" lang="en-US" sz="1000" b="0" i="0" u="none" strike="noStrike" kern="1200" cap="none" spc="0" normalizeH="0" baseline="0" noProof="0">
                          <a:ln>
                            <a:noFill/>
                          </a:ln>
                          <a:solidFill>
                            <a:prstClr val="black"/>
                          </a:solidFill>
                          <a:effectLst/>
                          <a:uLnTx/>
                          <a:uFillTx/>
                          <a:latin typeface="+mn-lt"/>
                          <a:ea typeface="+mn-ea"/>
                          <a:cs typeface="+mn-cs"/>
                        </a:rPr>
                        <a:t>
‘Cherry Blossom Red’ handmade mixed media tree by Nayla Gabriel in plexiglas case.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844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- 2018-02-03 05:01:21</a:t>
                      </a:r>
                      <a:r>
                        <a:rPr kumimoji="0" lang="en-US" sz="1000" b="0" i="0" u="none" strike="noStrike" kern="1200" cap="none" spc="0" normalizeH="0" baseline="0" noProof="0">
                          <a:ln>
                            <a:noFill/>
                          </a:ln>
                          <a:solidFill>
                            <a:prstClr val="black"/>
                          </a:solidFill>
                          <a:effectLst/>
                          <a:uLnTx/>
                          <a:uFillTx/>
                          <a:latin typeface="+mn-lt"/>
                          <a:ea typeface="+mn-ea"/>
                          <a:cs typeface="+mn-cs"/>
                        </a:rPr>
                        <a:t>
Macao aluminum lacquered, varnished and red leather table by Francois Champsaur, Pouenat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0709204"/>
                  </a:ext>
                </a:extLst>
              </a:tr>
            </a:tbl>
          </a:graphicData>
        </a:graphic>
      </p:graphicFrame>
      <p:sp>
        <p:nvSpPr>
          <p:cNvPr id="4" name="Text Placeholder 3">
            <a:extLst>
              <a:ext uri="{FF2B5EF4-FFF2-40B4-BE49-F238E27FC236}">
                <a16:creationId xmlns:a16="http://schemas.microsoft.com/office/drawing/2014/main" id="{2FB98BAF-C4C0-478C-A633-792BE42C57C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99994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B7D54-566F-4ED2-9A44-147995394BD9}"/>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A20C8EE-9035-44D5-BA3F-16993BF94932}"/>
              </a:ext>
            </a:extLst>
          </p:cNvPr>
          <p:cNvGraphicFramePr>
            <a:graphicFrameLocks noGrp="1"/>
          </p:cNvGraphicFramePr>
          <p:nvPr>
            <p:ph type="chart" sz="quarter" idx="13"/>
            <p:extLst>
              <p:ext uri="{D42A27DB-BD31-4B8C-83A1-F6EECF244321}">
                <p14:modId xmlns:p14="http://schemas.microsoft.com/office/powerpoint/2010/main" val="1779747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23957F-0EBA-49DB-B7A1-D29932A8B65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A700E3A-6AD4-4314-8540-40AB154655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870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281</Words>
  <Application>Microsoft Office PowerPoint</Application>
  <PresentationFormat>On-screen Show (4:3)</PresentationFormat>
  <Paragraphs>144</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Overview</vt:lpstr>
      <vt:lpstr>Facebook Fans Total</vt:lpstr>
      <vt:lpstr>Facebook Key Metrics Table</vt:lpstr>
      <vt:lpstr>Facebook Interaction Rate</vt:lpstr>
      <vt:lpstr>Facebook Fans Change Rate</vt:lpstr>
      <vt:lpstr>Facebook Own Posts Table - 1 of 2</vt:lpstr>
      <vt:lpstr>Facebook Own Posts Table - 2 of 2</vt:lpstr>
      <vt:lpstr>Facebook Key Metrics Radar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2018-03-02T14:40:22Z</dcterms:created>
  <dcterms:modified xsi:type="dcterms:W3CDTF">2018-03-02T14:40:43Z</dcterms:modified>
</cp:coreProperties>
</file>