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Lst>
  <p:sldSz cx="9144000" cy="6858000" type="screen4x3"/>
  <p:notesSz cx="6858000" cy="9144000"/>
  <p:embeddedFontLst>
    <p:embeddedFont>
      <p:font typeface="Calibri" panose="020F0502020204030204" pitchFamily="34" charset="0"/>
      <p:regular r:id="rId10"/>
      <p:bold r:id="rId11"/>
      <p:italic r:id="rId12"/>
      <p:boldItalic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Espace Jacques Ouaiss</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65</c:v>
                </c:pt>
                <c:pt idx="1">
                  <c:v>65</c:v>
                </c:pt>
                <c:pt idx="2">
                  <c:v>65</c:v>
                </c:pt>
                <c:pt idx="3">
                  <c:v>65</c:v>
                </c:pt>
                <c:pt idx="4">
                  <c:v>66</c:v>
                </c:pt>
                <c:pt idx="5">
                  <c:v>66</c:v>
                </c:pt>
                <c:pt idx="6">
                  <c:v>66</c:v>
                </c:pt>
                <c:pt idx="7">
                  <c:v>66</c:v>
                </c:pt>
                <c:pt idx="8">
                  <c:v>66</c:v>
                </c:pt>
                <c:pt idx="9">
                  <c:v>66</c:v>
                </c:pt>
                <c:pt idx="10">
                  <c:v>73</c:v>
                </c:pt>
                <c:pt idx="11">
                  <c:v>73</c:v>
                </c:pt>
                <c:pt idx="12">
                  <c:v>73</c:v>
                </c:pt>
                <c:pt idx="13">
                  <c:v>73</c:v>
                </c:pt>
                <c:pt idx="14">
                  <c:v>75</c:v>
                </c:pt>
                <c:pt idx="15">
                  <c:v>75</c:v>
                </c:pt>
                <c:pt idx="16">
                  <c:v>75</c:v>
                </c:pt>
                <c:pt idx="17">
                  <c:v>75</c:v>
                </c:pt>
                <c:pt idx="18">
                  <c:v>75</c:v>
                </c:pt>
                <c:pt idx="19">
                  <c:v>76</c:v>
                </c:pt>
                <c:pt idx="20">
                  <c:v>76</c:v>
                </c:pt>
                <c:pt idx="21">
                  <c:v>78</c:v>
                </c:pt>
                <c:pt idx="22">
                  <c:v>78</c:v>
                </c:pt>
                <c:pt idx="23">
                  <c:v>78</c:v>
                </c:pt>
                <c:pt idx="24">
                  <c:v>78</c:v>
                </c:pt>
                <c:pt idx="25">
                  <c:v>78</c:v>
                </c:pt>
                <c:pt idx="26">
                  <c:v>80</c:v>
                </c:pt>
                <c:pt idx="27">
                  <c:v>88</c:v>
                </c:pt>
              </c:numCache>
            </c:numRef>
          </c:val>
          <c:smooth val="0"/>
          <c:extLst>
            <c:ext xmlns:c16="http://schemas.microsoft.com/office/drawing/2014/chart" uri="{C3380CC4-5D6E-409C-BE32-E72D297353CC}">
              <c16:uniqueId val="{00000000-BDDB-4D73-8425-333F0DBF742E}"/>
            </c:ext>
          </c:extLst>
        </c:ser>
        <c:dLbls>
          <c:showLegendKey val="0"/>
          <c:showVal val="0"/>
          <c:showCatName val="0"/>
          <c:showSerName val="0"/>
          <c:showPercent val="0"/>
          <c:showBubbleSize val="0"/>
        </c:dLbls>
        <c:smooth val="0"/>
        <c:axId val="275174664"/>
        <c:axId val="276430152"/>
      </c:lineChart>
      <c:dateAx>
        <c:axId val="275174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430152"/>
        <c:crosses val="autoZero"/>
        <c:auto val="1"/>
        <c:lblOffset val="100"/>
        <c:baseTimeUnit val="days"/>
      </c:dateAx>
      <c:valAx>
        <c:axId val="276430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174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Espace Jacques Ouaiss</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c:v>
                </c:pt>
                <c:pt idx="1">
                  <c:v>0</c:v>
                </c:pt>
                <c:pt idx="2">
                  <c:v>20</c:v>
                </c:pt>
                <c:pt idx="3">
                  <c:v>0</c:v>
                </c:pt>
                <c:pt idx="4">
                  <c:v>0</c:v>
                </c:pt>
                <c:pt idx="5">
                  <c:v>30.303030303029999</c:v>
                </c:pt>
                <c:pt idx="6">
                  <c:v>0</c:v>
                </c:pt>
                <c:pt idx="7">
                  <c:v>18.181818181817999</c:v>
                </c:pt>
                <c:pt idx="8">
                  <c:v>0</c:v>
                </c:pt>
                <c:pt idx="9">
                  <c:v>0</c:v>
                </c:pt>
                <c:pt idx="10">
                  <c:v>165.21739130435</c:v>
                </c:pt>
                <c:pt idx="11">
                  <c:v>0</c:v>
                </c:pt>
                <c:pt idx="12">
                  <c:v>0</c:v>
                </c:pt>
                <c:pt idx="13">
                  <c:v>49.315068493151003</c:v>
                </c:pt>
                <c:pt idx="14">
                  <c:v>0</c:v>
                </c:pt>
                <c:pt idx="15">
                  <c:v>0</c:v>
                </c:pt>
                <c:pt idx="16">
                  <c:v>0</c:v>
                </c:pt>
                <c:pt idx="17">
                  <c:v>0</c:v>
                </c:pt>
                <c:pt idx="18">
                  <c:v>52</c:v>
                </c:pt>
                <c:pt idx="19">
                  <c:v>18.666666666666998</c:v>
                </c:pt>
                <c:pt idx="20">
                  <c:v>0</c:v>
                </c:pt>
                <c:pt idx="21">
                  <c:v>41.558441558441999</c:v>
                </c:pt>
                <c:pt idx="22">
                  <c:v>0</c:v>
                </c:pt>
                <c:pt idx="23">
                  <c:v>21.794871794872002</c:v>
                </c:pt>
                <c:pt idx="24">
                  <c:v>0</c:v>
                </c:pt>
                <c:pt idx="25">
                  <c:v>0</c:v>
                </c:pt>
                <c:pt idx="26">
                  <c:v>24.050632911392</c:v>
                </c:pt>
                <c:pt idx="27">
                  <c:v>23.809523809523998</c:v>
                </c:pt>
              </c:numCache>
            </c:numRef>
          </c:val>
          <c:smooth val="0"/>
          <c:extLst>
            <c:ext xmlns:c16="http://schemas.microsoft.com/office/drawing/2014/chart" uri="{C3380CC4-5D6E-409C-BE32-E72D297353CC}">
              <c16:uniqueId val="{00000000-74C1-41F8-BA5F-22EFFE6B93C6}"/>
            </c:ext>
          </c:extLst>
        </c:ser>
        <c:dLbls>
          <c:showLegendKey val="0"/>
          <c:showVal val="0"/>
          <c:showCatName val="0"/>
          <c:showSerName val="0"/>
          <c:showPercent val="0"/>
          <c:showBubbleSize val="0"/>
        </c:dLbls>
        <c:smooth val="0"/>
        <c:axId val="275094688"/>
        <c:axId val="275097968"/>
      </c:lineChart>
      <c:dateAx>
        <c:axId val="275094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097968"/>
        <c:crosses val="autoZero"/>
        <c:auto val="1"/>
        <c:lblOffset val="100"/>
        <c:baseTimeUnit val="days"/>
      </c:dateAx>
      <c:valAx>
        <c:axId val="275097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094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Espace Jacques Ouaiss</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c:v>
                </c:pt>
                <c:pt idx="1">
                  <c:v>0</c:v>
                </c:pt>
                <c:pt idx="2">
                  <c:v>0</c:v>
                </c:pt>
                <c:pt idx="3">
                  <c:v>0</c:v>
                </c:pt>
                <c:pt idx="4">
                  <c:v>1.5384615384614999</c:v>
                </c:pt>
                <c:pt idx="5">
                  <c:v>0</c:v>
                </c:pt>
                <c:pt idx="6">
                  <c:v>0</c:v>
                </c:pt>
                <c:pt idx="7">
                  <c:v>0</c:v>
                </c:pt>
                <c:pt idx="8">
                  <c:v>0</c:v>
                </c:pt>
                <c:pt idx="9">
                  <c:v>0</c:v>
                </c:pt>
                <c:pt idx="10">
                  <c:v>10.606060606061</c:v>
                </c:pt>
                <c:pt idx="11">
                  <c:v>0</c:v>
                </c:pt>
                <c:pt idx="12">
                  <c:v>0</c:v>
                </c:pt>
                <c:pt idx="13">
                  <c:v>0</c:v>
                </c:pt>
                <c:pt idx="14">
                  <c:v>2.7397260273973001</c:v>
                </c:pt>
                <c:pt idx="15">
                  <c:v>0</c:v>
                </c:pt>
                <c:pt idx="16">
                  <c:v>0</c:v>
                </c:pt>
                <c:pt idx="17">
                  <c:v>0</c:v>
                </c:pt>
                <c:pt idx="18">
                  <c:v>0</c:v>
                </c:pt>
                <c:pt idx="19">
                  <c:v>1.3333333333333</c:v>
                </c:pt>
                <c:pt idx="20">
                  <c:v>0</c:v>
                </c:pt>
                <c:pt idx="21">
                  <c:v>2.6315789473683999</c:v>
                </c:pt>
                <c:pt idx="22">
                  <c:v>0</c:v>
                </c:pt>
                <c:pt idx="23">
                  <c:v>0</c:v>
                </c:pt>
                <c:pt idx="24">
                  <c:v>0</c:v>
                </c:pt>
                <c:pt idx="25">
                  <c:v>0</c:v>
                </c:pt>
                <c:pt idx="26">
                  <c:v>2.5641025641025998</c:v>
                </c:pt>
                <c:pt idx="27">
                  <c:v>10</c:v>
                </c:pt>
              </c:numCache>
            </c:numRef>
          </c:val>
          <c:smooth val="0"/>
          <c:extLst>
            <c:ext xmlns:c16="http://schemas.microsoft.com/office/drawing/2014/chart" uri="{C3380CC4-5D6E-409C-BE32-E72D297353CC}">
              <c16:uniqueId val="{00000000-6571-47F8-AE9C-88174BA2CA6D}"/>
            </c:ext>
          </c:extLst>
        </c:ser>
        <c:dLbls>
          <c:showLegendKey val="0"/>
          <c:showVal val="0"/>
          <c:showCatName val="0"/>
          <c:showSerName val="0"/>
          <c:showPercent val="0"/>
          <c:showBubbleSize val="0"/>
        </c:dLbls>
        <c:smooth val="0"/>
        <c:axId val="276429496"/>
        <c:axId val="275092064"/>
      </c:lineChart>
      <c:dateAx>
        <c:axId val="276429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092064"/>
        <c:crosses val="autoZero"/>
        <c:auto val="1"/>
        <c:lblOffset val="100"/>
        <c:baseTimeUnit val="days"/>
      </c:dateAx>
      <c:valAx>
        <c:axId val="275092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429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Espace Jacques Ouaiss</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D95F-440B-AC45-867EE27DCB5E}"/>
            </c:ext>
          </c:extLst>
        </c:ser>
        <c:dLbls>
          <c:showLegendKey val="0"/>
          <c:showVal val="0"/>
          <c:showCatName val="0"/>
          <c:showSerName val="0"/>
          <c:showPercent val="0"/>
          <c:showBubbleSize val="0"/>
        </c:dLbls>
        <c:axId val="361494832"/>
        <c:axId val="361498440"/>
      </c:radarChart>
      <c:catAx>
        <c:axId val="361494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498440"/>
        <c:crosses val="autoZero"/>
        <c:auto val="1"/>
        <c:lblAlgn val="ctr"/>
        <c:lblOffset val="100"/>
        <c:noMultiLvlLbl val="0"/>
      </c:catAx>
      <c:valAx>
        <c:axId val="361498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494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FF772-ADFE-48FE-BC83-E9FB214008A3}"/>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CC4F8D18-26F1-415B-A312-89F965DFC11F}"/>
              </a:ext>
            </a:extLst>
          </p:cNvPr>
          <p:cNvSpPr>
            <a:spLocks noGrp="1"/>
          </p:cNvSpPr>
          <p:nvPr>
            <p:ph type="subTitle" idx="1"/>
          </p:nvPr>
        </p:nvSpPr>
        <p:spPr/>
        <p:txBody>
          <a:bodyPr/>
          <a:lstStyle/>
          <a:p>
            <a:r>
              <a:rPr lang="en-US"/>
              <a:t>Freelance</a:t>
            </a:r>
          </a:p>
        </p:txBody>
      </p:sp>
    </p:spTree>
    <p:extLst>
      <p:ext uri="{BB962C8B-B14F-4D97-AF65-F5344CB8AC3E}">
        <p14:creationId xmlns:p14="http://schemas.microsoft.com/office/powerpoint/2010/main" val="21533868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BD1B0-98C3-437D-9170-2BF2A6E7D696}"/>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97CC44B4-BEC1-4972-BD98-9211B5DCDFBB}"/>
              </a:ext>
            </a:extLst>
          </p:cNvPr>
          <p:cNvGraphicFramePr>
            <a:graphicFrameLocks noGrp="1"/>
          </p:cNvGraphicFramePr>
          <p:nvPr>
            <p:ph type="chart" sz="quarter" idx="13"/>
            <p:extLst>
              <p:ext uri="{D42A27DB-BD31-4B8C-83A1-F6EECF244321}">
                <p14:modId xmlns:p14="http://schemas.microsoft.com/office/powerpoint/2010/main" val="9486180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55D6FD-560B-4936-A664-743D7884DD21}"/>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0BDB4DBF-BE9A-491F-BA10-D5F01DE9F0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411762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E1CB7F-E428-4101-B56E-3A0B3069B263}"/>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C7894290-F828-4F39-97ED-7DC67E9ED18B}"/>
              </a:ext>
            </a:extLst>
          </p:cNvPr>
          <p:cNvGraphicFramePr>
            <a:graphicFrameLocks noGrp="1"/>
          </p:cNvGraphicFramePr>
          <p:nvPr>
            <p:ph type="tbl" sz="quarter" idx="13"/>
            <p:extLst>
              <p:ext uri="{D42A27DB-BD31-4B8C-83A1-F6EECF244321}">
                <p14:modId xmlns:p14="http://schemas.microsoft.com/office/powerpoint/2010/main" val="3730973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50665376"/>
                    </a:ext>
                  </a:extLst>
                </a:gridCol>
                <a:gridCol w="740664">
                  <a:extLst>
                    <a:ext uri="{9D8B030D-6E8A-4147-A177-3AD203B41FA5}">
                      <a16:colId xmlns:a16="http://schemas.microsoft.com/office/drawing/2014/main" val="2344535658"/>
                    </a:ext>
                  </a:extLst>
                </a:gridCol>
                <a:gridCol w="740664">
                  <a:extLst>
                    <a:ext uri="{9D8B030D-6E8A-4147-A177-3AD203B41FA5}">
                      <a16:colId xmlns:a16="http://schemas.microsoft.com/office/drawing/2014/main" val="2538933305"/>
                    </a:ext>
                  </a:extLst>
                </a:gridCol>
                <a:gridCol w="740664">
                  <a:extLst>
                    <a:ext uri="{9D8B030D-6E8A-4147-A177-3AD203B41FA5}">
                      <a16:colId xmlns:a16="http://schemas.microsoft.com/office/drawing/2014/main" val="3227378593"/>
                    </a:ext>
                  </a:extLst>
                </a:gridCol>
                <a:gridCol w="740664">
                  <a:extLst>
                    <a:ext uri="{9D8B030D-6E8A-4147-A177-3AD203B41FA5}">
                      <a16:colId xmlns:a16="http://schemas.microsoft.com/office/drawing/2014/main" val="4191834838"/>
                    </a:ext>
                  </a:extLst>
                </a:gridCol>
                <a:gridCol w="740664">
                  <a:extLst>
                    <a:ext uri="{9D8B030D-6E8A-4147-A177-3AD203B41FA5}">
                      <a16:colId xmlns:a16="http://schemas.microsoft.com/office/drawing/2014/main" val="817030235"/>
                    </a:ext>
                  </a:extLst>
                </a:gridCol>
                <a:gridCol w="740664">
                  <a:extLst>
                    <a:ext uri="{9D8B030D-6E8A-4147-A177-3AD203B41FA5}">
                      <a16:colId xmlns:a16="http://schemas.microsoft.com/office/drawing/2014/main" val="1850354953"/>
                    </a:ext>
                  </a:extLst>
                </a:gridCol>
                <a:gridCol w="740664">
                  <a:extLst>
                    <a:ext uri="{9D8B030D-6E8A-4147-A177-3AD203B41FA5}">
                      <a16:colId xmlns:a16="http://schemas.microsoft.com/office/drawing/2014/main" val="428485431"/>
                    </a:ext>
                  </a:extLst>
                </a:gridCol>
                <a:gridCol w="740664">
                  <a:extLst>
                    <a:ext uri="{9D8B030D-6E8A-4147-A177-3AD203B41FA5}">
                      <a16:colId xmlns:a16="http://schemas.microsoft.com/office/drawing/2014/main" val="3521228150"/>
                    </a:ext>
                  </a:extLst>
                </a:gridCol>
                <a:gridCol w="740664">
                  <a:extLst>
                    <a:ext uri="{9D8B030D-6E8A-4147-A177-3AD203B41FA5}">
                      <a16:colId xmlns:a16="http://schemas.microsoft.com/office/drawing/2014/main" val="150781059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410894006"/>
                  </a:ext>
                </a:extLst>
              </a:tr>
              <a:tr h="370840">
                <a:tc>
                  <a:txBody>
                    <a:bodyPr/>
                    <a:lstStyle/>
                    <a:p>
                      <a:r>
                        <a:rPr lang="en-US" sz="1000"/>
                        <a:t>Espace Jacques Ouaiss</a:t>
                      </a:r>
                    </a:p>
                  </a:txBody>
                  <a:tcPr/>
                </a:tc>
                <a:tc>
                  <a:txBody>
                    <a:bodyPr/>
                    <a:lstStyle/>
                    <a:p>
                      <a:r>
                        <a:rPr lang="en-US" sz="1000"/>
                        <a:t>88</a:t>
                      </a:r>
                    </a:p>
                  </a:txBody>
                  <a:tcPr/>
                </a:tc>
                <a:tc>
                  <a:txBody>
                    <a:bodyPr/>
                    <a:lstStyle/>
                    <a:p>
                      <a:r>
                        <a:rPr lang="en-US" sz="1000"/>
                        <a:t>23</a:t>
                      </a:r>
                    </a:p>
                  </a:txBody>
                  <a:tcPr/>
                </a:tc>
                <a:tc>
                  <a:txBody>
                    <a:bodyPr/>
                    <a:lstStyle/>
                    <a:p>
                      <a:r>
                        <a:rPr lang="en-US" sz="1000"/>
                        <a:t>11</a:t>
                      </a:r>
                    </a:p>
                  </a:txBody>
                  <a:tcPr/>
                </a:tc>
                <a:tc>
                  <a:txBody>
                    <a:bodyPr/>
                    <a:lstStyle/>
                    <a:p>
                      <a:r>
                        <a:rPr lang="en-US" sz="1000"/>
                        <a:t>329</a:t>
                      </a:r>
                    </a:p>
                  </a:txBody>
                  <a:tcPr/>
                </a:tc>
                <a:tc>
                  <a:txBody>
                    <a:bodyPr/>
                    <a:lstStyle/>
                    <a:p>
                      <a:r>
                        <a:rPr lang="en-US" sz="1000"/>
                        <a:t>5</a:t>
                      </a:r>
                    </a:p>
                  </a:txBody>
                  <a:tcPr/>
                </a:tc>
                <a:tc>
                  <a:txBody>
                    <a:bodyPr/>
                    <a:lstStyle/>
                    <a:p>
                      <a:r>
                        <a:rPr lang="en-US" sz="1000"/>
                        <a:t>2</a:t>
                      </a:r>
                    </a:p>
                  </a:txBody>
                  <a:tcPr/>
                </a:tc>
                <a:tc>
                  <a:txBody>
                    <a:bodyPr/>
                    <a:lstStyle/>
                    <a:p>
                      <a:r>
                        <a:rPr lang="en-US" sz="1000"/>
                        <a:t>0</a:t>
                      </a:r>
                    </a:p>
                  </a:txBody>
                  <a:tcPr/>
                </a:tc>
                <a:tc>
                  <a:txBody>
                    <a:bodyPr/>
                    <a:lstStyle/>
                    <a:p>
                      <a:r>
                        <a:rPr lang="en-US" sz="1000"/>
                        <a:t>40.1914%</a:t>
                      </a:r>
                    </a:p>
                  </a:txBody>
                  <a:tcPr/>
                </a:tc>
                <a:tc>
                  <a:txBody>
                    <a:bodyPr/>
                    <a:lstStyle/>
                    <a:p>
                      <a:r>
                        <a:rPr lang="en-US" sz="1000"/>
                        <a:t>0.0%</a:t>
                      </a:r>
                    </a:p>
                  </a:txBody>
                  <a:tcPr/>
                </a:tc>
                <a:extLst>
                  <a:ext uri="{0D108BD9-81ED-4DB2-BD59-A6C34878D82A}">
                    <a16:rowId xmlns:a16="http://schemas.microsoft.com/office/drawing/2014/main" val="754955963"/>
                  </a:ext>
                </a:extLst>
              </a:tr>
            </a:tbl>
          </a:graphicData>
        </a:graphic>
      </p:graphicFrame>
      <p:sp>
        <p:nvSpPr>
          <p:cNvPr id="4" name="Text Placeholder 3">
            <a:extLst>
              <a:ext uri="{FF2B5EF4-FFF2-40B4-BE49-F238E27FC236}">
                <a16:creationId xmlns:a16="http://schemas.microsoft.com/office/drawing/2014/main" id="{B3D53618-E03A-4A33-8374-5AAB9806B3F8}"/>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0763984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99A5D-D601-4B64-90D4-984B3291DD9F}"/>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CCD9E8B1-4F38-45C3-8116-4BF42B535175}"/>
              </a:ext>
            </a:extLst>
          </p:cNvPr>
          <p:cNvGraphicFramePr>
            <a:graphicFrameLocks noGrp="1"/>
          </p:cNvGraphicFramePr>
          <p:nvPr>
            <p:ph type="chart" sz="quarter" idx="13"/>
            <p:extLst>
              <p:ext uri="{D42A27DB-BD31-4B8C-83A1-F6EECF244321}">
                <p14:modId xmlns:p14="http://schemas.microsoft.com/office/powerpoint/2010/main" val="24277155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2B2F3A-7C72-4649-BD2D-649FDEAE19AE}"/>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4EFB9923-5275-4337-A43D-0D3C48972E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280564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AA277-A103-4148-BFFD-8B9DF362471B}"/>
              </a:ext>
            </a:extLst>
          </p:cNvPr>
          <p:cNvSpPr>
            <a:spLocks noGrp="1"/>
          </p:cNvSpPr>
          <p:nvPr>
            <p:ph type="title"/>
          </p:nvPr>
        </p:nvSpPr>
        <p:spPr/>
        <p:txBody>
          <a:bodyPr/>
          <a:lstStyle/>
          <a:p>
            <a:r>
              <a:rPr lang="en-US"/>
              <a:t>Facebook Fans Change Rate</a:t>
            </a:r>
          </a:p>
        </p:txBody>
      </p:sp>
      <p:graphicFrame>
        <p:nvGraphicFramePr>
          <p:cNvPr id="6" name="Chart Placeholder 5">
            <a:extLst>
              <a:ext uri="{FF2B5EF4-FFF2-40B4-BE49-F238E27FC236}">
                <a16:creationId xmlns:a16="http://schemas.microsoft.com/office/drawing/2014/main" id="{F6C66186-53B6-42EA-B80A-951780ABC395}"/>
              </a:ext>
            </a:extLst>
          </p:cNvPr>
          <p:cNvGraphicFramePr>
            <a:graphicFrameLocks noGrp="1"/>
          </p:cNvGraphicFramePr>
          <p:nvPr>
            <p:ph type="chart" sz="quarter" idx="13"/>
            <p:extLst>
              <p:ext uri="{D42A27DB-BD31-4B8C-83A1-F6EECF244321}">
                <p14:modId xmlns:p14="http://schemas.microsoft.com/office/powerpoint/2010/main" val="16671637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6B2699-47A0-4F09-9902-830894AEFE33}"/>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97A30D38-FBCA-43C0-BB7F-21657C408AC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728296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135CA-1FFA-402B-8268-12C18C6CBCC4}"/>
              </a:ext>
            </a:extLst>
          </p:cNvPr>
          <p:cNvSpPr>
            <a:spLocks noGrp="1"/>
          </p:cNvSpPr>
          <p:nvPr>
            <p:ph type="title"/>
          </p:nvPr>
        </p:nvSpPr>
        <p:spPr/>
        <p:txBody>
          <a:bodyPr/>
          <a:lstStyle/>
          <a:p>
            <a:r>
              <a:rPr lang="en-US"/>
              <a:t>Facebook Own Posts Table - 1 of 2</a:t>
            </a:r>
          </a:p>
        </p:txBody>
      </p:sp>
      <p:graphicFrame>
        <p:nvGraphicFramePr>
          <p:cNvPr id="5" name="Table Placeholder 4">
            <a:extLst>
              <a:ext uri="{FF2B5EF4-FFF2-40B4-BE49-F238E27FC236}">
                <a16:creationId xmlns:a16="http://schemas.microsoft.com/office/drawing/2014/main" id="{A6C32211-2E5D-49DA-892B-70493DDD43BE}"/>
              </a:ext>
            </a:extLst>
          </p:cNvPr>
          <p:cNvGraphicFramePr>
            <a:graphicFrameLocks noGrp="1"/>
          </p:cNvGraphicFramePr>
          <p:nvPr>
            <p:ph type="tbl" sz="quarter" idx="13"/>
            <p:extLst>
              <p:ext uri="{D42A27DB-BD31-4B8C-83A1-F6EECF244321}">
                <p14:modId xmlns:p14="http://schemas.microsoft.com/office/powerpoint/2010/main" val="3084551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77411891"/>
                    </a:ext>
                  </a:extLst>
                </a:gridCol>
                <a:gridCol w="658368">
                  <a:extLst>
                    <a:ext uri="{9D8B030D-6E8A-4147-A177-3AD203B41FA5}">
                      <a16:colId xmlns:a16="http://schemas.microsoft.com/office/drawing/2014/main" val="2248278514"/>
                    </a:ext>
                  </a:extLst>
                </a:gridCol>
                <a:gridCol w="658368">
                  <a:extLst>
                    <a:ext uri="{9D8B030D-6E8A-4147-A177-3AD203B41FA5}">
                      <a16:colId xmlns:a16="http://schemas.microsoft.com/office/drawing/2014/main" val="1369040929"/>
                    </a:ext>
                  </a:extLst>
                </a:gridCol>
                <a:gridCol w="658368">
                  <a:extLst>
                    <a:ext uri="{9D8B030D-6E8A-4147-A177-3AD203B41FA5}">
                      <a16:colId xmlns:a16="http://schemas.microsoft.com/office/drawing/2014/main" val="2630871755"/>
                    </a:ext>
                  </a:extLst>
                </a:gridCol>
                <a:gridCol w="658368">
                  <a:extLst>
                    <a:ext uri="{9D8B030D-6E8A-4147-A177-3AD203B41FA5}">
                      <a16:colId xmlns:a16="http://schemas.microsoft.com/office/drawing/2014/main" val="3432288780"/>
                    </a:ext>
                  </a:extLst>
                </a:gridCol>
                <a:gridCol w="658368">
                  <a:extLst>
                    <a:ext uri="{9D8B030D-6E8A-4147-A177-3AD203B41FA5}">
                      <a16:colId xmlns:a16="http://schemas.microsoft.com/office/drawing/2014/main" val="273980551"/>
                    </a:ext>
                  </a:extLst>
                </a:gridCol>
                <a:gridCol w="658368">
                  <a:extLst>
                    <a:ext uri="{9D8B030D-6E8A-4147-A177-3AD203B41FA5}">
                      <a16:colId xmlns:a16="http://schemas.microsoft.com/office/drawing/2014/main" val="305064092"/>
                    </a:ext>
                  </a:extLst>
                </a:gridCol>
                <a:gridCol w="658368">
                  <a:extLst>
                    <a:ext uri="{9D8B030D-6E8A-4147-A177-3AD203B41FA5}">
                      <a16:colId xmlns:a16="http://schemas.microsoft.com/office/drawing/2014/main" val="447286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21085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Espace Jacques Ouaiss - 2018-02-28 04:07:22</a:t>
                      </a:r>
                      <a:r>
                        <a:rPr kumimoji="0" lang="en-US" sz="1000" b="0" i="0" u="none" strike="noStrike" kern="1200" cap="none" spc="0" normalizeH="0" baseline="0" noProof="0">
                          <a:ln>
                            <a:noFill/>
                          </a:ln>
                          <a:solidFill>
                            <a:prstClr val="black"/>
                          </a:solidFill>
                          <a:effectLst/>
                          <a:uLnTx/>
                          <a:uFillTx/>
                          <a:latin typeface="+mn-lt"/>
                          <a:ea typeface="+mn-ea"/>
                          <a:cs typeface="+mn-cs"/>
                        </a:rPr>
                        <a:t>
Pallisandre wooden desk with chrome from 1970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49852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Espace Jacques Ouaiss - 2018-02-27 12:51:49</a:t>
                      </a:r>
                      <a:r>
                        <a:rPr kumimoji="0" lang="en-US" sz="1000" b="0" i="0" u="none" strike="noStrike" kern="1200" cap="none" spc="0" normalizeH="0" baseline="0" noProof="0">
                          <a:ln>
                            <a:noFill/>
                          </a:ln>
                          <a:solidFill>
                            <a:prstClr val="black"/>
                          </a:solidFill>
                          <a:effectLst/>
                          <a:uLnTx/>
                          <a:uFillTx/>
                          <a:latin typeface="+mn-lt"/>
                          <a:ea typeface="+mn-ea"/>
                          <a:cs typeface="+mn-cs"/>
                        </a:rPr>
                        <a:t>
Beekeeper painting by Carla Barchini - Mixed technique on wood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96702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Espace Jacques Ouaiss - 2018-02-24 11:52:03</a:t>
                      </a:r>
                      <a:r>
                        <a:rPr kumimoji="0" lang="en-US" sz="1000" b="0" i="0" u="none" strike="noStrike" kern="1200" cap="none" spc="0" normalizeH="0" baseline="0" noProof="0">
                          <a:ln>
                            <a:noFill/>
                          </a:ln>
                          <a:solidFill>
                            <a:prstClr val="black"/>
                          </a:solidFill>
                          <a:effectLst/>
                          <a:uLnTx/>
                          <a:uFillTx/>
                          <a:latin typeface="+mn-lt"/>
                          <a:ea typeface="+mn-ea"/>
                          <a:cs typeface="+mn-cs"/>
                        </a:rPr>
                        <a:t>
'The Shopaholic' sculpture by Carole Ingea made of metal and resin.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92738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Espace Jacques Ouaiss - 2018-02-22 11:29:36</a:t>
                      </a:r>
                      <a:r>
                        <a:rPr kumimoji="0" lang="en-US" sz="1000" b="0" i="0" u="none" strike="noStrike" kern="1200" cap="none" spc="0" normalizeH="0" baseline="0" noProof="0">
                          <a:ln>
                            <a:noFill/>
                          </a:ln>
                          <a:solidFill>
                            <a:prstClr val="black"/>
                          </a:solidFill>
                          <a:effectLst/>
                          <a:uLnTx/>
                          <a:uFillTx/>
                          <a:latin typeface="+mn-lt"/>
                          <a:ea typeface="+mn-ea"/>
                          <a:cs typeface="+mn-cs"/>
                        </a:rPr>
                        <a:t>
Happiness Machine sculpture by Peben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89930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Espace Jacques Ouaiss - 2018-02-20 03:14:21</a:t>
                      </a:r>
                      <a:r>
                        <a:rPr kumimoji="0" lang="en-US" sz="1000" b="0" i="0" u="none" strike="noStrike" kern="1200" cap="none" spc="0" normalizeH="0" baseline="0" noProof="0">
                          <a:ln>
                            <a:noFill/>
                          </a:ln>
                          <a:solidFill>
                            <a:prstClr val="black"/>
                          </a:solidFill>
                          <a:effectLst/>
                          <a:uLnTx/>
                          <a:uFillTx/>
                          <a:latin typeface="+mn-lt"/>
                          <a:ea typeface="+mn-ea"/>
                          <a:cs typeface="+mn-cs"/>
                        </a:rPr>
                        <a:t>
Beirut's legendary building by Eric Peyret. Acrylic on canvas.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36144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Espace Jacques Ouaiss - 2018-02-19 02:43:23</a:t>
                      </a:r>
                      <a:r>
                        <a:rPr kumimoji="0" lang="en-US" sz="1000" b="0" i="0" u="none" strike="noStrike" kern="1200" cap="none" spc="0" normalizeH="0" baseline="0" noProof="0">
                          <a:ln>
                            <a:noFill/>
                          </a:ln>
                          <a:solidFill>
                            <a:prstClr val="black"/>
                          </a:solidFill>
                          <a:effectLst/>
                          <a:uLnTx/>
                          <a:uFillTx/>
                          <a:latin typeface="+mn-lt"/>
                          <a:ea typeface="+mn-ea"/>
                          <a:cs typeface="+mn-cs"/>
                        </a:rPr>
                        <a:t>
Pigeon resin sculpture by Nada Hourié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65041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Espace Jacques Ouaiss - 2018-02-14 12:01:05</a:t>
                      </a:r>
                      <a:r>
                        <a:rPr kumimoji="0" lang="en-US" sz="1000" b="0" i="0" u="none" strike="noStrike" kern="1200" cap="none" spc="0" normalizeH="0" baseline="0" noProof="0">
                          <a:ln>
                            <a:noFill/>
                          </a:ln>
                          <a:solidFill>
                            <a:prstClr val="black"/>
                          </a:solidFill>
                          <a:effectLst/>
                          <a:uLnTx/>
                          <a:uFillTx/>
                          <a:latin typeface="+mn-lt"/>
                          <a:ea typeface="+mn-ea"/>
                          <a:cs typeface="+mn-cs"/>
                        </a:rPr>
                        <a:t>
Bargueño spanish wooden desk from the 17th century.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73195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Espace Jacques Ouaiss - 2018-02-11 05:00:50</a:t>
                      </a:r>
                      <a:r>
                        <a:rPr kumimoji="0" lang="fr-FR" sz="1000" b="0" i="0" u="none" strike="noStrike" kern="1200" cap="none" spc="0" normalizeH="0" baseline="0" noProof="0">
                          <a:ln>
                            <a:noFill/>
                          </a:ln>
                          <a:solidFill>
                            <a:prstClr val="black"/>
                          </a:solidFill>
                          <a:effectLst/>
                          <a:uLnTx/>
                          <a:uFillTx/>
                          <a:latin typeface="+mn-lt"/>
                          <a:ea typeface="+mn-ea"/>
                          <a:cs typeface="+mn-cs"/>
                        </a:rPr>
                        <a:t>
'La Danseuse' resin sculpture, edition of 8 by Carole Ingea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156.1644%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60205820"/>
                  </a:ext>
                </a:extLst>
              </a:tr>
            </a:tbl>
          </a:graphicData>
        </a:graphic>
      </p:graphicFrame>
      <p:sp>
        <p:nvSpPr>
          <p:cNvPr id="4" name="Text Placeholder 3">
            <a:extLst>
              <a:ext uri="{FF2B5EF4-FFF2-40B4-BE49-F238E27FC236}">
                <a16:creationId xmlns:a16="http://schemas.microsoft.com/office/drawing/2014/main" id="{97E1D9DC-7350-4EFC-A5D0-D4E7A77CE132}"/>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514081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C056B-BF98-41EB-8A4A-25F5FF8215E9}"/>
              </a:ext>
            </a:extLst>
          </p:cNvPr>
          <p:cNvSpPr>
            <a:spLocks noGrp="1"/>
          </p:cNvSpPr>
          <p:nvPr>
            <p:ph type="title"/>
          </p:nvPr>
        </p:nvSpPr>
        <p:spPr/>
        <p:txBody>
          <a:bodyPr/>
          <a:lstStyle/>
          <a:p>
            <a:r>
              <a:rPr lang="en-US"/>
              <a:t>Facebook Own Posts Table - 2 of 2</a:t>
            </a:r>
          </a:p>
        </p:txBody>
      </p:sp>
      <p:graphicFrame>
        <p:nvGraphicFramePr>
          <p:cNvPr id="5" name="Table Placeholder 4">
            <a:extLst>
              <a:ext uri="{FF2B5EF4-FFF2-40B4-BE49-F238E27FC236}">
                <a16:creationId xmlns:a16="http://schemas.microsoft.com/office/drawing/2014/main" id="{82DE0350-8DC8-4083-BAF9-284E466D161E}"/>
              </a:ext>
            </a:extLst>
          </p:cNvPr>
          <p:cNvGraphicFramePr>
            <a:graphicFrameLocks noGrp="1"/>
          </p:cNvGraphicFramePr>
          <p:nvPr>
            <p:ph type="tbl" sz="quarter" idx="13"/>
            <p:extLst>
              <p:ext uri="{D42A27DB-BD31-4B8C-83A1-F6EECF244321}">
                <p14:modId xmlns:p14="http://schemas.microsoft.com/office/powerpoint/2010/main" val="11860380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45825397"/>
                    </a:ext>
                  </a:extLst>
                </a:gridCol>
                <a:gridCol w="658368">
                  <a:extLst>
                    <a:ext uri="{9D8B030D-6E8A-4147-A177-3AD203B41FA5}">
                      <a16:colId xmlns:a16="http://schemas.microsoft.com/office/drawing/2014/main" val="3861923913"/>
                    </a:ext>
                  </a:extLst>
                </a:gridCol>
                <a:gridCol w="658368">
                  <a:extLst>
                    <a:ext uri="{9D8B030D-6E8A-4147-A177-3AD203B41FA5}">
                      <a16:colId xmlns:a16="http://schemas.microsoft.com/office/drawing/2014/main" val="314779364"/>
                    </a:ext>
                  </a:extLst>
                </a:gridCol>
                <a:gridCol w="658368">
                  <a:extLst>
                    <a:ext uri="{9D8B030D-6E8A-4147-A177-3AD203B41FA5}">
                      <a16:colId xmlns:a16="http://schemas.microsoft.com/office/drawing/2014/main" val="268237175"/>
                    </a:ext>
                  </a:extLst>
                </a:gridCol>
                <a:gridCol w="658368">
                  <a:extLst>
                    <a:ext uri="{9D8B030D-6E8A-4147-A177-3AD203B41FA5}">
                      <a16:colId xmlns:a16="http://schemas.microsoft.com/office/drawing/2014/main" val="4242057155"/>
                    </a:ext>
                  </a:extLst>
                </a:gridCol>
                <a:gridCol w="658368">
                  <a:extLst>
                    <a:ext uri="{9D8B030D-6E8A-4147-A177-3AD203B41FA5}">
                      <a16:colId xmlns:a16="http://schemas.microsoft.com/office/drawing/2014/main" val="2012660610"/>
                    </a:ext>
                  </a:extLst>
                </a:gridCol>
                <a:gridCol w="658368">
                  <a:extLst>
                    <a:ext uri="{9D8B030D-6E8A-4147-A177-3AD203B41FA5}">
                      <a16:colId xmlns:a16="http://schemas.microsoft.com/office/drawing/2014/main" val="620874977"/>
                    </a:ext>
                  </a:extLst>
                </a:gridCol>
                <a:gridCol w="658368">
                  <a:extLst>
                    <a:ext uri="{9D8B030D-6E8A-4147-A177-3AD203B41FA5}">
                      <a16:colId xmlns:a16="http://schemas.microsoft.com/office/drawing/2014/main" val="31772431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62507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Espace Jacques Ouaiss - 2018-02-08 13:03:16</a:t>
                      </a:r>
                      <a:r>
                        <a:rPr kumimoji="0" lang="en-US" sz="1000" b="0" i="0" u="none" strike="noStrike" kern="1200" cap="none" spc="0" normalizeH="0" baseline="0" noProof="0">
                          <a:ln>
                            <a:noFill/>
                          </a:ln>
                          <a:solidFill>
                            <a:prstClr val="black"/>
                          </a:solidFill>
                          <a:effectLst/>
                          <a:uLnTx/>
                          <a:uFillTx/>
                          <a:latin typeface="+mn-lt"/>
                          <a:ea typeface="+mn-ea"/>
                          <a:cs typeface="+mn-cs"/>
                        </a:rPr>
                        <a:t>
Our main goal at Espace Jacques Ouaiss is to highlight local talents such as Nayla Romanos, Carla Baz, Carole Ingea, Samia Baroudi, Carla Barchini, Selim Attieh, Samir Tamari, Diana Mehrez, Nathalie Semaan and so much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94147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Espace Jacques Ouaiss - 2018-02-06 13:43:40</a:t>
                      </a:r>
                      <a:r>
                        <a:rPr kumimoji="0" lang="en-US" sz="1000" b="0" i="0" u="none" strike="noStrike" kern="1200" cap="none" spc="0" normalizeH="0" baseline="0" noProof="0">
                          <a:ln>
                            <a:noFill/>
                          </a:ln>
                          <a:solidFill>
                            <a:prstClr val="black"/>
                          </a:solidFill>
                          <a:effectLst/>
                          <a:uLnTx/>
                          <a:uFillTx/>
                          <a:latin typeface="+mn-lt"/>
                          <a:ea typeface="+mn-ea"/>
                          <a:cs typeface="+mn-cs"/>
                        </a:rPr>
                        <a:t>
‘Cherry Blossom Red’ handmade mixed media tree by Nayla Gabriel in plexiglas case.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10030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Espace Jacques Ouaiss - 2018-02-03 05:01:21</a:t>
                      </a:r>
                      <a:r>
                        <a:rPr kumimoji="0" lang="en-US" sz="1000" b="0" i="0" u="none" strike="noStrike" kern="1200" cap="none" spc="0" normalizeH="0" baseline="0" noProof="0">
                          <a:ln>
                            <a:noFill/>
                          </a:ln>
                          <a:solidFill>
                            <a:prstClr val="black"/>
                          </a:solidFill>
                          <a:effectLst/>
                          <a:uLnTx/>
                          <a:uFillTx/>
                          <a:latin typeface="+mn-lt"/>
                          <a:ea typeface="+mn-ea"/>
                          <a:cs typeface="+mn-cs"/>
                        </a:rPr>
                        <a:t>
Macao aluminum lacquered, varnished and red leather table by Francois Champsaur, Pouenat edition.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65527529"/>
                  </a:ext>
                </a:extLst>
              </a:tr>
            </a:tbl>
          </a:graphicData>
        </a:graphic>
      </p:graphicFrame>
      <p:sp>
        <p:nvSpPr>
          <p:cNvPr id="4" name="Text Placeholder 3">
            <a:extLst>
              <a:ext uri="{FF2B5EF4-FFF2-40B4-BE49-F238E27FC236}">
                <a16:creationId xmlns:a16="http://schemas.microsoft.com/office/drawing/2014/main" id="{239559EE-AC35-4343-A2D9-E7FD80B5B3BF}"/>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0018514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C5A81-6CF8-4BD6-A2DC-45A52AB1EF15}"/>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F9E4E2CC-7BDA-43F8-A5A4-B9CC58C821E5}"/>
              </a:ext>
            </a:extLst>
          </p:cNvPr>
          <p:cNvGraphicFramePr>
            <a:graphicFrameLocks noGrp="1"/>
          </p:cNvGraphicFramePr>
          <p:nvPr>
            <p:ph type="chart" sz="quarter" idx="13"/>
            <p:extLst>
              <p:ext uri="{D42A27DB-BD31-4B8C-83A1-F6EECF244321}">
                <p14:modId xmlns:p14="http://schemas.microsoft.com/office/powerpoint/2010/main" val="21608748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9CCF1E-FFEB-4D8E-84AB-DC205D62FA41}"/>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58A749D2-7DE4-4465-B11B-F17AF2F1A0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6037329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281</Words>
  <Application>Microsoft Office PowerPoint</Application>
  <PresentationFormat>On-screen Show (4:3)</PresentationFormat>
  <Paragraphs>144</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quintly_template</vt:lpstr>
      <vt:lpstr>Overview</vt:lpstr>
      <vt:lpstr>Facebook Fans Total</vt:lpstr>
      <vt:lpstr>Facebook Key Metrics Table</vt:lpstr>
      <vt:lpstr>Facebook Interaction Rate</vt:lpstr>
      <vt:lpstr>Facebook Fans Change Rate</vt:lpstr>
      <vt:lpstr>Facebook Own Posts Table - 1 of 2</vt:lpstr>
      <vt:lpstr>Facebook Own Posts Table - 2 of 2</vt:lpstr>
      <vt:lpstr>Facebook Key Metrics Radar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Administrator</dc:creator>
  <cp:lastModifiedBy>Administrator</cp:lastModifiedBy>
  <cp:revision>1</cp:revision>
  <dcterms:created xsi:type="dcterms:W3CDTF">2018-03-02T14:21:44Z</dcterms:created>
  <dcterms:modified xsi:type="dcterms:W3CDTF">2018-03-02T14:22:06Z</dcterms:modified>
</cp:coreProperties>
</file>