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2827</c:v>
                </c:pt>
                <c:pt idx="1">
                  <c:v>2835</c:v>
                </c:pt>
                <c:pt idx="2">
                  <c:v>2842</c:v>
                </c:pt>
                <c:pt idx="3">
                  <c:v>2844</c:v>
                </c:pt>
                <c:pt idx="4">
                  <c:v>2847</c:v>
                </c:pt>
                <c:pt idx="5">
                  <c:v>2844</c:v>
                </c:pt>
                <c:pt idx="6">
                  <c:v>2848</c:v>
                </c:pt>
                <c:pt idx="7">
                  <c:v>2851</c:v>
                </c:pt>
                <c:pt idx="8">
                  <c:v>2851</c:v>
                </c:pt>
                <c:pt idx="9">
                  <c:v>2853</c:v>
                </c:pt>
                <c:pt idx="10">
                  <c:v>2859</c:v>
                </c:pt>
                <c:pt idx="11">
                  <c:v>2867</c:v>
                </c:pt>
                <c:pt idx="12">
                  <c:v>2869</c:v>
                </c:pt>
                <c:pt idx="13">
                  <c:v>2867</c:v>
                </c:pt>
                <c:pt idx="14">
                  <c:v>2868</c:v>
                </c:pt>
                <c:pt idx="15">
                  <c:v>2874</c:v>
                </c:pt>
                <c:pt idx="16">
                  <c:v>2880</c:v>
                </c:pt>
                <c:pt idx="17">
                  <c:v>2884</c:v>
                </c:pt>
                <c:pt idx="18">
                  <c:v>2890</c:v>
                </c:pt>
                <c:pt idx="19">
                  <c:v>2899</c:v>
                </c:pt>
                <c:pt idx="20">
                  <c:v>2904</c:v>
                </c:pt>
                <c:pt idx="21">
                  <c:v>2919</c:v>
                </c:pt>
                <c:pt idx="22">
                  <c:v>2933</c:v>
                </c:pt>
                <c:pt idx="23">
                  <c:v>2946</c:v>
                </c:pt>
                <c:pt idx="24">
                  <c:v>2956</c:v>
                </c:pt>
                <c:pt idx="25">
                  <c:v>2959</c:v>
                </c:pt>
                <c:pt idx="26">
                  <c:v>2959</c:v>
                </c:pt>
                <c:pt idx="27">
                  <c:v>2960</c:v>
                </c:pt>
              </c:numCache>
            </c:numRef>
          </c:val>
          <c:smooth val="0"/>
          <c:extLst>
            <c:ext xmlns:c16="http://schemas.microsoft.com/office/drawing/2014/chart" uri="{C3380CC4-5D6E-409C-BE32-E72D297353CC}">
              <c16:uniqueId val="{00000000-F419-432E-82C6-D4B26B6DA0B3}"/>
            </c:ext>
          </c:extLst>
        </c:ser>
        <c:dLbls>
          <c:showLegendKey val="0"/>
          <c:showVal val="0"/>
          <c:showCatName val="0"/>
          <c:showSerName val="0"/>
          <c:showPercent val="0"/>
          <c:showBubbleSize val="0"/>
        </c:dLbls>
        <c:smooth val="0"/>
        <c:axId val="287542096"/>
        <c:axId val="283958424"/>
      </c:lineChart>
      <c:dateAx>
        <c:axId val="28754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58424"/>
        <c:crosses val="autoZero"/>
        <c:auto val="1"/>
        <c:lblOffset val="100"/>
        <c:baseTimeUnit val="days"/>
      </c:dateAx>
      <c:valAx>
        <c:axId val="28395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4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3.5385704175512997E-2</c:v>
                </c:pt>
                <c:pt idx="1">
                  <c:v>0.28298549699328002</c:v>
                </c:pt>
                <c:pt idx="2">
                  <c:v>0.24691358024691001</c:v>
                </c:pt>
                <c:pt idx="3">
                  <c:v>7.0372976776918006E-2</c:v>
                </c:pt>
                <c:pt idx="4">
                  <c:v>0.10548523206751</c:v>
                </c:pt>
                <c:pt idx="5">
                  <c:v>-0.10537407797682</c:v>
                </c:pt>
                <c:pt idx="6">
                  <c:v>0.14064697609001001</c:v>
                </c:pt>
                <c:pt idx="7">
                  <c:v>0.10533707865168999</c:v>
                </c:pt>
                <c:pt idx="8">
                  <c:v>0</c:v>
                </c:pt>
                <c:pt idx="9">
                  <c:v>7.0150824272184997E-2</c:v>
                </c:pt>
                <c:pt idx="10">
                  <c:v>0.21030494216614001</c:v>
                </c:pt>
                <c:pt idx="11">
                  <c:v>0.27981811822315</c:v>
                </c:pt>
                <c:pt idx="12">
                  <c:v>6.9759330310428996E-2</c:v>
                </c:pt>
                <c:pt idx="13">
                  <c:v>-6.9710700592541003E-2</c:v>
                </c:pt>
                <c:pt idx="14">
                  <c:v>3.4879665155214998E-2</c:v>
                </c:pt>
                <c:pt idx="15">
                  <c:v>0.2092050209205</c:v>
                </c:pt>
                <c:pt idx="16">
                  <c:v>0.20876826722337999</c:v>
                </c:pt>
                <c:pt idx="17">
                  <c:v>0.13888888888889001</c:v>
                </c:pt>
                <c:pt idx="18">
                  <c:v>0.20804438280165999</c:v>
                </c:pt>
                <c:pt idx="19">
                  <c:v>0.31141868512110998</c:v>
                </c:pt>
                <c:pt idx="20">
                  <c:v>0.17247326664366999</c:v>
                </c:pt>
                <c:pt idx="21">
                  <c:v>0.51652892561982999</c:v>
                </c:pt>
                <c:pt idx="22">
                  <c:v>0.47961630695444002</c:v>
                </c:pt>
                <c:pt idx="23">
                  <c:v>0.44323218547561999</c:v>
                </c:pt>
                <c:pt idx="24">
                  <c:v>0.33944331296673003</c:v>
                </c:pt>
                <c:pt idx="25">
                  <c:v>0.10148849797023</c:v>
                </c:pt>
                <c:pt idx="26">
                  <c:v>0</c:v>
                </c:pt>
                <c:pt idx="27">
                  <c:v>3.3795201081446E-2</c:v>
                </c:pt>
              </c:numCache>
            </c:numRef>
          </c:val>
          <c:smooth val="0"/>
          <c:extLst>
            <c:ext xmlns:c16="http://schemas.microsoft.com/office/drawing/2014/chart" uri="{C3380CC4-5D6E-409C-BE32-E72D297353CC}">
              <c16:uniqueId val="{00000000-423C-4885-9BB0-A690F71D1FE3}"/>
            </c:ext>
          </c:extLst>
        </c:ser>
        <c:dLbls>
          <c:showLegendKey val="0"/>
          <c:showVal val="0"/>
          <c:showCatName val="0"/>
          <c:showSerName val="0"/>
          <c:showPercent val="0"/>
          <c:showBubbleSize val="0"/>
        </c:dLbls>
        <c:smooth val="0"/>
        <c:axId val="336747376"/>
        <c:axId val="336744752"/>
      </c:lineChart>
      <c:dateAx>
        <c:axId val="33674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44752"/>
        <c:crosses val="autoZero"/>
        <c:auto val="1"/>
        <c:lblOffset val="100"/>
        <c:baseTimeUnit val="days"/>
      </c:dateAx>
      <c:valAx>
        <c:axId val="33674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4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4.0332999999999997</c:v>
                </c:pt>
                <c:pt idx="1">
                  <c:v>3.7795999999999998</c:v>
                </c:pt>
                <c:pt idx="2">
                  <c:v>3.3820999999999999</c:v>
                </c:pt>
                <c:pt idx="3">
                  <c:v>8.1603999999999992</c:v>
                </c:pt>
                <c:pt idx="4">
                  <c:v>7.9775</c:v>
                </c:pt>
                <c:pt idx="5">
                  <c:v>4.0415000000000001</c:v>
                </c:pt>
                <c:pt idx="6">
                  <c:v>5.2003000000000004</c:v>
                </c:pt>
                <c:pt idx="7">
                  <c:v>3.6497999999999999</c:v>
                </c:pt>
                <c:pt idx="8">
                  <c:v>0</c:v>
                </c:pt>
                <c:pt idx="9">
                  <c:v>0</c:v>
                </c:pt>
                <c:pt idx="10">
                  <c:v>5.1821000000000002</c:v>
                </c:pt>
                <c:pt idx="11">
                  <c:v>0</c:v>
                </c:pt>
                <c:pt idx="12">
                  <c:v>0</c:v>
                </c:pt>
                <c:pt idx="13">
                  <c:v>6.1367000000000003</c:v>
                </c:pt>
                <c:pt idx="14">
                  <c:v>3.9407000000000001</c:v>
                </c:pt>
                <c:pt idx="15">
                  <c:v>3.1696</c:v>
                </c:pt>
                <c:pt idx="16">
                  <c:v>3.2673000000000001</c:v>
                </c:pt>
                <c:pt idx="17">
                  <c:v>1.9431</c:v>
                </c:pt>
                <c:pt idx="18">
                  <c:v>5.1611000000000002</c:v>
                </c:pt>
                <c:pt idx="19">
                  <c:v>4.3185000000000002</c:v>
                </c:pt>
                <c:pt idx="20">
                  <c:v>0</c:v>
                </c:pt>
                <c:pt idx="21">
                  <c:v>3.5720000000000001</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EB5C-42C9-AD76-915D47419827}"/>
            </c:ext>
          </c:extLst>
        </c:ser>
        <c:dLbls>
          <c:showLegendKey val="0"/>
          <c:showVal val="0"/>
          <c:showCatName val="0"/>
          <c:showSerName val="0"/>
          <c:showPercent val="0"/>
          <c:showBubbleSize val="0"/>
        </c:dLbls>
        <c:smooth val="0"/>
        <c:axId val="337322392"/>
        <c:axId val="337325672"/>
      </c:lineChart>
      <c:dateAx>
        <c:axId val="33732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5672"/>
        <c:crosses val="autoZero"/>
        <c:auto val="1"/>
        <c:lblOffset val="100"/>
        <c:baseTimeUnit val="days"/>
      </c:dateAx>
      <c:valAx>
        <c:axId val="33732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114</c:v>
                </c:pt>
                <c:pt idx="1">
                  <c:v>107</c:v>
                </c:pt>
                <c:pt idx="2">
                  <c:v>96</c:v>
                </c:pt>
                <c:pt idx="3">
                  <c:v>232</c:v>
                </c:pt>
                <c:pt idx="4">
                  <c:v>227</c:v>
                </c:pt>
                <c:pt idx="5">
                  <c:v>115</c:v>
                </c:pt>
                <c:pt idx="6">
                  <c:v>148</c:v>
                </c:pt>
                <c:pt idx="7">
                  <c:v>104</c:v>
                </c:pt>
                <c:pt idx="8">
                  <c:v>0</c:v>
                </c:pt>
                <c:pt idx="9">
                  <c:v>0</c:v>
                </c:pt>
                <c:pt idx="10">
                  <c:v>148</c:v>
                </c:pt>
                <c:pt idx="11">
                  <c:v>0</c:v>
                </c:pt>
                <c:pt idx="12">
                  <c:v>0</c:v>
                </c:pt>
                <c:pt idx="13">
                  <c:v>176</c:v>
                </c:pt>
                <c:pt idx="14">
                  <c:v>113</c:v>
                </c:pt>
                <c:pt idx="15">
                  <c:v>91</c:v>
                </c:pt>
                <c:pt idx="16">
                  <c:v>94</c:v>
                </c:pt>
                <c:pt idx="17">
                  <c:v>56</c:v>
                </c:pt>
                <c:pt idx="18">
                  <c:v>149</c:v>
                </c:pt>
                <c:pt idx="19">
                  <c:v>125</c:v>
                </c:pt>
                <c:pt idx="20">
                  <c:v>0</c:v>
                </c:pt>
                <c:pt idx="21">
                  <c:v>104</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B0F8-4F84-9130-A63495565E67}"/>
            </c:ext>
          </c:extLst>
        </c:ser>
        <c:dLbls>
          <c:showLegendKey val="0"/>
          <c:showVal val="0"/>
          <c:showCatName val="0"/>
          <c:showSerName val="0"/>
          <c:showPercent val="0"/>
          <c:showBubbleSize val="0"/>
        </c:dLbls>
        <c:smooth val="0"/>
        <c:axId val="381407088"/>
        <c:axId val="381411352"/>
      </c:lineChart>
      <c:dateAx>
        <c:axId val="38140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11352"/>
        <c:crosses val="autoZero"/>
        <c:auto val="1"/>
        <c:lblOffset val="100"/>
        <c:baseTimeUnit val="days"/>
      </c:dateAx>
      <c:valAx>
        <c:axId val="38141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22B5-A65F-4B40-A4C2-79D0D126AB4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283B4DC-AC23-444D-BCDC-ACDB5685B4AB}"/>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1374063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FD0D-EC8E-407C-BA22-621930BB0FB4}"/>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EFC4FA2E-205F-4EAB-ADDD-00B956FB0358}"/>
              </a:ext>
            </a:extLst>
          </p:cNvPr>
          <p:cNvGraphicFramePr>
            <a:graphicFrameLocks noGrp="1"/>
          </p:cNvGraphicFramePr>
          <p:nvPr>
            <p:ph type="chart" sz="quarter" idx="13"/>
            <p:extLst>
              <p:ext uri="{D42A27DB-BD31-4B8C-83A1-F6EECF244321}">
                <p14:modId xmlns:p14="http://schemas.microsoft.com/office/powerpoint/2010/main" val="3475054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782FD3-5CC7-435A-BB9B-6397A9DB9C1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51F6E3B-13C0-4F0B-B227-7BAA0779D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195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DD92D-88C0-4BC5-AD2A-E6B03092902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02A2E997-9D5B-45AC-81C9-024032D323EA}"/>
              </a:ext>
            </a:extLst>
          </p:cNvPr>
          <p:cNvGraphicFramePr>
            <a:graphicFrameLocks noGrp="1"/>
          </p:cNvGraphicFramePr>
          <p:nvPr>
            <p:ph type="tbl" sz="quarter" idx="13"/>
            <p:extLst>
              <p:ext uri="{D42A27DB-BD31-4B8C-83A1-F6EECF244321}">
                <p14:modId xmlns:p14="http://schemas.microsoft.com/office/powerpoint/2010/main" val="107885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2796366"/>
                    </a:ext>
                  </a:extLst>
                </a:gridCol>
                <a:gridCol w="699516">
                  <a:extLst>
                    <a:ext uri="{9D8B030D-6E8A-4147-A177-3AD203B41FA5}">
                      <a16:colId xmlns:a16="http://schemas.microsoft.com/office/drawing/2014/main" val="2758990199"/>
                    </a:ext>
                  </a:extLst>
                </a:gridCol>
                <a:gridCol w="699516">
                  <a:extLst>
                    <a:ext uri="{9D8B030D-6E8A-4147-A177-3AD203B41FA5}">
                      <a16:colId xmlns:a16="http://schemas.microsoft.com/office/drawing/2014/main" val="108063067"/>
                    </a:ext>
                  </a:extLst>
                </a:gridCol>
                <a:gridCol w="658368">
                  <a:extLst>
                    <a:ext uri="{9D8B030D-6E8A-4147-A177-3AD203B41FA5}">
                      <a16:colId xmlns:a16="http://schemas.microsoft.com/office/drawing/2014/main" val="1838804600"/>
                    </a:ext>
                  </a:extLst>
                </a:gridCol>
                <a:gridCol w="658368">
                  <a:extLst>
                    <a:ext uri="{9D8B030D-6E8A-4147-A177-3AD203B41FA5}">
                      <a16:colId xmlns:a16="http://schemas.microsoft.com/office/drawing/2014/main" val="976896168"/>
                    </a:ext>
                  </a:extLst>
                </a:gridCol>
                <a:gridCol w="658368">
                  <a:extLst>
                    <a:ext uri="{9D8B030D-6E8A-4147-A177-3AD203B41FA5}">
                      <a16:colId xmlns:a16="http://schemas.microsoft.com/office/drawing/2014/main" val="1003479181"/>
                    </a:ext>
                  </a:extLst>
                </a:gridCol>
                <a:gridCol w="699516">
                  <a:extLst>
                    <a:ext uri="{9D8B030D-6E8A-4147-A177-3AD203B41FA5}">
                      <a16:colId xmlns:a16="http://schemas.microsoft.com/office/drawing/2014/main" val="986502404"/>
                    </a:ext>
                  </a:extLst>
                </a:gridCol>
                <a:gridCol w="699516">
                  <a:extLst>
                    <a:ext uri="{9D8B030D-6E8A-4147-A177-3AD203B41FA5}">
                      <a16:colId xmlns:a16="http://schemas.microsoft.com/office/drawing/2014/main" val="3588067661"/>
                    </a:ext>
                  </a:extLst>
                </a:gridCol>
                <a:gridCol w="699516">
                  <a:extLst>
                    <a:ext uri="{9D8B030D-6E8A-4147-A177-3AD203B41FA5}">
                      <a16:colId xmlns:a16="http://schemas.microsoft.com/office/drawing/2014/main" val="3785513884"/>
                    </a:ext>
                  </a:extLst>
                </a:gridCol>
                <a:gridCol w="658368">
                  <a:extLst>
                    <a:ext uri="{9D8B030D-6E8A-4147-A177-3AD203B41FA5}">
                      <a16:colId xmlns:a16="http://schemas.microsoft.com/office/drawing/2014/main" val="4886799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3723295"/>
                  </a:ext>
                </a:extLst>
              </a:tr>
              <a:tr h="370840">
                <a:tc>
                  <a:txBody>
                    <a:bodyPr/>
                    <a:lstStyle/>
                    <a:p>
                      <a:r>
                        <a:rPr lang="en-US" sz="1000"/>
                        <a:t>lightboxintl (Lightbox Intl.)</a:t>
                      </a:r>
                    </a:p>
                  </a:txBody>
                  <a:tcPr/>
                </a:tc>
                <a:tc>
                  <a:txBody>
                    <a:bodyPr/>
                    <a:lstStyle/>
                    <a:p>
                      <a:r>
                        <a:rPr lang="en-US" sz="1000"/>
                        <a:t>2960</a:t>
                      </a:r>
                    </a:p>
                  </a:txBody>
                  <a:tcPr/>
                </a:tc>
                <a:tc>
                  <a:txBody>
                    <a:bodyPr/>
                    <a:lstStyle/>
                    <a:p>
                      <a:r>
                        <a:rPr lang="en-US" sz="1000"/>
                        <a:t>134</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17</a:t>
                      </a:r>
                    </a:p>
                  </a:txBody>
                  <a:tcPr/>
                </a:tc>
                <a:tc>
                  <a:txBody>
                    <a:bodyPr/>
                    <a:lstStyle/>
                    <a:p>
                      <a:r>
                        <a:rPr lang="en-US" sz="1000"/>
                        <a:t>2173</a:t>
                      </a:r>
                    </a:p>
                  </a:txBody>
                  <a:tcPr/>
                </a:tc>
                <a:tc>
                  <a:txBody>
                    <a:bodyPr/>
                    <a:lstStyle/>
                    <a:p>
                      <a:r>
                        <a:rPr lang="en-US" sz="1000"/>
                        <a:t>26</a:t>
                      </a:r>
                    </a:p>
                  </a:txBody>
                  <a:tcPr/>
                </a:tc>
                <a:tc>
                  <a:txBody>
                    <a:bodyPr/>
                    <a:lstStyle/>
                    <a:p>
                      <a:r>
                        <a:rPr lang="en-US" sz="1000"/>
                        <a:t>4.4712%</a:t>
                      </a:r>
                    </a:p>
                  </a:txBody>
                  <a:tcPr/>
                </a:tc>
                <a:extLst>
                  <a:ext uri="{0D108BD9-81ED-4DB2-BD59-A6C34878D82A}">
                    <a16:rowId xmlns:a16="http://schemas.microsoft.com/office/drawing/2014/main" val="3354533850"/>
                  </a:ext>
                </a:extLst>
              </a:tr>
            </a:tbl>
          </a:graphicData>
        </a:graphic>
      </p:graphicFrame>
      <p:sp>
        <p:nvSpPr>
          <p:cNvPr id="4" name="Text Placeholder 3">
            <a:extLst>
              <a:ext uri="{FF2B5EF4-FFF2-40B4-BE49-F238E27FC236}">
                <a16:creationId xmlns:a16="http://schemas.microsoft.com/office/drawing/2014/main" id="{FEF7FB5F-8FE5-4D9E-B206-A0E90A9F4F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67030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EA764-524F-4285-810D-AEB9735F6219}"/>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1446CDDF-4ED5-465B-B158-84C223A694FD}"/>
              </a:ext>
            </a:extLst>
          </p:cNvPr>
          <p:cNvGraphicFramePr>
            <a:graphicFrameLocks noGrp="1"/>
          </p:cNvGraphicFramePr>
          <p:nvPr>
            <p:ph type="chart" sz="quarter" idx="13"/>
            <p:extLst>
              <p:ext uri="{D42A27DB-BD31-4B8C-83A1-F6EECF244321}">
                <p14:modId xmlns:p14="http://schemas.microsoft.com/office/powerpoint/2010/main" val="380495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73BAD-2408-4DAC-BEF4-E0E69874911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0A04E2D-FB60-413B-8188-C45AEAF0C8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251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6297-A411-4530-85FF-C20E78EA8AA9}"/>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791A9894-2109-4C36-A70F-2763FD7465C5}"/>
              </a:ext>
            </a:extLst>
          </p:cNvPr>
          <p:cNvGraphicFramePr>
            <a:graphicFrameLocks noGrp="1"/>
          </p:cNvGraphicFramePr>
          <p:nvPr>
            <p:ph type="chart" sz="quarter" idx="13"/>
            <p:extLst>
              <p:ext uri="{D42A27DB-BD31-4B8C-83A1-F6EECF244321}">
                <p14:modId xmlns:p14="http://schemas.microsoft.com/office/powerpoint/2010/main" val="4042006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450AD-D40C-4A9D-A535-453970DEABF5}"/>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6973D03A-9338-4D8F-86C0-41024B876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302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0B442-09E6-4404-8ECF-4D66AA7C98AE}"/>
              </a:ext>
            </a:extLst>
          </p:cNvPr>
          <p:cNvSpPr>
            <a:spLocks noGrp="1"/>
          </p:cNvSpPr>
          <p:nvPr>
            <p:ph type="title"/>
          </p:nvPr>
        </p:nvSpPr>
        <p:spPr/>
        <p:txBody>
          <a:bodyPr/>
          <a:lstStyle/>
          <a:p>
            <a:r>
              <a:rPr lang="en-US"/>
              <a:t>Instagram Posts Table - 1 of 8</a:t>
            </a:r>
          </a:p>
        </p:txBody>
      </p:sp>
      <p:graphicFrame>
        <p:nvGraphicFramePr>
          <p:cNvPr id="5" name="Table Placeholder 4">
            <a:extLst>
              <a:ext uri="{FF2B5EF4-FFF2-40B4-BE49-F238E27FC236}">
                <a16:creationId xmlns:a16="http://schemas.microsoft.com/office/drawing/2014/main" id="{B2A50A94-1D29-47FB-B5BF-D978B9D678B7}"/>
              </a:ext>
            </a:extLst>
          </p:cNvPr>
          <p:cNvGraphicFramePr>
            <a:graphicFrameLocks noGrp="1"/>
          </p:cNvGraphicFramePr>
          <p:nvPr>
            <p:ph type="tbl" sz="quarter" idx="13"/>
            <p:extLst>
              <p:ext uri="{D42A27DB-BD31-4B8C-83A1-F6EECF244321}">
                <p14:modId xmlns:p14="http://schemas.microsoft.com/office/powerpoint/2010/main" val="106369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11863275"/>
                    </a:ext>
                  </a:extLst>
                </a:gridCol>
                <a:gridCol w="987552">
                  <a:extLst>
                    <a:ext uri="{9D8B030D-6E8A-4147-A177-3AD203B41FA5}">
                      <a16:colId xmlns:a16="http://schemas.microsoft.com/office/drawing/2014/main" val="2462321315"/>
                    </a:ext>
                  </a:extLst>
                </a:gridCol>
                <a:gridCol w="987552">
                  <a:extLst>
                    <a:ext uri="{9D8B030D-6E8A-4147-A177-3AD203B41FA5}">
                      <a16:colId xmlns:a16="http://schemas.microsoft.com/office/drawing/2014/main" val="1113487740"/>
                    </a:ext>
                  </a:extLst>
                </a:gridCol>
                <a:gridCol w="987552">
                  <a:extLst>
                    <a:ext uri="{9D8B030D-6E8A-4147-A177-3AD203B41FA5}">
                      <a16:colId xmlns:a16="http://schemas.microsoft.com/office/drawing/2014/main" val="3162995793"/>
                    </a:ext>
                  </a:extLst>
                </a:gridCol>
                <a:gridCol w="987552">
                  <a:extLst>
                    <a:ext uri="{9D8B030D-6E8A-4147-A177-3AD203B41FA5}">
                      <a16:colId xmlns:a16="http://schemas.microsoft.com/office/drawing/2014/main" val="52876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60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- 2018-02-22 13:28:57</a:t>
                      </a:r>
                      <a:r>
                        <a:rPr kumimoji="0" lang="en-US" sz="1000" b="0" i="0" u="none" strike="noStrike" kern="1200" cap="none" spc="0" normalizeH="0" baseline="0" noProof="0">
                          <a:ln>
                            <a:noFill/>
                          </a:ln>
                          <a:solidFill>
                            <a:prstClr val="black"/>
                          </a:solidFill>
                          <a:effectLst/>
                          <a:uLnTx/>
                          <a:uFillTx/>
                          <a:latin typeface="+mn-lt"/>
                          <a:ea typeface="+mn-ea"/>
                          <a:cs typeface="+mn-cs"/>
                        </a:rPr>
                        <a:t>
The timeless Flos Architectural Thin led combines design with high quality and looks great in any interior. 
#LightboxIntl #electronics #technology #tech #instatech #instagood #lighting #light #interior #interiordesign #architecture #luxury #luxurylighting #whatsuplebanon #beirut #lebanon #qatar #ksa #homeautomation #design #lightdesign #instadesign #contemporaryliving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721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- 2018-02-20 13:46:27</a:t>
                      </a:r>
                      <a:r>
                        <a:rPr kumimoji="0" lang="en-US" sz="1000" b="0" i="0" u="none" strike="noStrike" kern="1200" cap="none" spc="0" normalizeH="0" baseline="0" noProof="0">
                          <a:ln>
                            <a:noFill/>
                          </a:ln>
                          <a:solidFill>
                            <a:prstClr val="black"/>
                          </a:solidFill>
                          <a:effectLst/>
                          <a:uLnTx/>
                          <a:uFillTx/>
                          <a:latin typeface="+mn-lt"/>
                          <a:ea typeface="+mn-ea"/>
                          <a:cs typeface="+mn-cs"/>
                        </a:rPr>
                        <a:t>
When quality is a must... Lightbox is proud to be part of the the third Porsche Studio in the world and first in the region. A special thank you to Mr. Assaad Raphael.
#LightboxIntl #electronics #luxurycars #tech #instatech #instagood #lighting #light #interior #interiordesign #architecture #luxury #luxurylighting #whatsuplebanon #beirut #lebanon #qatar #ksa ##porschestudiobeirut #porschelebanonsfans #porsche #contemporaryliving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409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- 2018-02-19 13:28:37</a:t>
                      </a:r>
                      <a:r>
                        <a:rPr kumimoji="0" lang="en-US" sz="1000" b="0" i="0" u="none" strike="noStrike" kern="1200" cap="none" spc="0" normalizeH="0" baseline="0" noProof="0">
                          <a:ln>
                            <a:noFill/>
                          </a:ln>
                          <a:solidFill>
                            <a:prstClr val="black"/>
                          </a:solidFill>
                          <a:effectLst/>
                          <a:uLnTx/>
                          <a:uFillTx/>
                          <a:latin typeface="+mn-lt"/>
                          <a:ea typeface="+mn-ea"/>
                          <a:cs typeface="+mn-cs"/>
                        </a:rPr>
                        <a:t>
#repost @flos 
A network of light within the space.
📷 Germano Borrelli at @archiproducts_milano 
#LightboxIntl #electronics #technology #tech #instatech #instagood #lighting #light #interior #interiordesign #architecture #luxury #luxurylighting #whatsuplebanon #beirut #lebanon #qatar #ksa #homeautomation #design #lightdesign #instadesign #contemporaryliving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9265470"/>
                  </a:ext>
                </a:extLst>
              </a:tr>
            </a:tbl>
          </a:graphicData>
        </a:graphic>
      </p:graphicFrame>
      <p:sp>
        <p:nvSpPr>
          <p:cNvPr id="4" name="Text Placeholder 3">
            <a:extLst>
              <a:ext uri="{FF2B5EF4-FFF2-40B4-BE49-F238E27FC236}">
                <a16:creationId xmlns:a16="http://schemas.microsoft.com/office/drawing/2014/main" id="{0EA4EDD3-067A-41B4-B2E2-E0DEFFF7F99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1705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0DCA-90A5-430A-A440-63DFC69C4849}"/>
              </a:ext>
            </a:extLst>
          </p:cNvPr>
          <p:cNvSpPr>
            <a:spLocks noGrp="1"/>
          </p:cNvSpPr>
          <p:nvPr>
            <p:ph type="title"/>
          </p:nvPr>
        </p:nvSpPr>
        <p:spPr/>
        <p:txBody>
          <a:bodyPr/>
          <a:lstStyle/>
          <a:p>
            <a:r>
              <a:rPr lang="en-US"/>
              <a:t>Instagram Posts Table - 2 of 8</a:t>
            </a:r>
          </a:p>
        </p:txBody>
      </p:sp>
      <p:graphicFrame>
        <p:nvGraphicFramePr>
          <p:cNvPr id="5" name="Table Placeholder 4">
            <a:extLst>
              <a:ext uri="{FF2B5EF4-FFF2-40B4-BE49-F238E27FC236}">
                <a16:creationId xmlns:a16="http://schemas.microsoft.com/office/drawing/2014/main" id="{F74858BD-4984-467F-BBF6-6D0E9F1B9F67}"/>
              </a:ext>
            </a:extLst>
          </p:cNvPr>
          <p:cNvGraphicFramePr>
            <a:graphicFrameLocks noGrp="1"/>
          </p:cNvGraphicFramePr>
          <p:nvPr>
            <p:ph type="tbl" sz="quarter" idx="13"/>
            <p:extLst>
              <p:ext uri="{D42A27DB-BD31-4B8C-83A1-F6EECF244321}">
                <p14:modId xmlns:p14="http://schemas.microsoft.com/office/powerpoint/2010/main" val="192912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8165665"/>
                    </a:ext>
                  </a:extLst>
                </a:gridCol>
                <a:gridCol w="987552">
                  <a:extLst>
                    <a:ext uri="{9D8B030D-6E8A-4147-A177-3AD203B41FA5}">
                      <a16:colId xmlns:a16="http://schemas.microsoft.com/office/drawing/2014/main" val="330030525"/>
                    </a:ext>
                  </a:extLst>
                </a:gridCol>
                <a:gridCol w="987552">
                  <a:extLst>
                    <a:ext uri="{9D8B030D-6E8A-4147-A177-3AD203B41FA5}">
                      <a16:colId xmlns:a16="http://schemas.microsoft.com/office/drawing/2014/main" val="606349723"/>
                    </a:ext>
                  </a:extLst>
                </a:gridCol>
                <a:gridCol w="987552">
                  <a:extLst>
                    <a:ext uri="{9D8B030D-6E8A-4147-A177-3AD203B41FA5}">
                      <a16:colId xmlns:a16="http://schemas.microsoft.com/office/drawing/2014/main" val="2686483395"/>
                    </a:ext>
                  </a:extLst>
                </a:gridCol>
                <a:gridCol w="987552">
                  <a:extLst>
                    <a:ext uri="{9D8B030D-6E8A-4147-A177-3AD203B41FA5}">
                      <a16:colId xmlns:a16="http://schemas.microsoft.com/office/drawing/2014/main" val="2009184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046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- 2018-02-18 02:43:15</a:t>
                      </a:r>
                      <a:r>
                        <a:rPr kumimoji="0" lang="en-US" sz="1000" b="0" i="0" u="none" strike="noStrike" kern="1200" cap="none" spc="0" normalizeH="0" baseline="0" noProof="0">
                          <a:ln>
                            <a:noFill/>
                          </a:ln>
                          <a:solidFill>
                            <a:prstClr val="black"/>
                          </a:solidFill>
                          <a:effectLst/>
                          <a:uLnTx/>
                          <a:uFillTx/>
                          <a:latin typeface="+mn-lt"/>
                          <a:ea typeface="+mn-ea"/>
                          <a:cs typeface="+mn-cs"/>
                        </a:rPr>
                        <a:t>
The Divus Mirror has the special ability to combine a mirror and a touch panel. With Divus, whole buildings or business units can be controlled, selectively regulated, supervised, entertained, informed and much more from one place. It does not need to be hidden or banished in equipment areas. Its integrated mirror in standby mode can look fantastic in any lobby, bathroom or kitchen. 
#LightboxIntl #electronics #technology #tech #instatech #instagood #lighting #light #interior #interiordesign #architecture #luxury #luxurylighting #whatsuplebanon #beirut #lebanon #qatar #ksa #homeautomation #design #lightdesign #instadesign #contemporaryliving #divus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580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- 2018-02-17 08:07:11</a:t>
                      </a:r>
                      <a:r>
                        <a:rPr kumimoji="0" lang="en-US" sz="1000" b="0" i="0" u="none" strike="noStrike" kern="1200" cap="none" spc="0" normalizeH="0" baseline="0" noProof="0">
                          <a:ln>
                            <a:noFill/>
                          </a:ln>
                          <a:solidFill>
                            <a:prstClr val="black"/>
                          </a:solidFill>
                          <a:effectLst/>
                          <a:uLnTx/>
                          <a:uFillTx/>
                          <a:latin typeface="+mn-lt"/>
                          <a:ea typeface="+mn-ea"/>
                          <a:cs typeface="+mn-cs"/>
                        </a:rPr>
                        <a:t>
The Tracking Magnet system by Flos is creative, flexible, reliable and precise. It is perfect for retail displays where frequent changes are typical and absolute performance is required. 
#LightboxIntl #electronics #technology #tech #instatech #instagood #lighting #light #interior #interiordesign #architecture #luxury #luxurylighting #whatsuplebanon #beirut #lebanon #qatar #ksa #homeautomation #design #lightdesign #instadesign #contemporaryliving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2718732"/>
                  </a:ext>
                </a:extLst>
              </a:tr>
            </a:tbl>
          </a:graphicData>
        </a:graphic>
      </p:graphicFrame>
      <p:sp>
        <p:nvSpPr>
          <p:cNvPr id="4" name="Text Placeholder 3">
            <a:extLst>
              <a:ext uri="{FF2B5EF4-FFF2-40B4-BE49-F238E27FC236}">
                <a16:creationId xmlns:a16="http://schemas.microsoft.com/office/drawing/2014/main" id="{55A7A366-2648-4062-B060-D57FBA86B2E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7011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CBA5D-EA31-4688-BD0B-6CD487D6BCD0}"/>
              </a:ext>
            </a:extLst>
          </p:cNvPr>
          <p:cNvSpPr>
            <a:spLocks noGrp="1"/>
          </p:cNvSpPr>
          <p:nvPr>
            <p:ph type="title"/>
          </p:nvPr>
        </p:nvSpPr>
        <p:spPr/>
        <p:txBody>
          <a:bodyPr/>
          <a:lstStyle/>
          <a:p>
            <a:r>
              <a:rPr lang="en-US"/>
              <a:t>Instagram Posts Table - 3 of 8</a:t>
            </a:r>
          </a:p>
        </p:txBody>
      </p:sp>
      <p:graphicFrame>
        <p:nvGraphicFramePr>
          <p:cNvPr id="5" name="Table Placeholder 4">
            <a:extLst>
              <a:ext uri="{FF2B5EF4-FFF2-40B4-BE49-F238E27FC236}">
                <a16:creationId xmlns:a16="http://schemas.microsoft.com/office/drawing/2014/main" id="{8489B51E-5085-4B33-8B2D-6C708B3F49CA}"/>
              </a:ext>
            </a:extLst>
          </p:cNvPr>
          <p:cNvGraphicFramePr>
            <a:graphicFrameLocks noGrp="1"/>
          </p:cNvGraphicFramePr>
          <p:nvPr>
            <p:ph type="tbl" sz="quarter" idx="13"/>
            <p:extLst>
              <p:ext uri="{D42A27DB-BD31-4B8C-83A1-F6EECF244321}">
                <p14:modId xmlns:p14="http://schemas.microsoft.com/office/powerpoint/2010/main" val="250825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4287541"/>
                    </a:ext>
                  </a:extLst>
                </a:gridCol>
                <a:gridCol w="987552">
                  <a:extLst>
                    <a:ext uri="{9D8B030D-6E8A-4147-A177-3AD203B41FA5}">
                      <a16:colId xmlns:a16="http://schemas.microsoft.com/office/drawing/2014/main" val="4150682443"/>
                    </a:ext>
                  </a:extLst>
                </a:gridCol>
                <a:gridCol w="987552">
                  <a:extLst>
                    <a:ext uri="{9D8B030D-6E8A-4147-A177-3AD203B41FA5}">
                      <a16:colId xmlns:a16="http://schemas.microsoft.com/office/drawing/2014/main" val="1006228955"/>
                    </a:ext>
                  </a:extLst>
                </a:gridCol>
                <a:gridCol w="987552">
                  <a:extLst>
                    <a:ext uri="{9D8B030D-6E8A-4147-A177-3AD203B41FA5}">
                      <a16:colId xmlns:a16="http://schemas.microsoft.com/office/drawing/2014/main" val="1301832201"/>
                    </a:ext>
                  </a:extLst>
                </a:gridCol>
                <a:gridCol w="987552">
                  <a:extLst>
                    <a:ext uri="{9D8B030D-6E8A-4147-A177-3AD203B41FA5}">
                      <a16:colId xmlns:a16="http://schemas.microsoft.com/office/drawing/2014/main" val="236516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793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- 2018-02-16 11:14:39</a:t>
                      </a:r>
                      <a:r>
                        <a:rPr kumimoji="0" lang="en-US" sz="1000" b="0" i="0" u="none" strike="noStrike" kern="1200" cap="none" spc="0" normalizeH="0" baseline="0" noProof="0">
                          <a:ln>
                            <a:noFill/>
                          </a:ln>
                          <a:solidFill>
                            <a:prstClr val="black"/>
                          </a:solidFill>
                          <a:effectLst/>
                          <a:uLnTx/>
                          <a:uFillTx/>
                          <a:latin typeface="+mn-lt"/>
                          <a:ea typeface="+mn-ea"/>
                          <a:cs typeface="+mn-cs"/>
                        </a:rPr>
                        <a:t>
#repost @siedlenordic 
PVD coating - guarantees perfect surfaces with a brilliant colour quality and outstanding mechanical properties
#LightboxIntl #electronics #technology #tech #instatech #instagood #lighting #light #interior #interiordesign #architecture #luxury #luxurylighting #whatsuplebanon #beirut #lebanon #qatar #ksa #homeautomation #design #lightdesign #instadesign #contemporaryliving #siedle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606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- 2018-02-15 09:52:11</a:t>
                      </a:r>
                      <a:r>
                        <a:rPr kumimoji="0" lang="en-US" sz="1000" b="0" i="0" u="none" strike="noStrike" kern="1200" cap="none" spc="0" normalizeH="0" baseline="0" noProof="0">
                          <a:ln>
                            <a:noFill/>
                          </a:ln>
                          <a:solidFill>
                            <a:prstClr val="black"/>
                          </a:solidFill>
                          <a:effectLst/>
                          <a:uLnTx/>
                          <a:uFillTx/>
                          <a:latin typeface="+mn-lt"/>
                          <a:ea typeface="+mn-ea"/>
                          <a:cs typeface="+mn-cs"/>
                        </a:rPr>
                        <a:t>
Besides being a perfect lighting tool, Morsetto by Davide Groppi is also a “ready-made” or conceptual reinterpretation.
Thanks to the support of a large lever clamp of the type you might find in a workshop, the light source has been positioned far from where the lamp is attached to the table, utilising three adjustable arms.
Morsetto is a table lamp, but at the same time, it is also a very lightweight, suspended light. It can be positioned, balanced and turned, but overall it produces a beautiful light on the table. 
#LightboxIntl #electronics #technology #tech #instatech #instagood #lighting #light #interior #interiordesign #architecture #luxury #luxurylighting #whatsuplebanon #beirut #lebanon #qatar #ksa #homeautomation #design #lightdesign #instadesign #contemporaryliving #davidegroppi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33752681"/>
                  </a:ext>
                </a:extLst>
              </a:tr>
            </a:tbl>
          </a:graphicData>
        </a:graphic>
      </p:graphicFrame>
      <p:sp>
        <p:nvSpPr>
          <p:cNvPr id="4" name="Text Placeholder 3">
            <a:extLst>
              <a:ext uri="{FF2B5EF4-FFF2-40B4-BE49-F238E27FC236}">
                <a16:creationId xmlns:a16="http://schemas.microsoft.com/office/drawing/2014/main" id="{84E61265-F854-4415-BEDA-926D228AF57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70917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835A-D772-4201-80DF-5815512B803F}"/>
              </a:ext>
            </a:extLst>
          </p:cNvPr>
          <p:cNvSpPr>
            <a:spLocks noGrp="1"/>
          </p:cNvSpPr>
          <p:nvPr>
            <p:ph type="title"/>
          </p:nvPr>
        </p:nvSpPr>
        <p:spPr/>
        <p:txBody>
          <a:bodyPr/>
          <a:lstStyle/>
          <a:p>
            <a:r>
              <a:rPr lang="en-US"/>
              <a:t>Instagram Posts Table - 4 of 8</a:t>
            </a:r>
          </a:p>
        </p:txBody>
      </p:sp>
      <p:graphicFrame>
        <p:nvGraphicFramePr>
          <p:cNvPr id="5" name="Table Placeholder 4">
            <a:extLst>
              <a:ext uri="{FF2B5EF4-FFF2-40B4-BE49-F238E27FC236}">
                <a16:creationId xmlns:a16="http://schemas.microsoft.com/office/drawing/2014/main" id="{A5F3E4F4-EB17-44D7-B6BA-8974C9DD1C3A}"/>
              </a:ext>
            </a:extLst>
          </p:cNvPr>
          <p:cNvGraphicFramePr>
            <a:graphicFrameLocks noGrp="1"/>
          </p:cNvGraphicFramePr>
          <p:nvPr>
            <p:ph type="tbl" sz="quarter" idx="13"/>
            <p:extLst>
              <p:ext uri="{D42A27DB-BD31-4B8C-83A1-F6EECF244321}">
                <p14:modId xmlns:p14="http://schemas.microsoft.com/office/powerpoint/2010/main" val="387290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9146292"/>
                    </a:ext>
                  </a:extLst>
                </a:gridCol>
                <a:gridCol w="987552">
                  <a:extLst>
                    <a:ext uri="{9D8B030D-6E8A-4147-A177-3AD203B41FA5}">
                      <a16:colId xmlns:a16="http://schemas.microsoft.com/office/drawing/2014/main" val="1660537486"/>
                    </a:ext>
                  </a:extLst>
                </a:gridCol>
                <a:gridCol w="987552">
                  <a:extLst>
                    <a:ext uri="{9D8B030D-6E8A-4147-A177-3AD203B41FA5}">
                      <a16:colId xmlns:a16="http://schemas.microsoft.com/office/drawing/2014/main" val="1880261051"/>
                    </a:ext>
                  </a:extLst>
                </a:gridCol>
                <a:gridCol w="987552">
                  <a:extLst>
                    <a:ext uri="{9D8B030D-6E8A-4147-A177-3AD203B41FA5}">
                      <a16:colId xmlns:a16="http://schemas.microsoft.com/office/drawing/2014/main" val="2885121034"/>
                    </a:ext>
                  </a:extLst>
                </a:gridCol>
                <a:gridCol w="987552">
                  <a:extLst>
                    <a:ext uri="{9D8B030D-6E8A-4147-A177-3AD203B41FA5}">
                      <a16:colId xmlns:a16="http://schemas.microsoft.com/office/drawing/2014/main" val="878033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47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- 2018-02-14 13:24:29</a:t>
                      </a:r>
                      <a:r>
                        <a:rPr kumimoji="0" lang="en-US" sz="1000" b="0" i="0" u="none" strike="noStrike" kern="1200" cap="none" spc="0" normalizeH="0" baseline="0" noProof="0">
                          <a:ln>
                            <a:noFill/>
                          </a:ln>
                          <a:solidFill>
                            <a:prstClr val="black"/>
                          </a:solidFill>
                          <a:effectLst/>
                          <a:uLnTx/>
                          <a:uFillTx/>
                          <a:latin typeface="+mn-lt"/>
                          <a:ea typeface="+mn-ea"/>
                          <a:cs typeface="+mn-cs"/>
                        </a:rPr>
                        <a:t>
#repost @flos
An innovative architectural system with an industrial aesthetic 📷 Germano Borrelli at @archiproducts_milano
#LightboxIntl #electronics #technology #tech #instatech #instagood #lighting #light #interior #interiordesign #architecture #luxury #luxurylighting #whatsuplebanon #beirut #lebanon #qatar #ksa #homeautomation #design #lightdesign #instadesign #contemporaryliving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613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- 2018-02-11 12:35:00</a:t>
                      </a:r>
                      <a:r>
                        <a:rPr kumimoji="0" lang="en-US" sz="1000" b="0" i="0" u="none" strike="noStrike" kern="1200" cap="none" spc="0" normalizeH="0" baseline="0" noProof="0">
                          <a:ln>
                            <a:noFill/>
                          </a:ln>
                          <a:solidFill>
                            <a:prstClr val="black"/>
                          </a:solidFill>
                          <a:effectLst/>
                          <a:uLnTx/>
                          <a:uFillTx/>
                          <a:latin typeface="+mn-lt"/>
                          <a:ea typeface="+mn-ea"/>
                          <a:cs typeface="+mn-cs"/>
                        </a:rPr>
                        <a:t>
#repost @davidegroppi SOLEMIO came about by contemplating and working with natural light. It evokes the colour blue of the sky and the light of the sun. It is a ray of light that can be directed wherever one wants it.
RGB wireless control.
#LightboxIntl #electronics #technology #tech #instatech #instagood #lighting #light #interior #interiordesign #architecture #luxury #luxurylighting #whatsuplebanon #beirut #lebanon #qatar #ksa #homeautomation #design #lightdesign #instadesign #contemporaryliving #davidegroppi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5478294"/>
                  </a:ext>
                </a:extLst>
              </a:tr>
            </a:tbl>
          </a:graphicData>
        </a:graphic>
      </p:graphicFrame>
      <p:sp>
        <p:nvSpPr>
          <p:cNvPr id="4" name="Text Placeholder 3">
            <a:extLst>
              <a:ext uri="{FF2B5EF4-FFF2-40B4-BE49-F238E27FC236}">
                <a16:creationId xmlns:a16="http://schemas.microsoft.com/office/drawing/2014/main" id="{71ABCD3B-4373-40D2-B457-7A158BDFE5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77249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98DD-A227-4BA0-B031-DF91F33E154C}"/>
              </a:ext>
            </a:extLst>
          </p:cNvPr>
          <p:cNvSpPr>
            <a:spLocks noGrp="1"/>
          </p:cNvSpPr>
          <p:nvPr>
            <p:ph type="title"/>
          </p:nvPr>
        </p:nvSpPr>
        <p:spPr/>
        <p:txBody>
          <a:bodyPr/>
          <a:lstStyle/>
          <a:p>
            <a:r>
              <a:rPr lang="en-US"/>
              <a:t>Instagram Posts Table - 5 of 8</a:t>
            </a:r>
          </a:p>
        </p:txBody>
      </p:sp>
      <p:graphicFrame>
        <p:nvGraphicFramePr>
          <p:cNvPr id="5" name="Table Placeholder 4">
            <a:extLst>
              <a:ext uri="{FF2B5EF4-FFF2-40B4-BE49-F238E27FC236}">
                <a16:creationId xmlns:a16="http://schemas.microsoft.com/office/drawing/2014/main" id="{D2C2181A-68EB-4EA9-93CD-3920FDC7EA1C}"/>
              </a:ext>
            </a:extLst>
          </p:cNvPr>
          <p:cNvGraphicFramePr>
            <a:graphicFrameLocks noGrp="1"/>
          </p:cNvGraphicFramePr>
          <p:nvPr>
            <p:ph type="tbl" sz="quarter" idx="13"/>
            <p:extLst>
              <p:ext uri="{D42A27DB-BD31-4B8C-83A1-F6EECF244321}">
                <p14:modId xmlns:p14="http://schemas.microsoft.com/office/powerpoint/2010/main" val="74382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04996590"/>
                    </a:ext>
                  </a:extLst>
                </a:gridCol>
                <a:gridCol w="987552">
                  <a:extLst>
                    <a:ext uri="{9D8B030D-6E8A-4147-A177-3AD203B41FA5}">
                      <a16:colId xmlns:a16="http://schemas.microsoft.com/office/drawing/2014/main" val="3278435029"/>
                    </a:ext>
                  </a:extLst>
                </a:gridCol>
                <a:gridCol w="987552">
                  <a:extLst>
                    <a:ext uri="{9D8B030D-6E8A-4147-A177-3AD203B41FA5}">
                      <a16:colId xmlns:a16="http://schemas.microsoft.com/office/drawing/2014/main" val="3740094330"/>
                    </a:ext>
                  </a:extLst>
                </a:gridCol>
                <a:gridCol w="987552">
                  <a:extLst>
                    <a:ext uri="{9D8B030D-6E8A-4147-A177-3AD203B41FA5}">
                      <a16:colId xmlns:a16="http://schemas.microsoft.com/office/drawing/2014/main" val="2079658681"/>
                    </a:ext>
                  </a:extLst>
                </a:gridCol>
                <a:gridCol w="987552">
                  <a:extLst>
                    <a:ext uri="{9D8B030D-6E8A-4147-A177-3AD203B41FA5}">
                      <a16:colId xmlns:a16="http://schemas.microsoft.com/office/drawing/2014/main" val="2996525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301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- 2018-02-08 13:45:25</a:t>
                      </a:r>
                      <a:r>
                        <a:rPr kumimoji="0" lang="en-US" sz="1000" b="0" i="0" u="none" strike="noStrike" kern="1200" cap="none" spc="0" normalizeH="0" baseline="0" noProof="0">
                          <a:ln>
                            <a:noFill/>
                          </a:ln>
                          <a:solidFill>
                            <a:prstClr val="black"/>
                          </a:solidFill>
                          <a:effectLst/>
                          <a:uLnTx/>
                          <a:uFillTx/>
                          <a:latin typeface="+mn-lt"/>
                          <a:ea typeface="+mn-ea"/>
                          <a:cs typeface="+mn-cs"/>
                        </a:rPr>
                        <a:t>
#repost @jung.group 
How much time do you spend in the bathroom every day? Research has shown that today people spend almost twice as long in the bathroom as they did fifteen years ago. This is because the bathroom has increasingly developed into a relaxation and wellness area. The appropriate entertainment in the bathroom offers you the Bluethooth Connect from JUNG. Installed in the wall in the versatile switch design, the radio not only adapts to the rest of the electrical installation in the room, but becomes a real eye-catcher. Very special: The black glass front paired with a frame made of brass.
#LightboxIntl #electronics #technology #tech #instatech #instagood #lighting #light #interior #interiordesign #architecture #luxury #luxurylighting #whatsuplebanon #beirut #lebanon #qatar #ksa #homeautomation #design #lightdesign #instadesign #contemporaryliving #junggroup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284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- 2018-02-07 13:26:20</a:t>
                      </a:r>
                      <a:r>
                        <a:rPr kumimoji="0" lang="en-US" sz="1000" b="0" i="0" u="none" strike="noStrike" kern="1200" cap="none" spc="0" normalizeH="0" baseline="0" noProof="0">
                          <a:ln>
                            <a:noFill/>
                          </a:ln>
                          <a:solidFill>
                            <a:prstClr val="black"/>
                          </a:solidFill>
                          <a:effectLst/>
                          <a:uLnTx/>
                          <a:uFillTx/>
                          <a:latin typeface="+mn-lt"/>
                          <a:ea typeface="+mn-ea"/>
                          <a:cs typeface="+mn-cs"/>
                        </a:rPr>
                        <a:t>
The Bocci Lighting 28 series, designed by Omer Arbel, is a contemporary chandelier created using complex glass blowing techniques. 
#LightboxIntl #electronics #technology #tech #instatech #instagood #lighting #light #interior #interiordesign #architecture #luxury #luxurylighting #whatsuplebanon #beirut #lebanon #qatar #ksa #homeautomation #design #lightdesign #instadesign #contemporaryliving #bocci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4420136"/>
                  </a:ext>
                </a:extLst>
              </a:tr>
            </a:tbl>
          </a:graphicData>
        </a:graphic>
      </p:graphicFrame>
      <p:sp>
        <p:nvSpPr>
          <p:cNvPr id="4" name="Text Placeholder 3">
            <a:extLst>
              <a:ext uri="{FF2B5EF4-FFF2-40B4-BE49-F238E27FC236}">
                <a16:creationId xmlns:a16="http://schemas.microsoft.com/office/drawing/2014/main" id="{41D8A569-907E-42F4-B177-8F322049F6F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85734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A1458-62C5-42D7-9CAF-19CFA64DF605}"/>
              </a:ext>
            </a:extLst>
          </p:cNvPr>
          <p:cNvSpPr>
            <a:spLocks noGrp="1"/>
          </p:cNvSpPr>
          <p:nvPr>
            <p:ph type="title"/>
          </p:nvPr>
        </p:nvSpPr>
        <p:spPr/>
        <p:txBody>
          <a:bodyPr/>
          <a:lstStyle/>
          <a:p>
            <a:r>
              <a:rPr lang="en-US"/>
              <a:t>Instagram Posts Table - 6 of 8</a:t>
            </a:r>
          </a:p>
        </p:txBody>
      </p:sp>
      <p:graphicFrame>
        <p:nvGraphicFramePr>
          <p:cNvPr id="5" name="Table Placeholder 4">
            <a:extLst>
              <a:ext uri="{FF2B5EF4-FFF2-40B4-BE49-F238E27FC236}">
                <a16:creationId xmlns:a16="http://schemas.microsoft.com/office/drawing/2014/main" id="{1F78B7FC-FEB3-48C3-BBF6-90C583271DF1}"/>
              </a:ext>
            </a:extLst>
          </p:cNvPr>
          <p:cNvGraphicFramePr>
            <a:graphicFrameLocks noGrp="1"/>
          </p:cNvGraphicFramePr>
          <p:nvPr>
            <p:ph type="tbl" sz="quarter" idx="13"/>
            <p:extLst>
              <p:ext uri="{D42A27DB-BD31-4B8C-83A1-F6EECF244321}">
                <p14:modId xmlns:p14="http://schemas.microsoft.com/office/powerpoint/2010/main" val="17999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8342347"/>
                    </a:ext>
                  </a:extLst>
                </a:gridCol>
                <a:gridCol w="987552">
                  <a:extLst>
                    <a:ext uri="{9D8B030D-6E8A-4147-A177-3AD203B41FA5}">
                      <a16:colId xmlns:a16="http://schemas.microsoft.com/office/drawing/2014/main" val="720821813"/>
                    </a:ext>
                  </a:extLst>
                </a:gridCol>
                <a:gridCol w="987552">
                  <a:extLst>
                    <a:ext uri="{9D8B030D-6E8A-4147-A177-3AD203B41FA5}">
                      <a16:colId xmlns:a16="http://schemas.microsoft.com/office/drawing/2014/main" val="2051346728"/>
                    </a:ext>
                  </a:extLst>
                </a:gridCol>
                <a:gridCol w="987552">
                  <a:extLst>
                    <a:ext uri="{9D8B030D-6E8A-4147-A177-3AD203B41FA5}">
                      <a16:colId xmlns:a16="http://schemas.microsoft.com/office/drawing/2014/main" val="943769854"/>
                    </a:ext>
                  </a:extLst>
                </a:gridCol>
                <a:gridCol w="987552">
                  <a:extLst>
                    <a:ext uri="{9D8B030D-6E8A-4147-A177-3AD203B41FA5}">
                      <a16:colId xmlns:a16="http://schemas.microsoft.com/office/drawing/2014/main" val="309828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331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- 2018-02-06 13:10:34</a:t>
                      </a:r>
                      <a:r>
                        <a:rPr kumimoji="0" lang="en-US" sz="1000" b="0" i="0" u="none" strike="noStrike" kern="1200" cap="none" spc="0" normalizeH="0" baseline="0" noProof="0">
                          <a:ln>
                            <a:noFill/>
                          </a:ln>
                          <a:solidFill>
                            <a:prstClr val="black"/>
                          </a:solidFill>
                          <a:effectLst/>
                          <a:uLnTx/>
                          <a:uFillTx/>
                          <a:latin typeface="+mn-lt"/>
                          <a:ea typeface="+mn-ea"/>
                          <a:cs typeface="+mn-cs"/>
                        </a:rPr>
                        <a:t>
‘The Wave’, an interactive sound and light installation, spanning 80 meters on Ofelia Plads as part of the Danish art and music festival Frost Festival in Copenhagen. Developed by internationally renowned light design collection Obscura Vertigo and with sound production by Peter Albrechtsen. 
#LightboxIntl #electronics #technology #tech #instatech #instagood #lighting #light #interior #interiordesign #architecture #luxury #luxurylighting #whatsuplebanon #beirut #lebanon #qatar #ksa #homeautomation #design #lightdesign #instadesign #contemporaryliving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670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- 2018-02-05 14:29:04</a:t>
                      </a:r>
                      <a:r>
                        <a:rPr kumimoji="0" lang="en-US" sz="1000" b="0" i="0" u="none" strike="noStrike" kern="1200" cap="none" spc="0" normalizeH="0" baseline="0" noProof="0">
                          <a:ln>
                            <a:noFill/>
                          </a:ln>
                          <a:solidFill>
                            <a:prstClr val="black"/>
                          </a:solidFill>
                          <a:effectLst/>
                          <a:uLnTx/>
                          <a:uFillTx/>
                          <a:latin typeface="+mn-lt"/>
                          <a:ea typeface="+mn-ea"/>
                          <a:cs typeface="+mn-cs"/>
                        </a:rPr>
                        <a:t>
#repost @edivad19 
Can you spot the Infinito wall lamp?
#LightboxIntl #electronics #technology #tech #instatech #instagood #lighting #light #interior #interiordesign #architecture #luxury #luxurylighting #whatsuplebanon #beirut #lebanon #qatar #ksa #homeautomation #design #lightdesign #instadesign #contemporaryliving #davidegroppi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4011735"/>
                  </a:ext>
                </a:extLst>
              </a:tr>
            </a:tbl>
          </a:graphicData>
        </a:graphic>
      </p:graphicFrame>
      <p:sp>
        <p:nvSpPr>
          <p:cNvPr id="4" name="Text Placeholder 3">
            <a:extLst>
              <a:ext uri="{FF2B5EF4-FFF2-40B4-BE49-F238E27FC236}">
                <a16:creationId xmlns:a16="http://schemas.microsoft.com/office/drawing/2014/main" id="{8AFF3F1A-6EA3-4F84-B322-541CB3E322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5278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280E-E91D-4D84-B9BF-8A873A721951}"/>
              </a:ext>
            </a:extLst>
          </p:cNvPr>
          <p:cNvSpPr>
            <a:spLocks noGrp="1"/>
          </p:cNvSpPr>
          <p:nvPr>
            <p:ph type="title"/>
          </p:nvPr>
        </p:nvSpPr>
        <p:spPr/>
        <p:txBody>
          <a:bodyPr/>
          <a:lstStyle/>
          <a:p>
            <a:r>
              <a:rPr lang="en-US"/>
              <a:t>Instagram Posts Table - 7 of 8</a:t>
            </a:r>
          </a:p>
        </p:txBody>
      </p:sp>
      <p:graphicFrame>
        <p:nvGraphicFramePr>
          <p:cNvPr id="5" name="Table Placeholder 4">
            <a:extLst>
              <a:ext uri="{FF2B5EF4-FFF2-40B4-BE49-F238E27FC236}">
                <a16:creationId xmlns:a16="http://schemas.microsoft.com/office/drawing/2014/main" id="{1D5123F5-E165-4401-AC27-F953697F3FD0}"/>
              </a:ext>
            </a:extLst>
          </p:cNvPr>
          <p:cNvGraphicFramePr>
            <a:graphicFrameLocks noGrp="1"/>
          </p:cNvGraphicFramePr>
          <p:nvPr>
            <p:ph type="tbl" sz="quarter" idx="13"/>
            <p:extLst>
              <p:ext uri="{D42A27DB-BD31-4B8C-83A1-F6EECF244321}">
                <p14:modId xmlns:p14="http://schemas.microsoft.com/office/powerpoint/2010/main" val="1124381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7018737"/>
                    </a:ext>
                  </a:extLst>
                </a:gridCol>
                <a:gridCol w="987552">
                  <a:extLst>
                    <a:ext uri="{9D8B030D-6E8A-4147-A177-3AD203B41FA5}">
                      <a16:colId xmlns:a16="http://schemas.microsoft.com/office/drawing/2014/main" val="2645193104"/>
                    </a:ext>
                  </a:extLst>
                </a:gridCol>
                <a:gridCol w="987552">
                  <a:extLst>
                    <a:ext uri="{9D8B030D-6E8A-4147-A177-3AD203B41FA5}">
                      <a16:colId xmlns:a16="http://schemas.microsoft.com/office/drawing/2014/main" val="581843753"/>
                    </a:ext>
                  </a:extLst>
                </a:gridCol>
                <a:gridCol w="987552">
                  <a:extLst>
                    <a:ext uri="{9D8B030D-6E8A-4147-A177-3AD203B41FA5}">
                      <a16:colId xmlns:a16="http://schemas.microsoft.com/office/drawing/2014/main" val="2670497091"/>
                    </a:ext>
                  </a:extLst>
                </a:gridCol>
                <a:gridCol w="987552">
                  <a:extLst>
                    <a:ext uri="{9D8B030D-6E8A-4147-A177-3AD203B41FA5}">
                      <a16:colId xmlns:a16="http://schemas.microsoft.com/office/drawing/2014/main" val="124958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573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- 2018-02-04 13:41:42</a:t>
                      </a:r>
                      <a:r>
                        <a:rPr kumimoji="0" lang="en-US" sz="1000" b="0" i="0" u="none" strike="noStrike" kern="1200" cap="none" spc="0" normalizeH="0" baseline="0" noProof="0">
                          <a:ln>
                            <a:noFill/>
                          </a:ln>
                          <a:solidFill>
                            <a:prstClr val="black"/>
                          </a:solidFill>
                          <a:effectLst/>
                          <a:uLnTx/>
                          <a:uFillTx/>
                          <a:latin typeface="+mn-lt"/>
                          <a:ea typeface="+mn-ea"/>
                          <a:cs typeface="+mn-cs"/>
                        </a:rPr>
                        <a:t>
#repost @simes_light 
Perfectly flush with the floor, Miniround is a recessed luminaire that disappears completely integrating with the architecture. The light effect draws striking lighting frames on pathways and facades, emphasizing trunks and green foliage, colonnades, sculptures and non-linear paths. Discover it on Simes - LIGHTBLOGAZINE.
#LightboxIntl #electronics #technology #tech #instatech #instagood #lighting #light #interior #interiordesign #architecture #luxury #luxurylighting #whatsuplebanon #beirut #lebanon #qatar #ksa #homeautomation #design #lightdesign #instadesign #contemporaryliving #simeslight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554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- 2018-02-03 13:36:33</a:t>
                      </a:r>
                      <a:r>
                        <a:rPr kumimoji="0" lang="en-US" sz="1000" b="0" i="0" u="none" strike="noStrike" kern="1200" cap="none" spc="0" normalizeH="0" baseline="0" noProof="0">
                          <a:ln>
                            <a:noFill/>
                          </a:ln>
                          <a:solidFill>
                            <a:prstClr val="black"/>
                          </a:solidFill>
                          <a:effectLst/>
                          <a:uLnTx/>
                          <a:uFillTx/>
                          <a:latin typeface="+mn-lt"/>
                          <a:ea typeface="+mn-ea"/>
                          <a:cs typeface="+mn-cs"/>
                        </a:rPr>
                        <a:t>
The INFINITY of TENSE Top Design Switches is a high-end elegant room controller with several functions such as light setting, thermostat, audio control, blinds control and much more. The INFINITY is made of the same high-quality materials as your switches and socket frames: Aluminium, Glass, Corian, Stone or Wood. Its symmetric modern look and its multi-coloured LEDS makes the INFINITY a state-of-the-art product, and turns it into a special and pure pleasure for the eyes.
#LightboxIntl #electronics #technology #tech #instatech #instagood #lighting #light #interior #interiordesign #architecture #luxury #luxurylighting #whatsuplebanon #beirut #lebanon #qatar #ksa #homeautomation #design #lightdesign #instadesign #contemporaryliving #tense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133763"/>
                  </a:ext>
                </a:extLst>
              </a:tr>
            </a:tbl>
          </a:graphicData>
        </a:graphic>
      </p:graphicFrame>
      <p:sp>
        <p:nvSpPr>
          <p:cNvPr id="4" name="Text Placeholder 3">
            <a:extLst>
              <a:ext uri="{FF2B5EF4-FFF2-40B4-BE49-F238E27FC236}">
                <a16:creationId xmlns:a16="http://schemas.microsoft.com/office/drawing/2014/main" id="{D8866836-58AE-4FBA-A601-4CAD96D7F6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9731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1D0E-4C71-419A-83C4-523539F63340}"/>
              </a:ext>
            </a:extLst>
          </p:cNvPr>
          <p:cNvSpPr>
            <a:spLocks noGrp="1"/>
          </p:cNvSpPr>
          <p:nvPr>
            <p:ph type="title"/>
          </p:nvPr>
        </p:nvSpPr>
        <p:spPr/>
        <p:txBody>
          <a:bodyPr/>
          <a:lstStyle/>
          <a:p>
            <a:r>
              <a:rPr lang="en-US"/>
              <a:t>Instagram Posts Table - 8 of 8</a:t>
            </a:r>
          </a:p>
        </p:txBody>
      </p:sp>
      <p:graphicFrame>
        <p:nvGraphicFramePr>
          <p:cNvPr id="5" name="Table Placeholder 4">
            <a:extLst>
              <a:ext uri="{FF2B5EF4-FFF2-40B4-BE49-F238E27FC236}">
                <a16:creationId xmlns:a16="http://schemas.microsoft.com/office/drawing/2014/main" id="{4AABA8C0-52F0-4CE1-A7BA-A0918695E480}"/>
              </a:ext>
            </a:extLst>
          </p:cNvPr>
          <p:cNvGraphicFramePr>
            <a:graphicFrameLocks noGrp="1"/>
          </p:cNvGraphicFramePr>
          <p:nvPr>
            <p:ph type="tbl" sz="quarter" idx="13"/>
            <p:extLst>
              <p:ext uri="{D42A27DB-BD31-4B8C-83A1-F6EECF244321}">
                <p14:modId xmlns:p14="http://schemas.microsoft.com/office/powerpoint/2010/main" val="10459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97954414"/>
                    </a:ext>
                  </a:extLst>
                </a:gridCol>
                <a:gridCol w="987552">
                  <a:extLst>
                    <a:ext uri="{9D8B030D-6E8A-4147-A177-3AD203B41FA5}">
                      <a16:colId xmlns:a16="http://schemas.microsoft.com/office/drawing/2014/main" val="3278866946"/>
                    </a:ext>
                  </a:extLst>
                </a:gridCol>
                <a:gridCol w="987552">
                  <a:extLst>
                    <a:ext uri="{9D8B030D-6E8A-4147-A177-3AD203B41FA5}">
                      <a16:colId xmlns:a16="http://schemas.microsoft.com/office/drawing/2014/main" val="1398576591"/>
                    </a:ext>
                  </a:extLst>
                </a:gridCol>
                <a:gridCol w="987552">
                  <a:extLst>
                    <a:ext uri="{9D8B030D-6E8A-4147-A177-3AD203B41FA5}">
                      <a16:colId xmlns:a16="http://schemas.microsoft.com/office/drawing/2014/main" val="173850749"/>
                    </a:ext>
                  </a:extLst>
                </a:gridCol>
                <a:gridCol w="987552">
                  <a:extLst>
                    <a:ext uri="{9D8B030D-6E8A-4147-A177-3AD203B41FA5}">
                      <a16:colId xmlns:a16="http://schemas.microsoft.com/office/drawing/2014/main" val="317438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490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- 2018-02-02 09:44:15</a:t>
                      </a:r>
                      <a:r>
                        <a:rPr kumimoji="0" lang="en-US" sz="1000" b="0" i="0" u="none" strike="noStrike" kern="1200" cap="none" spc="0" normalizeH="0" baseline="0" noProof="0">
                          <a:ln>
                            <a:noFill/>
                          </a:ln>
                          <a:solidFill>
                            <a:prstClr val="black"/>
                          </a:solidFill>
                          <a:effectLst/>
                          <a:uLnTx/>
                          <a:uFillTx/>
                          <a:latin typeface="+mn-lt"/>
                          <a:ea typeface="+mn-ea"/>
                          <a:cs typeface="+mn-cs"/>
                        </a:rPr>
                        <a:t>
Good design does not give the illusion of quality, but expresses it. Siedle design is committed to functionality, ergonomics and the simple operation of complex systems. Minimalistic styling focusing on essentials means that these products will continue to offer lasting visual appeal. 
#LightboxIntl #electronics #technology #tech #instatech #instagood #lighting #light #interior #interiordesign #architecture #luxury #luxurylighting #whatsuplebanon #beirut #lebanon #qatar #ksa #homeautomation #design #lightdesign #instadesign #contemporaryliving #siedle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428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- 2018-02-01 13:30:48</a:t>
                      </a:r>
                      <a:r>
                        <a:rPr kumimoji="0" lang="en-US" sz="1000" b="0" i="0" u="none" strike="noStrike" kern="1200" cap="none" spc="0" normalizeH="0" baseline="0" noProof="0">
                          <a:ln>
                            <a:noFill/>
                          </a:ln>
                          <a:solidFill>
                            <a:prstClr val="black"/>
                          </a:solidFill>
                          <a:effectLst/>
                          <a:uLnTx/>
                          <a:uFillTx/>
                          <a:latin typeface="+mn-lt"/>
                          <a:ea typeface="+mn-ea"/>
                          <a:cs typeface="+mn-cs"/>
                        </a:rPr>
                        <a:t>
#repost @jung.group 
LS ZERO is the contemporary interpretation of the JUNG classic switch LS 990. The special feature: LS ZERO is installed flush with the surface. Brand new is the variant in classic brass. In addition, LS ZERO is also available in the colours stainless steel, aluminium and dark as well as in alpine white and in the matt Les Couleurs®️ Le Corbusier shades. 
More: https://www.jung.de/en/6844/inspiration/ls-zero/
#LightboxIntl #electronics #technology #tech #instatech #instagood #lighting #light #interior #interiordesign #architecture #luxury #luxurylighting #whatsuplebanon #beirut #lebanon #qatar #ksa #homeautomation #design #lightdesign #instadesign #contemporaryliving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9512894"/>
                  </a:ext>
                </a:extLst>
              </a:tr>
            </a:tbl>
          </a:graphicData>
        </a:graphic>
      </p:graphicFrame>
      <p:sp>
        <p:nvSpPr>
          <p:cNvPr id="4" name="Text Placeholder 3">
            <a:extLst>
              <a:ext uri="{FF2B5EF4-FFF2-40B4-BE49-F238E27FC236}">
                <a16:creationId xmlns:a16="http://schemas.microsoft.com/office/drawing/2014/main" id="{8F804910-E948-4689-9BB9-E96AC9D6BF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54274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0FF86-81D7-49B3-B884-FD2CD267093F}"/>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27DADFC6-6FB1-4880-AFF6-6796C3011CF0}"/>
              </a:ext>
            </a:extLst>
          </p:cNvPr>
          <p:cNvGraphicFramePr>
            <a:graphicFrameLocks noGrp="1"/>
          </p:cNvGraphicFramePr>
          <p:nvPr>
            <p:ph type="chart" sz="quarter" idx="13"/>
            <p:extLst>
              <p:ext uri="{D42A27DB-BD31-4B8C-83A1-F6EECF244321}">
                <p14:modId xmlns:p14="http://schemas.microsoft.com/office/powerpoint/2010/main" val="2290094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25F3C-A315-442D-9C9E-A1948482A83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93A9CF4-ECC8-49A9-8B7B-501F76AA6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87598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414</Words>
  <Application>Microsoft Office PowerPoint</Application>
  <PresentationFormat>On-screen Show (4:3)</PresentationFormat>
  <Paragraphs>177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2018-03-02T12:54:48Z</dcterms:created>
  <dcterms:modified xsi:type="dcterms:W3CDTF">2018-03-02T12:55:14Z</dcterms:modified>
</cp:coreProperties>
</file>