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-5.3134962805526001E-2</c:v>
                </c:pt>
                <c:pt idx="1">
                  <c:v>0.31897926634769003</c:v>
                </c:pt>
                <c:pt idx="2">
                  <c:v>0.68892421833598005</c:v>
                </c:pt>
                <c:pt idx="3">
                  <c:v>0</c:v>
                </c:pt>
                <c:pt idx="4">
                  <c:v>0</c:v>
                </c:pt>
                <c:pt idx="5">
                  <c:v>5.2631578947368002E-2</c:v>
                </c:pt>
                <c:pt idx="6">
                  <c:v>0.63124671225671003</c:v>
                </c:pt>
                <c:pt idx="7">
                  <c:v>1.0454783063251001</c:v>
                </c:pt>
                <c:pt idx="8">
                  <c:v>5.1733057423694002E-2</c:v>
                </c:pt>
                <c:pt idx="9">
                  <c:v>5.1706308169597003E-2</c:v>
                </c:pt>
                <c:pt idx="10">
                  <c:v>0.10335917312661</c:v>
                </c:pt>
                <c:pt idx="11">
                  <c:v>5.1626226122870003E-2</c:v>
                </c:pt>
                <c:pt idx="12">
                  <c:v>5.1599587203302003E-2</c:v>
                </c:pt>
                <c:pt idx="13">
                  <c:v>0</c:v>
                </c:pt>
                <c:pt idx="14">
                  <c:v>0</c:v>
                </c:pt>
                <c:pt idx="15">
                  <c:v>0.15471892728209999</c:v>
                </c:pt>
                <c:pt idx="16">
                  <c:v>0.25746652935117997</c:v>
                </c:pt>
                <c:pt idx="17">
                  <c:v>5.1361068310220998E-2</c:v>
                </c:pt>
                <c:pt idx="18">
                  <c:v>-0.10266940451745001</c:v>
                </c:pt>
                <c:pt idx="19">
                  <c:v>0</c:v>
                </c:pt>
                <c:pt idx="20">
                  <c:v>0.61664953751285001</c:v>
                </c:pt>
                <c:pt idx="21">
                  <c:v>0.30643513789581001</c:v>
                </c:pt>
                <c:pt idx="22">
                  <c:v>0.66191446028513001</c:v>
                </c:pt>
                <c:pt idx="23">
                  <c:v>0</c:v>
                </c:pt>
                <c:pt idx="24">
                  <c:v>0</c:v>
                </c:pt>
                <c:pt idx="25">
                  <c:v>5.0581689428427001E-2</c:v>
                </c:pt>
                <c:pt idx="26">
                  <c:v>0.10111223458038</c:v>
                </c:pt>
                <c:pt idx="27">
                  <c:v>0</c:v>
                </c:pt>
              </c:numCache>
            </c:numRef>
          </c:val>
          <c:smooth val="0"/>
          <c:extLst>
            <c:ext xmlns:c16="http://schemas.microsoft.com/office/drawing/2014/chart" uri="{C3380CC4-5D6E-409C-BE32-E72D297353CC}">
              <c16:uniqueId val="{00000000-9E60-4397-B3A5-2A871D28B83C}"/>
            </c:ext>
          </c:extLst>
        </c:ser>
        <c:dLbls>
          <c:showLegendKey val="0"/>
          <c:showVal val="0"/>
          <c:showCatName val="0"/>
          <c:showSerName val="0"/>
          <c:showPercent val="0"/>
          <c:showBubbleSize val="0"/>
        </c:dLbls>
        <c:smooth val="0"/>
        <c:axId val="284297688"/>
        <c:axId val="333566144"/>
      </c:lineChart>
      <c:dateAx>
        <c:axId val="28429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66144"/>
        <c:crosses val="autoZero"/>
        <c:auto val="1"/>
        <c:lblOffset val="100"/>
        <c:baseTimeUnit val="days"/>
      </c:dateAx>
      <c:valAx>
        <c:axId val="33356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29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1881</c:v>
                </c:pt>
                <c:pt idx="1">
                  <c:v>1887</c:v>
                </c:pt>
                <c:pt idx="2">
                  <c:v>1900</c:v>
                </c:pt>
                <c:pt idx="3">
                  <c:v>1900</c:v>
                </c:pt>
                <c:pt idx="4">
                  <c:v>1900</c:v>
                </c:pt>
                <c:pt idx="5">
                  <c:v>1901</c:v>
                </c:pt>
                <c:pt idx="6">
                  <c:v>1913</c:v>
                </c:pt>
                <c:pt idx="7">
                  <c:v>1933</c:v>
                </c:pt>
                <c:pt idx="8">
                  <c:v>1934</c:v>
                </c:pt>
                <c:pt idx="9">
                  <c:v>1935</c:v>
                </c:pt>
                <c:pt idx="10">
                  <c:v>1937</c:v>
                </c:pt>
                <c:pt idx="11">
                  <c:v>1938</c:v>
                </c:pt>
                <c:pt idx="12">
                  <c:v>1939</c:v>
                </c:pt>
                <c:pt idx="13">
                  <c:v>1939</c:v>
                </c:pt>
                <c:pt idx="14">
                  <c:v>1939</c:v>
                </c:pt>
                <c:pt idx="15">
                  <c:v>1942</c:v>
                </c:pt>
                <c:pt idx="16">
                  <c:v>1947</c:v>
                </c:pt>
                <c:pt idx="17">
                  <c:v>1948</c:v>
                </c:pt>
                <c:pt idx="18">
                  <c:v>1946</c:v>
                </c:pt>
                <c:pt idx="19">
                  <c:v>1946</c:v>
                </c:pt>
                <c:pt idx="20">
                  <c:v>1958</c:v>
                </c:pt>
                <c:pt idx="21">
                  <c:v>1964</c:v>
                </c:pt>
                <c:pt idx="22">
                  <c:v>1977</c:v>
                </c:pt>
                <c:pt idx="23">
                  <c:v>1977</c:v>
                </c:pt>
                <c:pt idx="24">
                  <c:v>1977</c:v>
                </c:pt>
                <c:pt idx="25">
                  <c:v>1978</c:v>
                </c:pt>
                <c:pt idx="26">
                  <c:v>1980</c:v>
                </c:pt>
                <c:pt idx="27">
                  <c:v>1980</c:v>
                </c:pt>
              </c:numCache>
            </c:numRef>
          </c:val>
          <c:smooth val="0"/>
          <c:extLst>
            <c:ext xmlns:c16="http://schemas.microsoft.com/office/drawing/2014/chart" uri="{C3380CC4-5D6E-409C-BE32-E72D297353CC}">
              <c16:uniqueId val="{00000000-0D30-4545-A2A2-326164332DC8}"/>
            </c:ext>
          </c:extLst>
        </c:ser>
        <c:dLbls>
          <c:showLegendKey val="0"/>
          <c:showVal val="0"/>
          <c:showCatName val="0"/>
          <c:showSerName val="0"/>
          <c:showPercent val="0"/>
          <c:showBubbleSize val="0"/>
        </c:dLbls>
        <c:smooth val="0"/>
        <c:axId val="333567128"/>
        <c:axId val="333566472"/>
      </c:lineChart>
      <c:dateAx>
        <c:axId val="33356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66472"/>
        <c:crosses val="autoZero"/>
        <c:auto val="1"/>
        <c:lblOffset val="100"/>
        <c:baseTimeUnit val="days"/>
      </c:dateAx>
      <c:valAx>
        <c:axId val="33356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56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Lightbox Intl.</c:v>
                </c:pt>
              </c:strCache>
            </c:strRef>
          </c:cat>
          <c:val>
            <c:numRef>
              <c:f>Sheet1!$B$2</c:f>
              <c:numCache>
                <c:formatCode>General</c:formatCode>
                <c:ptCount val="1"/>
                <c:pt idx="0">
                  <c:v>17</c:v>
                </c:pt>
              </c:numCache>
            </c:numRef>
          </c:val>
          <c:extLst>
            <c:ext xmlns:c16="http://schemas.microsoft.com/office/drawing/2014/chart" uri="{C3380CC4-5D6E-409C-BE32-E72D297353CC}">
              <c16:uniqueId val="{00000000-B242-49E2-8BEA-2EA83E4D2A33}"/>
            </c:ext>
          </c:extLst>
        </c:ser>
        <c:dLbls>
          <c:showLegendKey val="0"/>
          <c:showVal val="0"/>
          <c:showCatName val="0"/>
          <c:showSerName val="0"/>
          <c:showPercent val="0"/>
          <c:showBubbleSize val="0"/>
        </c:dLbls>
        <c:gapWidth val="150"/>
        <c:overlap val="100"/>
        <c:axId val="366497872"/>
        <c:axId val="366494592"/>
      </c:barChart>
      <c:catAx>
        <c:axId val="36649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4592"/>
        <c:crosses val="autoZero"/>
        <c:auto val="1"/>
        <c:lblAlgn val="ctr"/>
        <c:lblOffset val="100"/>
        <c:noMultiLvlLbl val="0"/>
      </c:catAx>
      <c:valAx>
        <c:axId val="366494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0.63795853269536995</c:v>
                </c:pt>
                <c:pt idx="1">
                  <c:v>1.6454352441614</c:v>
                </c:pt>
                <c:pt idx="2">
                  <c:v>1.7960908610671</c:v>
                </c:pt>
                <c:pt idx="3">
                  <c:v>0.57894736842104999</c:v>
                </c:pt>
                <c:pt idx="4">
                  <c:v>0.26315789473683998</c:v>
                </c:pt>
                <c:pt idx="5">
                  <c:v>0.47368421052631998</c:v>
                </c:pt>
                <c:pt idx="6">
                  <c:v>2.4646040901939998</c:v>
                </c:pt>
                <c:pt idx="7">
                  <c:v>0.52002080083202995</c:v>
                </c:pt>
                <c:pt idx="8">
                  <c:v>0</c:v>
                </c:pt>
                <c:pt idx="9">
                  <c:v>0</c:v>
                </c:pt>
                <c:pt idx="10">
                  <c:v>0.46487603305785002</c:v>
                </c:pt>
                <c:pt idx="11">
                  <c:v>0</c:v>
                </c:pt>
                <c:pt idx="12">
                  <c:v>0</c:v>
                </c:pt>
                <c:pt idx="13">
                  <c:v>0.46415678184630998</c:v>
                </c:pt>
                <c:pt idx="14">
                  <c:v>1.3408973697782001</c:v>
                </c:pt>
                <c:pt idx="15">
                  <c:v>0.20618556701030999</c:v>
                </c:pt>
                <c:pt idx="16">
                  <c:v>2.2633744855967</c:v>
                </c:pt>
                <c:pt idx="17">
                  <c:v>2.2598870056496998</c:v>
                </c:pt>
                <c:pt idx="18">
                  <c:v>0.46224961479199</c:v>
                </c:pt>
                <c:pt idx="19">
                  <c:v>2.7749229188078002</c:v>
                </c:pt>
                <c:pt idx="20">
                  <c:v>0</c:v>
                </c:pt>
                <c:pt idx="21">
                  <c:v>0.40795512493626002</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80CC-4259-BB3F-0E0ABC92CB91}"/>
            </c:ext>
          </c:extLst>
        </c:ser>
        <c:dLbls>
          <c:showLegendKey val="0"/>
          <c:showVal val="0"/>
          <c:showCatName val="0"/>
          <c:showSerName val="0"/>
          <c:showPercent val="0"/>
          <c:showBubbleSize val="0"/>
        </c:dLbls>
        <c:smooth val="0"/>
        <c:axId val="366495248"/>
        <c:axId val="366495904"/>
      </c:lineChart>
      <c:dateAx>
        <c:axId val="36649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5904"/>
        <c:crosses val="autoZero"/>
        <c:auto val="1"/>
        <c:lblOffset val="100"/>
        <c:baseTimeUnit val="days"/>
      </c:dateAx>
      <c:valAx>
        <c:axId val="366495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Lightbox Intl.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0.36269430051813001</c:v>
                </c:pt>
                <c:pt idx="1">
                  <c:v>1.6321243523316</c:v>
                </c:pt>
                <c:pt idx="2">
                  <c:v>1.4507772020725</c:v>
                </c:pt>
                <c:pt idx="3">
                  <c:v>0.72538860103627001</c:v>
                </c:pt>
                <c:pt idx="4">
                  <c:v>0.90673575129534001</c:v>
                </c:pt>
                <c:pt idx="5">
                  <c:v>2.0207253886009999</c:v>
                </c:pt>
                <c:pt idx="6">
                  <c:v>1.1053540587219</c:v>
                </c:pt>
              </c:numCache>
            </c:numRef>
          </c:val>
          <c:extLst>
            <c:ext xmlns:c16="http://schemas.microsoft.com/office/drawing/2014/chart" uri="{C3380CC4-5D6E-409C-BE32-E72D297353CC}">
              <c16:uniqueId val="{00000000-E084-444D-9402-D8DCA478C285}"/>
            </c:ext>
          </c:extLst>
        </c:ser>
        <c:dLbls>
          <c:showLegendKey val="0"/>
          <c:showVal val="0"/>
          <c:showCatName val="0"/>
          <c:showSerName val="0"/>
          <c:showPercent val="0"/>
          <c:showBubbleSize val="0"/>
        </c:dLbls>
        <c:gapWidth val="219"/>
        <c:overlap val="-27"/>
        <c:axId val="366499184"/>
        <c:axId val="366499840"/>
      </c:barChart>
      <c:catAx>
        <c:axId val="36649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9840"/>
        <c:crosses val="autoZero"/>
        <c:auto val="1"/>
        <c:lblAlgn val="ctr"/>
        <c:lblOffset val="100"/>
        <c:noMultiLvlLbl val="0"/>
      </c:catAx>
      <c:valAx>
        <c:axId val="36649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2.2786121180735002</c:v>
                </c:pt>
                <c:pt idx="2">
                  <c:v>0</c:v>
                </c:pt>
                <c:pt idx="3">
                  <c:v>0</c:v>
                </c:pt>
                <c:pt idx="4">
                  <c:v>0</c:v>
                </c:pt>
                <c:pt idx="5">
                  <c:v>2.2786121180735002</c:v>
                </c:pt>
                <c:pt idx="6">
                  <c:v>0</c:v>
                </c:pt>
                <c:pt idx="7">
                  <c:v>1.6053858104609</c:v>
                </c:pt>
                <c:pt idx="8">
                  <c:v>0.90626618332469999</c:v>
                </c:pt>
                <c:pt idx="9">
                  <c:v>0</c:v>
                </c:pt>
                <c:pt idx="10">
                  <c:v>0</c:v>
                </c:pt>
                <c:pt idx="11">
                  <c:v>0.2071465561885</c:v>
                </c:pt>
                <c:pt idx="12">
                  <c:v>0.46607975142413</c:v>
                </c:pt>
                <c:pt idx="13">
                  <c:v>1.1162897750158001</c:v>
                </c:pt>
                <c:pt idx="14">
                  <c:v>0.25893319523563002</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12E-4187-8D36-B4C1CEC1CA40}"/>
            </c:ext>
          </c:extLst>
        </c:ser>
        <c:dLbls>
          <c:showLegendKey val="0"/>
          <c:showVal val="0"/>
          <c:showCatName val="0"/>
          <c:showSerName val="0"/>
          <c:showPercent val="0"/>
          <c:showBubbleSize val="0"/>
        </c:dLbls>
        <c:smooth val="0"/>
        <c:axId val="385293712"/>
        <c:axId val="385285840"/>
      </c:lineChart>
      <c:catAx>
        <c:axId val="38529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85840"/>
        <c:crosses val="autoZero"/>
        <c:auto val="1"/>
        <c:lblAlgn val="ctr"/>
        <c:lblOffset val="100"/>
        <c:noMultiLvlLbl val="0"/>
      </c:catAx>
      <c:valAx>
        <c:axId val="385285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9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D72A-4ECE-B618-D451535F7A84}"/>
            </c:ext>
          </c:extLst>
        </c:ser>
        <c:dLbls>
          <c:showLegendKey val="0"/>
          <c:showVal val="0"/>
          <c:showCatName val="0"/>
          <c:showSerName val="0"/>
          <c:showPercent val="0"/>
          <c:showBubbleSize val="0"/>
        </c:dLbls>
        <c:smooth val="0"/>
        <c:axId val="385288136"/>
        <c:axId val="385286824"/>
      </c:lineChart>
      <c:dateAx>
        <c:axId val="38528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86824"/>
        <c:crosses val="autoZero"/>
        <c:auto val="1"/>
        <c:lblOffset val="100"/>
        <c:baseTimeUnit val="days"/>
      </c:dateAx>
      <c:valAx>
        <c:axId val="385286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8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1</c:v>
                </c:pt>
                <c:pt idx="7">
                  <c:v>0</c:v>
                </c:pt>
                <c:pt idx="8">
                  <c:v>0</c:v>
                </c:pt>
                <c:pt idx="9">
                  <c:v>0</c:v>
                </c:pt>
                <c:pt idx="10">
                  <c:v>0</c:v>
                </c:pt>
                <c:pt idx="11">
                  <c:v>0</c:v>
                </c:pt>
                <c:pt idx="12">
                  <c:v>0</c:v>
                </c:pt>
                <c:pt idx="13">
                  <c:v>0</c:v>
                </c:pt>
                <c:pt idx="14">
                  <c:v>1</c:v>
                </c:pt>
                <c:pt idx="15">
                  <c:v>0</c:v>
                </c:pt>
                <c:pt idx="16">
                  <c:v>1</c:v>
                </c:pt>
                <c:pt idx="17">
                  <c:v>0</c:v>
                </c:pt>
                <c:pt idx="18">
                  <c:v>0</c:v>
                </c:pt>
                <c:pt idx="19">
                  <c:v>1</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5B7E-49CA-BBD9-8B60659D55D5}"/>
            </c:ext>
          </c:extLst>
        </c:ser>
        <c:dLbls>
          <c:showLegendKey val="0"/>
          <c:showVal val="0"/>
          <c:showCatName val="0"/>
          <c:showSerName val="0"/>
          <c:showPercent val="0"/>
          <c:showBubbleSize val="0"/>
        </c:dLbls>
        <c:smooth val="0"/>
        <c:axId val="385290760"/>
        <c:axId val="385293056"/>
      </c:lineChart>
      <c:dateAx>
        <c:axId val="38529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93056"/>
        <c:crosses val="autoZero"/>
        <c:auto val="1"/>
        <c:lblOffset val="100"/>
        <c:baseTimeUnit val="days"/>
      </c:dateAx>
      <c:valAx>
        <c:axId val="38529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9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11</c:v>
                </c:pt>
                <c:pt idx="1">
                  <c:v>31</c:v>
                </c:pt>
                <c:pt idx="2">
                  <c:v>33</c:v>
                </c:pt>
                <c:pt idx="3">
                  <c:v>11</c:v>
                </c:pt>
                <c:pt idx="4">
                  <c:v>5</c:v>
                </c:pt>
                <c:pt idx="5">
                  <c:v>9</c:v>
                </c:pt>
                <c:pt idx="6">
                  <c:v>46</c:v>
                </c:pt>
                <c:pt idx="7">
                  <c:v>9</c:v>
                </c:pt>
                <c:pt idx="8">
                  <c:v>0</c:v>
                </c:pt>
                <c:pt idx="9">
                  <c:v>0</c:v>
                </c:pt>
                <c:pt idx="10">
                  <c:v>9</c:v>
                </c:pt>
                <c:pt idx="11">
                  <c:v>0</c:v>
                </c:pt>
                <c:pt idx="12">
                  <c:v>0</c:v>
                </c:pt>
                <c:pt idx="13">
                  <c:v>9</c:v>
                </c:pt>
                <c:pt idx="14">
                  <c:v>25</c:v>
                </c:pt>
                <c:pt idx="15">
                  <c:v>4</c:v>
                </c:pt>
                <c:pt idx="16">
                  <c:v>43</c:v>
                </c:pt>
                <c:pt idx="17">
                  <c:v>43</c:v>
                </c:pt>
                <c:pt idx="18">
                  <c:v>9</c:v>
                </c:pt>
                <c:pt idx="19">
                  <c:v>53</c:v>
                </c:pt>
                <c:pt idx="20">
                  <c:v>0</c:v>
                </c:pt>
                <c:pt idx="21">
                  <c:v>8</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9954-465C-BF2E-742C6D6A6714}"/>
            </c:ext>
          </c:extLst>
        </c:ser>
        <c:dLbls>
          <c:showLegendKey val="0"/>
          <c:showVal val="0"/>
          <c:showCatName val="0"/>
          <c:showSerName val="0"/>
          <c:showPercent val="0"/>
          <c:showBubbleSize val="0"/>
        </c:dLbls>
        <c:smooth val="0"/>
        <c:axId val="385302896"/>
        <c:axId val="385296008"/>
      </c:lineChart>
      <c:dateAx>
        <c:axId val="38530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96008"/>
        <c:crosses val="autoZero"/>
        <c:auto val="1"/>
        <c:lblOffset val="100"/>
        <c:baseTimeUnit val="days"/>
      </c:dateAx>
      <c:valAx>
        <c:axId val="38529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0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1</c:v>
                </c:pt>
                <c:pt idx="2">
                  <c:v>1</c:v>
                </c:pt>
                <c:pt idx="3">
                  <c:v>0</c:v>
                </c:pt>
                <c:pt idx="4">
                  <c:v>0</c:v>
                </c:pt>
                <c:pt idx="5">
                  <c:v>0</c:v>
                </c:pt>
                <c:pt idx="6">
                  <c:v>0</c:v>
                </c:pt>
                <c:pt idx="7">
                  <c:v>0</c:v>
                </c:pt>
                <c:pt idx="8">
                  <c:v>0</c:v>
                </c:pt>
                <c:pt idx="9">
                  <c:v>0</c:v>
                </c:pt>
                <c:pt idx="10">
                  <c:v>0</c:v>
                </c:pt>
                <c:pt idx="11">
                  <c:v>0</c:v>
                </c:pt>
                <c:pt idx="12">
                  <c:v>0</c:v>
                </c:pt>
                <c:pt idx="13">
                  <c:v>2</c:v>
                </c:pt>
                <c:pt idx="14">
                  <c:v>1</c:v>
                </c:pt>
                <c:pt idx="15">
                  <c:v>0</c:v>
                </c:pt>
                <c:pt idx="16">
                  <c:v>1</c:v>
                </c:pt>
                <c:pt idx="17">
                  <c:v>1</c:v>
                </c:pt>
                <c:pt idx="18">
                  <c:v>1</c:v>
                </c:pt>
                <c:pt idx="19">
                  <c:v>0</c:v>
                </c:pt>
                <c:pt idx="20">
                  <c:v>0</c:v>
                </c:pt>
                <c:pt idx="21">
                  <c:v>0</c:v>
                </c:pt>
                <c:pt idx="22">
                  <c:v>0</c:v>
                </c:pt>
                <c:pt idx="23">
                  <c:v>0</c:v>
                </c:pt>
                <c:pt idx="24">
                  <c:v>1</c:v>
                </c:pt>
                <c:pt idx="25">
                  <c:v>0</c:v>
                </c:pt>
                <c:pt idx="26">
                  <c:v>0</c:v>
                </c:pt>
                <c:pt idx="27">
                  <c:v>1</c:v>
                </c:pt>
              </c:numCache>
            </c:numRef>
          </c:val>
          <c:smooth val="0"/>
          <c:extLst>
            <c:ext xmlns:c16="http://schemas.microsoft.com/office/drawing/2014/chart" uri="{C3380CC4-5D6E-409C-BE32-E72D297353CC}">
              <c16:uniqueId val="{00000000-1CA6-41C8-9FD6-DF2EE9FA4C35}"/>
            </c:ext>
          </c:extLst>
        </c:ser>
        <c:dLbls>
          <c:showLegendKey val="0"/>
          <c:showVal val="0"/>
          <c:showCatName val="0"/>
          <c:showSerName val="0"/>
          <c:showPercent val="0"/>
          <c:showBubbleSize val="0"/>
        </c:dLbls>
        <c:smooth val="0"/>
        <c:axId val="340064088"/>
        <c:axId val="340055888"/>
      </c:lineChart>
      <c:dateAx>
        <c:axId val="340064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55888"/>
        <c:crosses val="autoZero"/>
        <c:auto val="1"/>
        <c:lblOffset val="100"/>
        <c:baseTimeUnit val="days"/>
      </c:dateAx>
      <c:valAx>
        <c:axId val="34005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6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31</c:v>
                </c:pt>
                <c:pt idx="1">
                  <c:v>517</c:v>
                </c:pt>
                <c:pt idx="2">
                  <c:v>148</c:v>
                </c:pt>
                <c:pt idx="3">
                  <c:v>28</c:v>
                </c:pt>
                <c:pt idx="4">
                  <c:v>11</c:v>
                </c:pt>
                <c:pt idx="5">
                  <c:v>13</c:v>
                </c:pt>
                <c:pt idx="6">
                  <c:v>209</c:v>
                </c:pt>
                <c:pt idx="7">
                  <c:v>239</c:v>
                </c:pt>
                <c:pt idx="8">
                  <c:v>4</c:v>
                </c:pt>
                <c:pt idx="9">
                  <c:v>6</c:v>
                </c:pt>
                <c:pt idx="10">
                  <c:v>10</c:v>
                </c:pt>
                <c:pt idx="11">
                  <c:v>6</c:v>
                </c:pt>
                <c:pt idx="12">
                  <c:v>1</c:v>
                </c:pt>
                <c:pt idx="13">
                  <c:v>11</c:v>
                </c:pt>
                <c:pt idx="14">
                  <c:v>270</c:v>
                </c:pt>
                <c:pt idx="15">
                  <c:v>94</c:v>
                </c:pt>
                <c:pt idx="16">
                  <c:v>119</c:v>
                </c:pt>
                <c:pt idx="17">
                  <c:v>72</c:v>
                </c:pt>
                <c:pt idx="18">
                  <c:v>9</c:v>
                </c:pt>
                <c:pt idx="19">
                  <c:v>61</c:v>
                </c:pt>
                <c:pt idx="20">
                  <c:v>1670</c:v>
                </c:pt>
                <c:pt idx="21">
                  <c:v>1360</c:v>
                </c:pt>
                <c:pt idx="22">
                  <c:v>1240</c:v>
                </c:pt>
                <c:pt idx="23">
                  <c:v>2</c:v>
                </c:pt>
                <c:pt idx="24">
                  <c:v>3</c:v>
                </c:pt>
                <c:pt idx="25">
                  <c:v>5</c:v>
                </c:pt>
                <c:pt idx="26">
                  <c:v>4</c:v>
                </c:pt>
                <c:pt idx="27">
                  <c:v>3</c:v>
                </c:pt>
              </c:numCache>
            </c:numRef>
          </c:val>
          <c:smooth val="0"/>
          <c:extLst>
            <c:ext xmlns:c16="http://schemas.microsoft.com/office/drawing/2014/chart" uri="{C3380CC4-5D6E-409C-BE32-E72D297353CC}">
              <c16:uniqueId val="{00000000-03C7-494A-BB7F-94C4102335C4}"/>
            </c:ext>
          </c:extLst>
        </c:ser>
        <c:dLbls>
          <c:showLegendKey val="0"/>
          <c:showVal val="0"/>
          <c:showCatName val="0"/>
          <c:showSerName val="0"/>
          <c:showPercent val="0"/>
          <c:showBubbleSize val="0"/>
        </c:dLbls>
        <c:smooth val="0"/>
        <c:axId val="340058840"/>
        <c:axId val="340056544"/>
      </c:lineChart>
      <c:dateAx>
        <c:axId val="34005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56544"/>
        <c:crosses val="autoZero"/>
        <c:auto val="1"/>
        <c:lblOffset val="100"/>
        <c:baseTimeUnit val="days"/>
      </c:dateAx>
      <c:valAx>
        <c:axId val="34005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5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260</c:v>
                </c:pt>
                <c:pt idx="1">
                  <c:v>10998</c:v>
                </c:pt>
                <c:pt idx="2">
                  <c:v>4203</c:v>
                </c:pt>
                <c:pt idx="3">
                  <c:v>3334</c:v>
                </c:pt>
                <c:pt idx="4">
                  <c:v>120</c:v>
                </c:pt>
                <c:pt idx="5">
                  <c:v>194</c:v>
                </c:pt>
                <c:pt idx="6">
                  <c:v>2234</c:v>
                </c:pt>
                <c:pt idx="7">
                  <c:v>2231</c:v>
                </c:pt>
                <c:pt idx="8">
                  <c:v>64</c:v>
                </c:pt>
                <c:pt idx="9">
                  <c:v>20</c:v>
                </c:pt>
                <c:pt idx="10">
                  <c:v>230</c:v>
                </c:pt>
                <c:pt idx="11">
                  <c:v>71</c:v>
                </c:pt>
                <c:pt idx="12">
                  <c:v>11</c:v>
                </c:pt>
                <c:pt idx="13">
                  <c:v>136</c:v>
                </c:pt>
                <c:pt idx="14">
                  <c:v>10164</c:v>
                </c:pt>
                <c:pt idx="15">
                  <c:v>2328</c:v>
                </c:pt>
                <c:pt idx="16">
                  <c:v>5931</c:v>
                </c:pt>
                <c:pt idx="17">
                  <c:v>6980</c:v>
                </c:pt>
                <c:pt idx="18">
                  <c:v>113</c:v>
                </c:pt>
                <c:pt idx="19">
                  <c:v>431</c:v>
                </c:pt>
                <c:pt idx="20">
                  <c:v>17015</c:v>
                </c:pt>
                <c:pt idx="21">
                  <c:v>16429</c:v>
                </c:pt>
                <c:pt idx="22">
                  <c:v>20515</c:v>
                </c:pt>
                <c:pt idx="23">
                  <c:v>16</c:v>
                </c:pt>
                <c:pt idx="24">
                  <c:v>17</c:v>
                </c:pt>
                <c:pt idx="25">
                  <c:v>8</c:v>
                </c:pt>
                <c:pt idx="26">
                  <c:v>6</c:v>
                </c:pt>
                <c:pt idx="27">
                  <c:v>7</c:v>
                </c:pt>
              </c:numCache>
            </c:numRef>
          </c:val>
          <c:smooth val="0"/>
          <c:extLst>
            <c:ext xmlns:c16="http://schemas.microsoft.com/office/drawing/2014/chart" uri="{C3380CC4-5D6E-409C-BE32-E72D297353CC}">
              <c16:uniqueId val="{00000000-C856-4899-91E1-F5F46A3BF994}"/>
            </c:ext>
          </c:extLst>
        </c:ser>
        <c:dLbls>
          <c:showLegendKey val="0"/>
          <c:showVal val="0"/>
          <c:showCatName val="0"/>
          <c:showSerName val="0"/>
          <c:showPercent val="0"/>
          <c:showBubbleSize val="0"/>
        </c:dLbls>
        <c:smooth val="0"/>
        <c:axId val="340054576"/>
        <c:axId val="340058184"/>
      </c:lineChart>
      <c:dateAx>
        <c:axId val="340054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58184"/>
        <c:crosses val="autoZero"/>
        <c:auto val="1"/>
        <c:lblOffset val="100"/>
        <c:baseTimeUnit val="days"/>
      </c:dateAx>
      <c:valAx>
        <c:axId val="34005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5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879B-414F-96C8-DCDD9594A9FB}"/>
            </c:ext>
          </c:extLst>
        </c:ser>
        <c:dLbls>
          <c:showLegendKey val="0"/>
          <c:showVal val="0"/>
          <c:showCatName val="0"/>
          <c:showSerName val="0"/>
          <c:showPercent val="0"/>
          <c:showBubbleSize val="0"/>
        </c:dLbls>
        <c:smooth val="0"/>
        <c:axId val="340073272"/>
        <c:axId val="340072616"/>
      </c:lineChart>
      <c:dateAx>
        <c:axId val="34007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72616"/>
        <c:crosses val="autoZero"/>
        <c:auto val="1"/>
        <c:lblOffset val="100"/>
        <c:baseTimeUnit val="days"/>
      </c:dateAx>
      <c:valAx>
        <c:axId val="34007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7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923-45D5-8F91-577B36766EF4}"/>
            </c:ext>
          </c:extLst>
        </c:ser>
        <c:dLbls>
          <c:showLegendKey val="0"/>
          <c:showVal val="0"/>
          <c:showCatName val="0"/>
          <c:showSerName val="0"/>
          <c:showPercent val="0"/>
          <c:showBubbleSize val="0"/>
        </c:dLbls>
        <c:smooth val="0"/>
        <c:axId val="340068352"/>
        <c:axId val="340069336"/>
      </c:lineChart>
      <c:dateAx>
        <c:axId val="340068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69336"/>
        <c:crosses val="autoZero"/>
        <c:auto val="1"/>
        <c:lblOffset val="100"/>
        <c:baseTimeUnit val="days"/>
      </c:dateAx>
      <c:valAx>
        <c:axId val="34006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06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7C841-5BF2-4ABC-8BE0-7A605778C73C}"/>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6E43A80D-0AB5-47C7-AD0B-7D995CD745A5}"/>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683151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D1A1-0CD3-4C9B-B039-094AF7CF2C8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854DEAC-09D3-4282-B70F-1083B2EBA58D}"/>
              </a:ext>
            </a:extLst>
          </p:cNvPr>
          <p:cNvGraphicFramePr>
            <a:graphicFrameLocks noGrp="1"/>
          </p:cNvGraphicFramePr>
          <p:nvPr>
            <p:ph type="tbl" sz="quarter" idx="13"/>
            <p:extLst>
              <p:ext uri="{D42A27DB-BD31-4B8C-83A1-F6EECF244321}">
                <p14:modId xmlns:p14="http://schemas.microsoft.com/office/powerpoint/2010/main" val="658989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09990220"/>
                    </a:ext>
                  </a:extLst>
                </a:gridCol>
                <a:gridCol w="740664">
                  <a:extLst>
                    <a:ext uri="{9D8B030D-6E8A-4147-A177-3AD203B41FA5}">
                      <a16:colId xmlns:a16="http://schemas.microsoft.com/office/drawing/2014/main" val="1512494934"/>
                    </a:ext>
                  </a:extLst>
                </a:gridCol>
                <a:gridCol w="740664">
                  <a:extLst>
                    <a:ext uri="{9D8B030D-6E8A-4147-A177-3AD203B41FA5}">
                      <a16:colId xmlns:a16="http://schemas.microsoft.com/office/drawing/2014/main" val="3307974418"/>
                    </a:ext>
                  </a:extLst>
                </a:gridCol>
                <a:gridCol w="740664">
                  <a:extLst>
                    <a:ext uri="{9D8B030D-6E8A-4147-A177-3AD203B41FA5}">
                      <a16:colId xmlns:a16="http://schemas.microsoft.com/office/drawing/2014/main" val="2042021507"/>
                    </a:ext>
                  </a:extLst>
                </a:gridCol>
                <a:gridCol w="740664">
                  <a:extLst>
                    <a:ext uri="{9D8B030D-6E8A-4147-A177-3AD203B41FA5}">
                      <a16:colId xmlns:a16="http://schemas.microsoft.com/office/drawing/2014/main" val="3215548806"/>
                    </a:ext>
                  </a:extLst>
                </a:gridCol>
                <a:gridCol w="740664">
                  <a:extLst>
                    <a:ext uri="{9D8B030D-6E8A-4147-A177-3AD203B41FA5}">
                      <a16:colId xmlns:a16="http://schemas.microsoft.com/office/drawing/2014/main" val="461343742"/>
                    </a:ext>
                  </a:extLst>
                </a:gridCol>
                <a:gridCol w="740664">
                  <a:extLst>
                    <a:ext uri="{9D8B030D-6E8A-4147-A177-3AD203B41FA5}">
                      <a16:colId xmlns:a16="http://schemas.microsoft.com/office/drawing/2014/main" val="3540801984"/>
                    </a:ext>
                  </a:extLst>
                </a:gridCol>
                <a:gridCol w="740664">
                  <a:extLst>
                    <a:ext uri="{9D8B030D-6E8A-4147-A177-3AD203B41FA5}">
                      <a16:colId xmlns:a16="http://schemas.microsoft.com/office/drawing/2014/main" val="1055182854"/>
                    </a:ext>
                  </a:extLst>
                </a:gridCol>
                <a:gridCol w="740664">
                  <a:extLst>
                    <a:ext uri="{9D8B030D-6E8A-4147-A177-3AD203B41FA5}">
                      <a16:colId xmlns:a16="http://schemas.microsoft.com/office/drawing/2014/main" val="1307234627"/>
                    </a:ext>
                  </a:extLst>
                </a:gridCol>
                <a:gridCol w="740664">
                  <a:extLst>
                    <a:ext uri="{9D8B030D-6E8A-4147-A177-3AD203B41FA5}">
                      <a16:colId xmlns:a16="http://schemas.microsoft.com/office/drawing/2014/main" val="229488576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95749697"/>
                  </a:ext>
                </a:extLst>
              </a:tr>
              <a:tr h="370840">
                <a:tc>
                  <a:txBody>
                    <a:bodyPr/>
                    <a:lstStyle/>
                    <a:p>
                      <a:r>
                        <a:rPr lang="en-US" sz="1000"/>
                        <a:t>Lightbox Intl.</a:t>
                      </a:r>
                    </a:p>
                  </a:txBody>
                  <a:tcPr/>
                </a:tc>
                <a:tc>
                  <a:txBody>
                    <a:bodyPr/>
                    <a:lstStyle/>
                    <a:p>
                      <a:r>
                        <a:rPr lang="en-US" sz="1000"/>
                        <a:t>1980</a:t>
                      </a:r>
                    </a:p>
                  </a:txBody>
                  <a:tcPr/>
                </a:tc>
                <a:tc>
                  <a:txBody>
                    <a:bodyPr/>
                    <a:lstStyle/>
                    <a:p>
                      <a:r>
                        <a:rPr lang="en-US" sz="1000"/>
                        <a:t>98</a:t>
                      </a:r>
                    </a:p>
                  </a:txBody>
                  <a:tcPr/>
                </a:tc>
                <a:tc>
                  <a:txBody>
                    <a:bodyPr/>
                    <a:lstStyle/>
                    <a:p>
                      <a:r>
                        <a:rPr lang="en-US" sz="1000"/>
                        <a:t>17</a:t>
                      </a:r>
                    </a:p>
                  </a:txBody>
                  <a:tcPr/>
                </a:tc>
                <a:tc>
                  <a:txBody>
                    <a:bodyPr/>
                    <a:lstStyle/>
                    <a:p>
                      <a:r>
                        <a:rPr lang="en-US" sz="1000"/>
                        <a:t>361</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1.1149%</a:t>
                      </a:r>
                    </a:p>
                  </a:txBody>
                  <a:tcPr/>
                </a:tc>
                <a:tc>
                  <a:txBody>
                    <a:bodyPr/>
                    <a:lstStyle/>
                    <a:p>
                      <a:r>
                        <a:rPr lang="en-US" sz="1000"/>
                        <a:t>0.0%</a:t>
                      </a:r>
                    </a:p>
                  </a:txBody>
                  <a:tcPr/>
                </a:tc>
                <a:extLst>
                  <a:ext uri="{0D108BD9-81ED-4DB2-BD59-A6C34878D82A}">
                    <a16:rowId xmlns:a16="http://schemas.microsoft.com/office/drawing/2014/main" val="2710344323"/>
                  </a:ext>
                </a:extLst>
              </a:tr>
            </a:tbl>
          </a:graphicData>
        </a:graphic>
      </p:graphicFrame>
      <p:sp>
        <p:nvSpPr>
          <p:cNvPr id="4" name="Text Placeholder 3">
            <a:extLst>
              <a:ext uri="{FF2B5EF4-FFF2-40B4-BE49-F238E27FC236}">
                <a16:creationId xmlns:a16="http://schemas.microsoft.com/office/drawing/2014/main" id="{399BEED2-6258-4781-8178-7D81681C548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51888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26DFF-0F1A-401D-9950-9DAB11FF21B2}"/>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CF0384B3-B6BE-4EF7-80A3-EAD0112D6807}"/>
              </a:ext>
            </a:extLst>
          </p:cNvPr>
          <p:cNvGraphicFramePr>
            <a:graphicFrameLocks noGrp="1"/>
          </p:cNvGraphicFramePr>
          <p:nvPr>
            <p:ph type="chart" sz="quarter" idx="13"/>
            <p:extLst>
              <p:ext uri="{D42A27DB-BD31-4B8C-83A1-F6EECF244321}">
                <p14:modId xmlns:p14="http://schemas.microsoft.com/office/powerpoint/2010/main" val="3761597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C70972-565B-40BE-9959-9571F51577D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E249013-2198-4340-ADF7-ACB35E089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597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162A3-0414-419D-A5B0-28FA78FC032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B656E76-1C7D-4534-A859-5F2E9818B1D9}"/>
              </a:ext>
            </a:extLst>
          </p:cNvPr>
          <p:cNvGraphicFramePr>
            <a:graphicFrameLocks noGrp="1"/>
          </p:cNvGraphicFramePr>
          <p:nvPr>
            <p:ph type="chart" sz="quarter" idx="13"/>
            <p:extLst>
              <p:ext uri="{D42A27DB-BD31-4B8C-83A1-F6EECF244321}">
                <p14:modId xmlns:p14="http://schemas.microsoft.com/office/powerpoint/2010/main" val="403474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71B6B-B39C-4873-BBE8-5C8141701F8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F41DCDF-7AEE-4A90-A497-4F9BD99539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89695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C9B5C-28D7-41D0-83ED-98B204D52F93}"/>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64F56493-714D-424B-AE04-042CAAA1CD2D}"/>
              </a:ext>
            </a:extLst>
          </p:cNvPr>
          <p:cNvGraphicFramePr>
            <a:graphicFrameLocks noGrp="1"/>
          </p:cNvGraphicFramePr>
          <p:nvPr>
            <p:ph type="tbl" sz="quarter" idx="13"/>
            <p:extLst>
              <p:ext uri="{D42A27DB-BD31-4B8C-83A1-F6EECF244321}">
                <p14:modId xmlns:p14="http://schemas.microsoft.com/office/powerpoint/2010/main" val="3581059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3733752"/>
                    </a:ext>
                  </a:extLst>
                </a:gridCol>
                <a:gridCol w="658368">
                  <a:extLst>
                    <a:ext uri="{9D8B030D-6E8A-4147-A177-3AD203B41FA5}">
                      <a16:colId xmlns:a16="http://schemas.microsoft.com/office/drawing/2014/main" val="4053040922"/>
                    </a:ext>
                  </a:extLst>
                </a:gridCol>
                <a:gridCol w="658368">
                  <a:extLst>
                    <a:ext uri="{9D8B030D-6E8A-4147-A177-3AD203B41FA5}">
                      <a16:colId xmlns:a16="http://schemas.microsoft.com/office/drawing/2014/main" val="4135019042"/>
                    </a:ext>
                  </a:extLst>
                </a:gridCol>
                <a:gridCol w="658368">
                  <a:extLst>
                    <a:ext uri="{9D8B030D-6E8A-4147-A177-3AD203B41FA5}">
                      <a16:colId xmlns:a16="http://schemas.microsoft.com/office/drawing/2014/main" val="1782222988"/>
                    </a:ext>
                  </a:extLst>
                </a:gridCol>
                <a:gridCol w="658368">
                  <a:extLst>
                    <a:ext uri="{9D8B030D-6E8A-4147-A177-3AD203B41FA5}">
                      <a16:colId xmlns:a16="http://schemas.microsoft.com/office/drawing/2014/main" val="1829021431"/>
                    </a:ext>
                  </a:extLst>
                </a:gridCol>
                <a:gridCol w="658368">
                  <a:extLst>
                    <a:ext uri="{9D8B030D-6E8A-4147-A177-3AD203B41FA5}">
                      <a16:colId xmlns:a16="http://schemas.microsoft.com/office/drawing/2014/main" val="3941783100"/>
                    </a:ext>
                  </a:extLst>
                </a:gridCol>
                <a:gridCol w="658368">
                  <a:extLst>
                    <a:ext uri="{9D8B030D-6E8A-4147-A177-3AD203B41FA5}">
                      <a16:colId xmlns:a16="http://schemas.microsoft.com/office/drawing/2014/main" val="2096546112"/>
                    </a:ext>
                  </a:extLst>
                </a:gridCol>
                <a:gridCol w="658368">
                  <a:extLst>
                    <a:ext uri="{9D8B030D-6E8A-4147-A177-3AD203B41FA5}">
                      <a16:colId xmlns:a16="http://schemas.microsoft.com/office/drawing/2014/main" val="1009451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096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- 2018-02-22 13:13:12</a:t>
                      </a:r>
                      <a:r>
                        <a:rPr kumimoji="0" lang="en-US" sz="1000" b="0" i="0" u="none" strike="noStrike" kern="1200" cap="none" spc="0" normalizeH="0" baseline="0" noProof="0">
                          <a:ln>
                            <a:noFill/>
                          </a:ln>
                          <a:solidFill>
                            <a:prstClr val="black"/>
                          </a:solidFill>
                          <a:effectLst/>
                          <a:uLnTx/>
                          <a:uFillTx/>
                          <a:latin typeface="+mn-lt"/>
                          <a:ea typeface="+mn-ea"/>
                          <a:cs typeface="+mn-cs"/>
                        </a:rPr>
                        <a:t>
The timeless Flos Architectural Thin led combines design with high quality and looks great in any 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659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- 2018-02-20 13:47:29</a:t>
                      </a:r>
                      <a:r>
                        <a:rPr kumimoji="0" lang="en-US" sz="1000" b="0" i="0" u="none" strike="noStrike" kern="1200" cap="none" spc="0" normalizeH="0" baseline="0" noProof="0">
                          <a:ln>
                            <a:noFill/>
                          </a:ln>
                          <a:solidFill>
                            <a:prstClr val="black"/>
                          </a:solidFill>
                          <a:effectLst/>
                          <a:uLnTx/>
                          <a:uFillTx/>
                          <a:latin typeface="+mn-lt"/>
                          <a:ea typeface="+mn-ea"/>
                          <a:cs typeface="+mn-cs"/>
                        </a:rPr>
                        <a:t>
When quality is a must..
Lightbox is proud to be part of the the third Porsche Studio in the world and first in the region . A special thank you to Mr. Assaad Raphael.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849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- 2018-02-19 13:29:16</a:t>
                      </a:r>
                      <a:r>
                        <a:rPr kumimoji="0" lang="en-US" sz="1000" b="0" i="0" u="none" strike="noStrike" kern="1200" cap="none" spc="0" normalizeH="0" baseline="0" noProof="0">
                          <a:ln>
                            <a:noFill/>
                          </a:ln>
                          <a:solidFill>
                            <a:prstClr val="black"/>
                          </a:solidFill>
                          <a:effectLst/>
                          <a:uLnTx/>
                          <a:uFillTx/>
                          <a:latin typeface="+mn-lt"/>
                          <a:ea typeface="+mn-ea"/>
                          <a:cs typeface="+mn-cs"/>
                        </a:rPr>
                        <a:t>
#repost @flos 
A network of light within the space.
📷 Germano Borrelli at Archiproducts Milano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50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- 2018-02-18 01:39:03</a:t>
                      </a:r>
                      <a:r>
                        <a:rPr kumimoji="0" lang="en-US" sz="1000" b="0" i="0" u="none" strike="noStrike" kern="1200" cap="none" spc="0" normalizeH="0" baseline="0" noProof="0">
                          <a:ln>
                            <a:noFill/>
                          </a:ln>
                          <a:solidFill>
                            <a:prstClr val="black"/>
                          </a:solidFill>
                          <a:effectLst/>
                          <a:uLnTx/>
                          <a:uFillTx/>
                          <a:latin typeface="+mn-lt"/>
                          <a:ea typeface="+mn-ea"/>
                          <a:cs typeface="+mn-cs"/>
                        </a:rPr>
                        <a:t>
The Divus Mirror has the special ability to combine a mirror and a touch panel. With Divus, whole buildings or business units can be controlled, selectively regulated, supervised, entertained, informed and much more from one place. It does not need to be hidden or banished in equipment areas. Its integrated mirror in standby mode can look fantastic in any lobby, bathroom or 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4997851"/>
                  </a:ext>
                </a:extLst>
              </a:tr>
            </a:tbl>
          </a:graphicData>
        </a:graphic>
      </p:graphicFrame>
      <p:sp>
        <p:nvSpPr>
          <p:cNvPr id="4" name="Text Placeholder 3">
            <a:extLst>
              <a:ext uri="{FF2B5EF4-FFF2-40B4-BE49-F238E27FC236}">
                <a16:creationId xmlns:a16="http://schemas.microsoft.com/office/drawing/2014/main" id="{CA45FB0A-B5CE-4922-84D7-102E1EEA1E2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81663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D76B-4FB7-4B23-8A03-47B358B9EEA9}"/>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E88F723D-A6FB-4C01-BAAE-C773D4F26B7E}"/>
              </a:ext>
            </a:extLst>
          </p:cNvPr>
          <p:cNvGraphicFramePr>
            <a:graphicFrameLocks noGrp="1"/>
          </p:cNvGraphicFramePr>
          <p:nvPr>
            <p:ph type="tbl" sz="quarter" idx="13"/>
            <p:extLst>
              <p:ext uri="{D42A27DB-BD31-4B8C-83A1-F6EECF244321}">
                <p14:modId xmlns:p14="http://schemas.microsoft.com/office/powerpoint/2010/main" val="3737798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78862025"/>
                    </a:ext>
                  </a:extLst>
                </a:gridCol>
                <a:gridCol w="658368">
                  <a:extLst>
                    <a:ext uri="{9D8B030D-6E8A-4147-A177-3AD203B41FA5}">
                      <a16:colId xmlns:a16="http://schemas.microsoft.com/office/drawing/2014/main" val="3815696754"/>
                    </a:ext>
                  </a:extLst>
                </a:gridCol>
                <a:gridCol w="658368">
                  <a:extLst>
                    <a:ext uri="{9D8B030D-6E8A-4147-A177-3AD203B41FA5}">
                      <a16:colId xmlns:a16="http://schemas.microsoft.com/office/drawing/2014/main" val="739082343"/>
                    </a:ext>
                  </a:extLst>
                </a:gridCol>
                <a:gridCol w="658368">
                  <a:extLst>
                    <a:ext uri="{9D8B030D-6E8A-4147-A177-3AD203B41FA5}">
                      <a16:colId xmlns:a16="http://schemas.microsoft.com/office/drawing/2014/main" val="1799776576"/>
                    </a:ext>
                  </a:extLst>
                </a:gridCol>
                <a:gridCol w="658368">
                  <a:extLst>
                    <a:ext uri="{9D8B030D-6E8A-4147-A177-3AD203B41FA5}">
                      <a16:colId xmlns:a16="http://schemas.microsoft.com/office/drawing/2014/main" val="2183270379"/>
                    </a:ext>
                  </a:extLst>
                </a:gridCol>
                <a:gridCol w="658368">
                  <a:extLst>
                    <a:ext uri="{9D8B030D-6E8A-4147-A177-3AD203B41FA5}">
                      <a16:colId xmlns:a16="http://schemas.microsoft.com/office/drawing/2014/main" val="3326758665"/>
                    </a:ext>
                  </a:extLst>
                </a:gridCol>
                <a:gridCol w="658368">
                  <a:extLst>
                    <a:ext uri="{9D8B030D-6E8A-4147-A177-3AD203B41FA5}">
                      <a16:colId xmlns:a16="http://schemas.microsoft.com/office/drawing/2014/main" val="3709831287"/>
                    </a:ext>
                  </a:extLst>
                </a:gridCol>
                <a:gridCol w="658368">
                  <a:extLst>
                    <a:ext uri="{9D8B030D-6E8A-4147-A177-3AD203B41FA5}">
                      <a16:colId xmlns:a16="http://schemas.microsoft.com/office/drawing/2014/main" val="1876359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8684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- 2018-02-17 05:48:51</a:t>
                      </a:r>
                      <a:r>
                        <a:rPr kumimoji="0" lang="en-US" sz="1000" b="0" i="0" u="none" strike="noStrike" kern="1200" cap="none" spc="0" normalizeH="0" baseline="0" noProof="0">
                          <a:ln>
                            <a:noFill/>
                          </a:ln>
                          <a:solidFill>
                            <a:prstClr val="black"/>
                          </a:solidFill>
                          <a:effectLst/>
                          <a:uLnTx/>
                          <a:uFillTx/>
                          <a:latin typeface="+mn-lt"/>
                          <a:ea typeface="+mn-ea"/>
                          <a:cs typeface="+mn-cs"/>
                        </a:rPr>
                        <a:t>
The Tracking Magnet system by Flos is creative, flexible, reliable and precise. It is perfect for retail displays where frequent changes are typical and absolute performance is required.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08982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- 2018-02-16 11:15:05</a:t>
                      </a:r>
                      <a:r>
                        <a:rPr kumimoji="0" lang="en-US" sz="1000" b="0" i="0" u="none" strike="noStrike" kern="1200" cap="none" spc="0" normalizeH="0" baseline="0" noProof="0">
                          <a:ln>
                            <a:noFill/>
                          </a:ln>
                          <a:solidFill>
                            <a:prstClr val="black"/>
                          </a:solidFill>
                          <a:effectLst/>
                          <a:uLnTx/>
                          <a:uFillTx/>
                          <a:latin typeface="+mn-lt"/>
                          <a:ea typeface="+mn-ea"/>
                          <a:cs typeface="+mn-cs"/>
                        </a:rPr>
                        <a:t>
#repost @siedlenordic 
PVD coating - guarantees perfect surfaces with a brilliant colour quality and outstanding mechanical 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3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- 2018-02-15 08:31:24</a:t>
                      </a:r>
                      <a:r>
                        <a:rPr kumimoji="0" lang="en-US" sz="1000" b="0" i="0" u="none" strike="noStrike" kern="1200" cap="none" spc="0" normalizeH="0" baseline="0" noProof="0">
                          <a:ln>
                            <a:noFill/>
                          </a:ln>
                          <a:solidFill>
                            <a:prstClr val="black"/>
                          </a:solidFill>
                          <a:effectLst/>
                          <a:uLnTx/>
                          <a:uFillTx/>
                          <a:latin typeface="+mn-lt"/>
                          <a:ea typeface="+mn-ea"/>
                          <a:cs typeface="+mn-cs"/>
                        </a:rPr>
                        <a:t>
Besides being a perfect lighting tool, Morsetto by Davide Groppi is also a “ready-made” or conceptual reinterpretation.
Thanks to the support of a large lever clamp of the type you might find in a workshop, the light source has been positioned far from where the lamp is attached to the table, utilising three adjustable arms.
Morsetto is a table lamp, but at the same time, it is also a very lightweight, suspended light. It can be positioned, balanced and turned, but overall it produces a beautiful light on the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547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- 2018-02-14 13:25:09</a:t>
                      </a:r>
                      <a:r>
                        <a:rPr kumimoji="0" lang="en-US" sz="1000" b="0" i="0" u="none" strike="noStrike" kern="1200" cap="none" spc="0" normalizeH="0" baseline="0" noProof="0">
                          <a:ln>
                            <a:noFill/>
                          </a:ln>
                          <a:solidFill>
                            <a:prstClr val="black"/>
                          </a:solidFill>
                          <a:effectLst/>
                          <a:uLnTx/>
                          <a:uFillTx/>
                          <a:latin typeface="+mn-lt"/>
                          <a:ea typeface="+mn-ea"/>
                          <a:cs typeface="+mn-cs"/>
                        </a:rPr>
                        <a:t>
#repost @flos
An innovative architectural system with an industrial aesthetic 
📷 Germano Borrelli at @archiproducts_milano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237767"/>
                  </a:ext>
                </a:extLst>
              </a:tr>
            </a:tbl>
          </a:graphicData>
        </a:graphic>
      </p:graphicFrame>
      <p:sp>
        <p:nvSpPr>
          <p:cNvPr id="4" name="Text Placeholder 3">
            <a:extLst>
              <a:ext uri="{FF2B5EF4-FFF2-40B4-BE49-F238E27FC236}">
                <a16:creationId xmlns:a16="http://schemas.microsoft.com/office/drawing/2014/main" id="{80EF0F7E-6D45-4F9A-BF99-A2175B3A5E7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3126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59199-68FE-455F-8FCF-14717F57D595}"/>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9EC0BC1A-0507-4FC2-BDC7-1437CF42B714}"/>
              </a:ext>
            </a:extLst>
          </p:cNvPr>
          <p:cNvGraphicFramePr>
            <a:graphicFrameLocks noGrp="1"/>
          </p:cNvGraphicFramePr>
          <p:nvPr>
            <p:ph type="tbl" sz="quarter" idx="13"/>
            <p:extLst>
              <p:ext uri="{D42A27DB-BD31-4B8C-83A1-F6EECF244321}">
                <p14:modId xmlns:p14="http://schemas.microsoft.com/office/powerpoint/2010/main" val="1469976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9939929"/>
                    </a:ext>
                  </a:extLst>
                </a:gridCol>
                <a:gridCol w="658368">
                  <a:extLst>
                    <a:ext uri="{9D8B030D-6E8A-4147-A177-3AD203B41FA5}">
                      <a16:colId xmlns:a16="http://schemas.microsoft.com/office/drawing/2014/main" val="331645474"/>
                    </a:ext>
                  </a:extLst>
                </a:gridCol>
                <a:gridCol w="658368">
                  <a:extLst>
                    <a:ext uri="{9D8B030D-6E8A-4147-A177-3AD203B41FA5}">
                      <a16:colId xmlns:a16="http://schemas.microsoft.com/office/drawing/2014/main" val="3838878478"/>
                    </a:ext>
                  </a:extLst>
                </a:gridCol>
                <a:gridCol w="658368">
                  <a:extLst>
                    <a:ext uri="{9D8B030D-6E8A-4147-A177-3AD203B41FA5}">
                      <a16:colId xmlns:a16="http://schemas.microsoft.com/office/drawing/2014/main" val="2006624522"/>
                    </a:ext>
                  </a:extLst>
                </a:gridCol>
                <a:gridCol w="658368">
                  <a:extLst>
                    <a:ext uri="{9D8B030D-6E8A-4147-A177-3AD203B41FA5}">
                      <a16:colId xmlns:a16="http://schemas.microsoft.com/office/drawing/2014/main" val="3055141044"/>
                    </a:ext>
                  </a:extLst>
                </a:gridCol>
                <a:gridCol w="658368">
                  <a:extLst>
                    <a:ext uri="{9D8B030D-6E8A-4147-A177-3AD203B41FA5}">
                      <a16:colId xmlns:a16="http://schemas.microsoft.com/office/drawing/2014/main" val="518371822"/>
                    </a:ext>
                  </a:extLst>
                </a:gridCol>
                <a:gridCol w="658368">
                  <a:extLst>
                    <a:ext uri="{9D8B030D-6E8A-4147-A177-3AD203B41FA5}">
                      <a16:colId xmlns:a16="http://schemas.microsoft.com/office/drawing/2014/main" val="563073580"/>
                    </a:ext>
                  </a:extLst>
                </a:gridCol>
                <a:gridCol w="658368">
                  <a:extLst>
                    <a:ext uri="{9D8B030D-6E8A-4147-A177-3AD203B41FA5}">
                      <a16:colId xmlns:a16="http://schemas.microsoft.com/office/drawing/2014/main" val="247368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50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- 2018-02-11 12:37:51</a:t>
                      </a:r>
                      <a:r>
                        <a:rPr kumimoji="0" lang="en-US" sz="1000" b="0" i="0" u="none" strike="noStrike" kern="1200" cap="none" spc="0" normalizeH="0" baseline="0" noProof="0">
                          <a:ln>
                            <a:noFill/>
                          </a:ln>
                          <a:solidFill>
                            <a:prstClr val="black"/>
                          </a:solidFill>
                          <a:effectLst/>
                          <a:uLnTx/>
                          <a:uFillTx/>
                          <a:latin typeface="+mn-lt"/>
                          <a:ea typeface="+mn-ea"/>
                          <a:cs typeface="+mn-cs"/>
                        </a:rPr>
                        <a:t>
#repost @davidegroppi SOLEMIO came about by contemplating and working with natural light. It evokes the colour blue of the sky and the light of the sun. It is a ray of light that can be directed wherever one wants it.
RGB wireless control.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7190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- 2018-02-08 13:46:15</a:t>
                      </a:r>
                      <a:r>
                        <a:rPr kumimoji="0" lang="en-US" sz="1000" b="0" i="0" u="none" strike="noStrike" kern="1200" cap="none" spc="0" normalizeH="0" baseline="0" noProof="0">
                          <a:ln>
                            <a:noFill/>
                          </a:ln>
                          <a:solidFill>
                            <a:prstClr val="black"/>
                          </a:solidFill>
                          <a:effectLst/>
                          <a:uLnTx/>
                          <a:uFillTx/>
                          <a:latin typeface="+mn-lt"/>
                          <a:ea typeface="+mn-ea"/>
                          <a:cs typeface="+mn-cs"/>
                        </a:rPr>
                        <a:t>
#repost @jung.group
How much time do you spend in the bathroom every day? Research has shown that today people spend almost twice as long in the bathroom as they did fifteen years ago. This is because the bathroom has increasingly developed into a relaxation and wellness area. The appropriate entertainment in the bathroom offers you the Bluethooth Connect from JUNG. Installed in the wall in the versatile switch design, the radio not only adapts to the rest of the electrical installation in the room, but becomes a real eye-catcher. Very special: The black glass front paired with a frame made of brass.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2953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- 2018-02-07 13:11:32</a:t>
                      </a:r>
                      <a:r>
                        <a:rPr kumimoji="0" lang="en-US" sz="1000" b="0" i="0" u="none" strike="noStrike" kern="1200" cap="none" spc="0" normalizeH="0" baseline="0" noProof="0">
                          <a:ln>
                            <a:noFill/>
                          </a:ln>
                          <a:solidFill>
                            <a:prstClr val="black"/>
                          </a:solidFill>
                          <a:effectLst/>
                          <a:uLnTx/>
                          <a:uFillTx/>
                          <a:latin typeface="+mn-lt"/>
                          <a:ea typeface="+mn-ea"/>
                          <a:cs typeface="+mn-cs"/>
                        </a:rPr>
                        <a:t>
The Bocci Lighting 28 series, designed by Omer Arbel, is a contemporary chandelier created using complex glass blowing techniques.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6604710"/>
                  </a:ext>
                </a:extLst>
              </a:tr>
            </a:tbl>
          </a:graphicData>
        </a:graphic>
      </p:graphicFrame>
      <p:sp>
        <p:nvSpPr>
          <p:cNvPr id="4" name="Text Placeholder 3">
            <a:extLst>
              <a:ext uri="{FF2B5EF4-FFF2-40B4-BE49-F238E27FC236}">
                <a16:creationId xmlns:a16="http://schemas.microsoft.com/office/drawing/2014/main" id="{0C025C1E-BF40-4144-A5DB-817F77B552E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8797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F03F-8419-43E1-A4E8-FA2F84E7B52A}"/>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BB45BC84-18C2-4220-BF9E-ABC9F61107F6}"/>
              </a:ext>
            </a:extLst>
          </p:cNvPr>
          <p:cNvGraphicFramePr>
            <a:graphicFrameLocks noGrp="1"/>
          </p:cNvGraphicFramePr>
          <p:nvPr>
            <p:ph type="tbl" sz="quarter" idx="13"/>
            <p:extLst>
              <p:ext uri="{D42A27DB-BD31-4B8C-83A1-F6EECF244321}">
                <p14:modId xmlns:p14="http://schemas.microsoft.com/office/powerpoint/2010/main" val="380419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11648440"/>
                    </a:ext>
                  </a:extLst>
                </a:gridCol>
                <a:gridCol w="658368">
                  <a:extLst>
                    <a:ext uri="{9D8B030D-6E8A-4147-A177-3AD203B41FA5}">
                      <a16:colId xmlns:a16="http://schemas.microsoft.com/office/drawing/2014/main" val="3364899232"/>
                    </a:ext>
                  </a:extLst>
                </a:gridCol>
                <a:gridCol w="658368">
                  <a:extLst>
                    <a:ext uri="{9D8B030D-6E8A-4147-A177-3AD203B41FA5}">
                      <a16:colId xmlns:a16="http://schemas.microsoft.com/office/drawing/2014/main" val="1921910208"/>
                    </a:ext>
                  </a:extLst>
                </a:gridCol>
                <a:gridCol w="658368">
                  <a:extLst>
                    <a:ext uri="{9D8B030D-6E8A-4147-A177-3AD203B41FA5}">
                      <a16:colId xmlns:a16="http://schemas.microsoft.com/office/drawing/2014/main" val="128330942"/>
                    </a:ext>
                  </a:extLst>
                </a:gridCol>
                <a:gridCol w="658368">
                  <a:extLst>
                    <a:ext uri="{9D8B030D-6E8A-4147-A177-3AD203B41FA5}">
                      <a16:colId xmlns:a16="http://schemas.microsoft.com/office/drawing/2014/main" val="2079334470"/>
                    </a:ext>
                  </a:extLst>
                </a:gridCol>
                <a:gridCol w="658368">
                  <a:extLst>
                    <a:ext uri="{9D8B030D-6E8A-4147-A177-3AD203B41FA5}">
                      <a16:colId xmlns:a16="http://schemas.microsoft.com/office/drawing/2014/main" val="4270177011"/>
                    </a:ext>
                  </a:extLst>
                </a:gridCol>
                <a:gridCol w="658368">
                  <a:extLst>
                    <a:ext uri="{9D8B030D-6E8A-4147-A177-3AD203B41FA5}">
                      <a16:colId xmlns:a16="http://schemas.microsoft.com/office/drawing/2014/main" val="2099969489"/>
                    </a:ext>
                  </a:extLst>
                </a:gridCol>
                <a:gridCol w="658368">
                  <a:extLst>
                    <a:ext uri="{9D8B030D-6E8A-4147-A177-3AD203B41FA5}">
                      <a16:colId xmlns:a16="http://schemas.microsoft.com/office/drawing/2014/main" val="1497635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81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- 2018-02-06 08:11:33</a:t>
                      </a:r>
                      <a:r>
                        <a:rPr kumimoji="0" lang="en-US" sz="1000" b="0" i="0" u="none" strike="noStrike" kern="1200" cap="none" spc="0" normalizeH="0" baseline="0" noProof="0">
                          <a:ln>
                            <a:noFill/>
                          </a:ln>
                          <a:solidFill>
                            <a:prstClr val="black"/>
                          </a:solidFill>
                          <a:effectLst/>
                          <a:uLnTx/>
                          <a:uFillTx/>
                          <a:latin typeface="+mn-lt"/>
                          <a:ea typeface="+mn-ea"/>
                          <a:cs typeface="+mn-cs"/>
                        </a:rPr>
                        <a:t>
‘The Wave’, an interactive sound and light installation, spanning 80 meters on Ofelia Plads as part of the Danish art and music festival Frost Festival in Copenhagen. Developed by internationally renowned light design collection Obscura Vertigo and with sound production by Peter Albrechtsen.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887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- 2018-02-05 14:29:51</a:t>
                      </a:r>
                      <a:r>
                        <a:rPr kumimoji="0" lang="en-US" sz="1000" b="0" i="0" u="none" strike="noStrike" kern="1200" cap="none" spc="0" normalizeH="0" baseline="0" noProof="0">
                          <a:ln>
                            <a:noFill/>
                          </a:ln>
                          <a:solidFill>
                            <a:prstClr val="black"/>
                          </a:solidFill>
                          <a:effectLst/>
                          <a:uLnTx/>
                          <a:uFillTx/>
                          <a:latin typeface="+mn-lt"/>
                          <a:ea typeface="+mn-ea"/>
                          <a:cs typeface="+mn-cs"/>
                        </a:rPr>
                        <a:t>
#repost @edivad19 
Can you spot the Infinito wall lamp?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465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- 2018-02-04 13:42:26</a:t>
                      </a:r>
                      <a:r>
                        <a:rPr kumimoji="0" lang="en-US" sz="1000" b="0" i="0" u="none" strike="noStrike" kern="1200" cap="none" spc="0" normalizeH="0" baseline="0" noProof="0">
                          <a:ln>
                            <a:noFill/>
                          </a:ln>
                          <a:solidFill>
                            <a:prstClr val="black"/>
                          </a:solidFill>
                          <a:effectLst/>
                          <a:uLnTx/>
                          <a:uFillTx/>
                          <a:latin typeface="+mn-lt"/>
                          <a:ea typeface="+mn-ea"/>
                          <a:cs typeface="+mn-cs"/>
                        </a:rPr>
                        <a:t>
#repost @simes_light Perfectly flush with the floor, Miniround is a recessed luminaire that disappears completely integrating with the architecture. The light effect draws striking lighting frames on pathways and facades, emphasizing trunks and green foliage, colonnades, sculptures and non-linear paths. Discover it on Simes - LIGHTBLOGAZINE.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3705324"/>
                  </a:ext>
                </a:extLst>
              </a:tr>
            </a:tbl>
          </a:graphicData>
        </a:graphic>
      </p:graphicFrame>
      <p:sp>
        <p:nvSpPr>
          <p:cNvPr id="4" name="Text Placeholder 3">
            <a:extLst>
              <a:ext uri="{FF2B5EF4-FFF2-40B4-BE49-F238E27FC236}">
                <a16:creationId xmlns:a16="http://schemas.microsoft.com/office/drawing/2014/main" id="{7B5E5148-8E51-48AC-86AC-4C8BC0E27A6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32362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BD5BA-600A-44BD-9ACF-BB3B8075B3ED}"/>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ACF68AF9-C897-48EC-9AB0-FB9772CB2C69}"/>
              </a:ext>
            </a:extLst>
          </p:cNvPr>
          <p:cNvGraphicFramePr>
            <a:graphicFrameLocks noGrp="1"/>
          </p:cNvGraphicFramePr>
          <p:nvPr>
            <p:ph type="tbl" sz="quarter" idx="13"/>
            <p:extLst>
              <p:ext uri="{D42A27DB-BD31-4B8C-83A1-F6EECF244321}">
                <p14:modId xmlns:p14="http://schemas.microsoft.com/office/powerpoint/2010/main" val="2679245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34725105"/>
                    </a:ext>
                  </a:extLst>
                </a:gridCol>
                <a:gridCol w="658368">
                  <a:extLst>
                    <a:ext uri="{9D8B030D-6E8A-4147-A177-3AD203B41FA5}">
                      <a16:colId xmlns:a16="http://schemas.microsoft.com/office/drawing/2014/main" val="4271728227"/>
                    </a:ext>
                  </a:extLst>
                </a:gridCol>
                <a:gridCol w="658368">
                  <a:extLst>
                    <a:ext uri="{9D8B030D-6E8A-4147-A177-3AD203B41FA5}">
                      <a16:colId xmlns:a16="http://schemas.microsoft.com/office/drawing/2014/main" val="3459480700"/>
                    </a:ext>
                  </a:extLst>
                </a:gridCol>
                <a:gridCol w="658368">
                  <a:extLst>
                    <a:ext uri="{9D8B030D-6E8A-4147-A177-3AD203B41FA5}">
                      <a16:colId xmlns:a16="http://schemas.microsoft.com/office/drawing/2014/main" val="2526194458"/>
                    </a:ext>
                  </a:extLst>
                </a:gridCol>
                <a:gridCol w="658368">
                  <a:extLst>
                    <a:ext uri="{9D8B030D-6E8A-4147-A177-3AD203B41FA5}">
                      <a16:colId xmlns:a16="http://schemas.microsoft.com/office/drawing/2014/main" val="3279110048"/>
                    </a:ext>
                  </a:extLst>
                </a:gridCol>
                <a:gridCol w="658368">
                  <a:extLst>
                    <a:ext uri="{9D8B030D-6E8A-4147-A177-3AD203B41FA5}">
                      <a16:colId xmlns:a16="http://schemas.microsoft.com/office/drawing/2014/main" val="2483252159"/>
                    </a:ext>
                  </a:extLst>
                </a:gridCol>
                <a:gridCol w="658368">
                  <a:extLst>
                    <a:ext uri="{9D8B030D-6E8A-4147-A177-3AD203B41FA5}">
                      <a16:colId xmlns:a16="http://schemas.microsoft.com/office/drawing/2014/main" val="3202155784"/>
                    </a:ext>
                  </a:extLst>
                </a:gridCol>
                <a:gridCol w="658368">
                  <a:extLst>
                    <a:ext uri="{9D8B030D-6E8A-4147-A177-3AD203B41FA5}">
                      <a16:colId xmlns:a16="http://schemas.microsoft.com/office/drawing/2014/main" val="284754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843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- 2018-02-03 13:09:31</a:t>
                      </a:r>
                      <a:r>
                        <a:rPr kumimoji="0" lang="en-US" sz="1000" b="0" i="0" u="none" strike="noStrike" kern="1200" cap="none" spc="0" normalizeH="0" baseline="0" noProof="0">
                          <a:ln>
                            <a:noFill/>
                          </a:ln>
                          <a:solidFill>
                            <a:prstClr val="black"/>
                          </a:solidFill>
                          <a:effectLst/>
                          <a:uLnTx/>
                          <a:uFillTx/>
                          <a:latin typeface="+mn-lt"/>
                          <a:ea typeface="+mn-ea"/>
                          <a:cs typeface="+mn-cs"/>
                        </a:rPr>
                        <a:t>
The INFINITY of TENSE Top Design Switches is a high-end elegant room controller with several functions such as light setting, thermostat, audio control, blinds control and much more. The INFINITY is made of the same high-quality materials as your switches and socket frames: Aluminium, Glass, Corian, Stone or Wood. Its symmetric modern look and its multi-coloured LEDS makes the INFINITY a state-of-the-art product, and turns it into a special and pure pleasure for the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2074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- 2018-02-02 07:38:25</a:t>
                      </a:r>
                      <a:r>
                        <a:rPr kumimoji="0" lang="en-US" sz="1000" b="0" i="0" u="none" strike="noStrike" kern="1200" cap="none" spc="0" normalizeH="0" baseline="0" noProof="0">
                          <a:ln>
                            <a:noFill/>
                          </a:ln>
                          <a:solidFill>
                            <a:prstClr val="black"/>
                          </a:solidFill>
                          <a:effectLst/>
                          <a:uLnTx/>
                          <a:uFillTx/>
                          <a:latin typeface="+mn-lt"/>
                          <a:ea typeface="+mn-ea"/>
                          <a:cs typeface="+mn-cs"/>
                        </a:rPr>
                        <a:t>
Good design does not give the illusion of quality, but expresses it. Siedle design is committed to functionality, ergonomics and the simple operation of complex systems. Minimalistic styling focusing on essentials means that these products will continue to offer lasting visual appeal.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6251059"/>
                  </a:ext>
                </a:extLst>
              </a:tr>
            </a:tbl>
          </a:graphicData>
        </a:graphic>
      </p:graphicFrame>
      <p:sp>
        <p:nvSpPr>
          <p:cNvPr id="4" name="Text Placeholder 3">
            <a:extLst>
              <a:ext uri="{FF2B5EF4-FFF2-40B4-BE49-F238E27FC236}">
                <a16:creationId xmlns:a16="http://schemas.microsoft.com/office/drawing/2014/main" id="{ABEBCE19-7DFD-4F24-BCC5-116E3FD840C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65422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7E2C5-226F-472C-BF1D-B7E8D2CDF468}"/>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AFDB7E5E-CB74-4CC5-B8B5-3B8A2DE6BFF1}"/>
              </a:ext>
            </a:extLst>
          </p:cNvPr>
          <p:cNvGraphicFramePr>
            <a:graphicFrameLocks noGrp="1"/>
          </p:cNvGraphicFramePr>
          <p:nvPr>
            <p:ph type="tbl" sz="quarter" idx="13"/>
            <p:extLst>
              <p:ext uri="{D42A27DB-BD31-4B8C-83A1-F6EECF244321}">
                <p14:modId xmlns:p14="http://schemas.microsoft.com/office/powerpoint/2010/main" val="3574837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78813155"/>
                    </a:ext>
                  </a:extLst>
                </a:gridCol>
                <a:gridCol w="658368">
                  <a:extLst>
                    <a:ext uri="{9D8B030D-6E8A-4147-A177-3AD203B41FA5}">
                      <a16:colId xmlns:a16="http://schemas.microsoft.com/office/drawing/2014/main" val="3170989366"/>
                    </a:ext>
                  </a:extLst>
                </a:gridCol>
                <a:gridCol w="658368">
                  <a:extLst>
                    <a:ext uri="{9D8B030D-6E8A-4147-A177-3AD203B41FA5}">
                      <a16:colId xmlns:a16="http://schemas.microsoft.com/office/drawing/2014/main" val="3689098528"/>
                    </a:ext>
                  </a:extLst>
                </a:gridCol>
                <a:gridCol w="658368">
                  <a:extLst>
                    <a:ext uri="{9D8B030D-6E8A-4147-A177-3AD203B41FA5}">
                      <a16:colId xmlns:a16="http://schemas.microsoft.com/office/drawing/2014/main" val="2945433482"/>
                    </a:ext>
                  </a:extLst>
                </a:gridCol>
                <a:gridCol w="658368">
                  <a:extLst>
                    <a:ext uri="{9D8B030D-6E8A-4147-A177-3AD203B41FA5}">
                      <a16:colId xmlns:a16="http://schemas.microsoft.com/office/drawing/2014/main" val="224150515"/>
                    </a:ext>
                  </a:extLst>
                </a:gridCol>
                <a:gridCol w="658368">
                  <a:extLst>
                    <a:ext uri="{9D8B030D-6E8A-4147-A177-3AD203B41FA5}">
                      <a16:colId xmlns:a16="http://schemas.microsoft.com/office/drawing/2014/main" val="2210016923"/>
                    </a:ext>
                  </a:extLst>
                </a:gridCol>
                <a:gridCol w="658368">
                  <a:extLst>
                    <a:ext uri="{9D8B030D-6E8A-4147-A177-3AD203B41FA5}">
                      <a16:colId xmlns:a16="http://schemas.microsoft.com/office/drawing/2014/main" val="1867602054"/>
                    </a:ext>
                  </a:extLst>
                </a:gridCol>
                <a:gridCol w="658368">
                  <a:extLst>
                    <a:ext uri="{9D8B030D-6E8A-4147-A177-3AD203B41FA5}">
                      <a16:colId xmlns:a16="http://schemas.microsoft.com/office/drawing/2014/main" val="219460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66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- 2018-02-01 13:31:50</a:t>
                      </a:r>
                      <a:r>
                        <a:rPr kumimoji="0" lang="en-US" sz="1000" b="0" i="0" u="none" strike="noStrike" kern="1200" cap="none" spc="0" normalizeH="0" baseline="0" noProof="0">
                          <a:ln>
                            <a:noFill/>
                          </a:ln>
                          <a:solidFill>
                            <a:prstClr val="black"/>
                          </a:solidFill>
                          <a:effectLst/>
                          <a:uLnTx/>
                          <a:uFillTx/>
                          <a:latin typeface="+mn-lt"/>
                          <a:ea typeface="+mn-ea"/>
                          <a:cs typeface="+mn-cs"/>
                        </a:rPr>
                        <a:t>
#repost @jung.group
LS ZERO is the contemporary interpretation of the JUNG classic switch LS 990. The special feature: LS ZERO is installed flush with the surface. Brand new is the variant in classic brass. In addition, LS ZERO is also available in the colours stainless steel, aluminium and dark as well as in alpine white and in the matt Les Couleurs®️ Le Corbusier shades. 
More: https://www.jung.de/en/6844/inspiration/ls-zero/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0572101"/>
                  </a:ext>
                </a:extLst>
              </a:tr>
            </a:tbl>
          </a:graphicData>
        </a:graphic>
      </p:graphicFrame>
      <p:sp>
        <p:nvSpPr>
          <p:cNvPr id="4" name="Text Placeholder 3">
            <a:extLst>
              <a:ext uri="{FF2B5EF4-FFF2-40B4-BE49-F238E27FC236}">
                <a16:creationId xmlns:a16="http://schemas.microsoft.com/office/drawing/2014/main" id="{35773848-6798-4A7F-87B1-AD5AAE4E0F4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45005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66A3-C16A-4FC3-BFF9-B9591723F3C3}"/>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5ACD1721-6CD9-484F-9161-FD73FB69B1EA}"/>
              </a:ext>
            </a:extLst>
          </p:cNvPr>
          <p:cNvGraphicFramePr>
            <a:graphicFrameLocks noGrp="1"/>
          </p:cNvGraphicFramePr>
          <p:nvPr>
            <p:ph type="chart" sz="quarter" idx="13"/>
            <p:extLst>
              <p:ext uri="{D42A27DB-BD31-4B8C-83A1-F6EECF244321}">
                <p14:modId xmlns:p14="http://schemas.microsoft.com/office/powerpoint/2010/main" val="2744505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8CA6FC-7AAA-44A4-B46C-B74DB14B080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7D928B2-CFE5-49E4-9BF2-BB2464B586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9805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49C5E-5F19-4746-8BA9-90F1BC6DE93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6374B50-BC20-4084-9E10-49684FC4F66E}"/>
              </a:ext>
            </a:extLst>
          </p:cNvPr>
          <p:cNvGraphicFramePr>
            <a:graphicFrameLocks noGrp="1"/>
          </p:cNvGraphicFramePr>
          <p:nvPr>
            <p:ph type="chart" sz="quarter" idx="13"/>
            <p:extLst>
              <p:ext uri="{D42A27DB-BD31-4B8C-83A1-F6EECF244321}">
                <p14:modId xmlns:p14="http://schemas.microsoft.com/office/powerpoint/2010/main" val="3023606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B2617-D86B-4547-ABAA-2D4E8F4D803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51ED065-C3F9-47DF-880E-45F82F8ADA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957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5E1F4-7BC4-453F-8578-DB6CF8FB4A3A}"/>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3C8A95E0-EE74-4E5F-AFEF-D65251AFAF45}"/>
              </a:ext>
            </a:extLst>
          </p:cNvPr>
          <p:cNvGraphicFramePr>
            <a:graphicFrameLocks noGrp="1"/>
          </p:cNvGraphicFramePr>
          <p:nvPr>
            <p:ph type="chart" sz="quarter" idx="13"/>
            <p:extLst>
              <p:ext uri="{D42A27DB-BD31-4B8C-83A1-F6EECF244321}">
                <p14:modId xmlns:p14="http://schemas.microsoft.com/office/powerpoint/2010/main" val="3271714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293B27-3106-4A9C-B81F-322C3230A71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EBC93ED-02F4-4C7E-BBCC-F6A98C3BE8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93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D9FC5-B360-4147-AB33-E6F9E6508BEF}"/>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A4396B8-2A29-4005-AFB3-504AB1BEE62C}"/>
              </a:ext>
            </a:extLst>
          </p:cNvPr>
          <p:cNvGraphicFramePr>
            <a:graphicFrameLocks noGrp="1"/>
          </p:cNvGraphicFramePr>
          <p:nvPr>
            <p:ph type="chart" sz="quarter" idx="13"/>
            <p:extLst>
              <p:ext uri="{D42A27DB-BD31-4B8C-83A1-F6EECF244321}">
                <p14:modId xmlns:p14="http://schemas.microsoft.com/office/powerpoint/2010/main" val="3974496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3D87D-7FD8-4F9D-886A-DCEBD03A912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D9B849F-8752-480A-AB7F-D9408A0F84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2197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6F019-6028-4877-89AB-5699C4CF1ED9}"/>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6C904D58-2FF6-4587-B5C4-78BC7F498A23}"/>
              </a:ext>
            </a:extLst>
          </p:cNvPr>
          <p:cNvGraphicFramePr>
            <a:graphicFrameLocks noGrp="1"/>
          </p:cNvGraphicFramePr>
          <p:nvPr>
            <p:ph type="chart" sz="quarter" idx="13"/>
            <p:extLst>
              <p:ext uri="{D42A27DB-BD31-4B8C-83A1-F6EECF244321}">
                <p14:modId xmlns:p14="http://schemas.microsoft.com/office/powerpoint/2010/main" val="3864786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EB0764-A755-4D79-B79C-CC1AF0DE72B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3130090-BCBD-4173-8126-3D0C49171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627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BF2D6-BD58-4060-8397-A8E3F065E7E7}"/>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CE744BBA-1B1F-4E71-BA2C-0F2D1E36C71B}"/>
              </a:ext>
            </a:extLst>
          </p:cNvPr>
          <p:cNvGraphicFramePr>
            <a:graphicFrameLocks noGrp="1"/>
          </p:cNvGraphicFramePr>
          <p:nvPr>
            <p:ph type="chart" sz="quarter" idx="13"/>
            <p:extLst>
              <p:ext uri="{D42A27DB-BD31-4B8C-83A1-F6EECF244321}">
                <p14:modId xmlns:p14="http://schemas.microsoft.com/office/powerpoint/2010/main" val="83355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FE64E8-C2B5-4301-96AE-18CDB9F7942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DC368F2-34DE-4DDE-A24F-787ED54C55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93142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2E1FC-56D7-4F4A-9F53-9D1415B148D0}"/>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01869C13-AA30-4CF0-8733-A4EDB183C76C}"/>
              </a:ext>
            </a:extLst>
          </p:cNvPr>
          <p:cNvGraphicFramePr>
            <a:graphicFrameLocks noGrp="1"/>
          </p:cNvGraphicFramePr>
          <p:nvPr>
            <p:ph type="chart" sz="quarter" idx="13"/>
            <p:extLst>
              <p:ext uri="{D42A27DB-BD31-4B8C-83A1-F6EECF244321}">
                <p14:modId xmlns:p14="http://schemas.microsoft.com/office/powerpoint/2010/main" val="1091046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246B6B-9691-429B-BAD2-B0B51BFFEA1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E6CB0DA-672D-4444-ABD9-310AE94787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710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E1E9E-29ED-4045-B88B-66C58E27020E}"/>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04A8AA50-70EB-4C5F-B9BB-9953F127410D}"/>
              </a:ext>
            </a:extLst>
          </p:cNvPr>
          <p:cNvGraphicFramePr>
            <a:graphicFrameLocks noGrp="1"/>
          </p:cNvGraphicFramePr>
          <p:nvPr>
            <p:ph type="tbl" sz="quarter" idx="13"/>
            <p:extLst>
              <p:ext uri="{D42A27DB-BD31-4B8C-83A1-F6EECF244321}">
                <p14:modId xmlns:p14="http://schemas.microsoft.com/office/powerpoint/2010/main" val="1474503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14244691"/>
                    </a:ext>
                  </a:extLst>
                </a:gridCol>
                <a:gridCol w="1645920">
                  <a:extLst>
                    <a:ext uri="{9D8B030D-6E8A-4147-A177-3AD203B41FA5}">
                      <a16:colId xmlns:a16="http://schemas.microsoft.com/office/drawing/2014/main" val="3540185083"/>
                    </a:ext>
                  </a:extLst>
                </a:gridCol>
                <a:gridCol w="1645920">
                  <a:extLst>
                    <a:ext uri="{9D8B030D-6E8A-4147-A177-3AD203B41FA5}">
                      <a16:colId xmlns:a16="http://schemas.microsoft.com/office/drawing/2014/main" val="2643861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8033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extLst>
                  <a:ext uri="{0D108BD9-81ED-4DB2-BD59-A6C34878D82A}">
                    <a16:rowId xmlns:a16="http://schemas.microsoft.com/office/drawing/2014/main" val="63731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97361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29576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439893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24860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175634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245605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0067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17695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632216908"/>
                  </a:ext>
                </a:extLst>
              </a:tr>
            </a:tbl>
          </a:graphicData>
        </a:graphic>
      </p:graphicFrame>
      <p:sp>
        <p:nvSpPr>
          <p:cNvPr id="4" name="Text Placeholder 3">
            <a:extLst>
              <a:ext uri="{FF2B5EF4-FFF2-40B4-BE49-F238E27FC236}">
                <a16:creationId xmlns:a16="http://schemas.microsoft.com/office/drawing/2014/main" id="{76A3456F-0C5B-434C-AE33-1AF84ADF08D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31568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B899F-7188-4032-B60F-9991E02E7868}"/>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9CBEF95C-5FD2-45DC-9A52-AD7AEF919F44}"/>
              </a:ext>
            </a:extLst>
          </p:cNvPr>
          <p:cNvGraphicFramePr>
            <a:graphicFrameLocks noGrp="1"/>
          </p:cNvGraphicFramePr>
          <p:nvPr>
            <p:ph type="tbl" sz="quarter" idx="13"/>
            <p:extLst>
              <p:ext uri="{D42A27DB-BD31-4B8C-83A1-F6EECF244321}">
                <p14:modId xmlns:p14="http://schemas.microsoft.com/office/powerpoint/2010/main" val="392472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07906186"/>
                    </a:ext>
                  </a:extLst>
                </a:gridCol>
                <a:gridCol w="1645920">
                  <a:extLst>
                    <a:ext uri="{9D8B030D-6E8A-4147-A177-3AD203B41FA5}">
                      <a16:colId xmlns:a16="http://schemas.microsoft.com/office/drawing/2014/main" val="3343428483"/>
                    </a:ext>
                  </a:extLst>
                </a:gridCol>
                <a:gridCol w="1645920">
                  <a:extLst>
                    <a:ext uri="{9D8B030D-6E8A-4147-A177-3AD203B41FA5}">
                      <a16:colId xmlns:a16="http://schemas.microsoft.com/office/drawing/2014/main" val="2820460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8436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406838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Bsalim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144308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3137944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48530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245812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Ghazir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3392246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71211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92544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Antilyas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38066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Jbail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277852179"/>
                  </a:ext>
                </a:extLst>
              </a:tr>
            </a:tbl>
          </a:graphicData>
        </a:graphic>
      </p:graphicFrame>
      <p:sp>
        <p:nvSpPr>
          <p:cNvPr id="4" name="Text Placeholder 3">
            <a:extLst>
              <a:ext uri="{FF2B5EF4-FFF2-40B4-BE49-F238E27FC236}">
                <a16:creationId xmlns:a16="http://schemas.microsoft.com/office/drawing/2014/main" id="{E0BC65DC-90C5-41CB-A473-B6F12FB9F3A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81972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173FA-F949-43E8-B1FC-E15E5810E2FE}"/>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0E6BDBE5-85F3-4A16-A7D6-A7679B53404F}"/>
              </a:ext>
            </a:extLst>
          </p:cNvPr>
          <p:cNvGraphicFramePr>
            <a:graphicFrameLocks noGrp="1"/>
          </p:cNvGraphicFramePr>
          <p:nvPr>
            <p:ph type="tbl" sz="quarter" idx="13"/>
            <p:extLst>
              <p:ext uri="{D42A27DB-BD31-4B8C-83A1-F6EECF244321}">
                <p14:modId xmlns:p14="http://schemas.microsoft.com/office/powerpoint/2010/main" val="1402821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18728843"/>
                    </a:ext>
                  </a:extLst>
                </a:gridCol>
                <a:gridCol w="1645920">
                  <a:extLst>
                    <a:ext uri="{9D8B030D-6E8A-4147-A177-3AD203B41FA5}">
                      <a16:colId xmlns:a16="http://schemas.microsoft.com/office/drawing/2014/main" val="1254134598"/>
                    </a:ext>
                  </a:extLst>
                </a:gridCol>
                <a:gridCol w="1645920">
                  <a:extLst>
                    <a:ext uri="{9D8B030D-6E8A-4147-A177-3AD203B41FA5}">
                      <a16:colId xmlns:a16="http://schemas.microsoft.com/office/drawing/2014/main" val="772104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053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23443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428014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Baouchrîye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780309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 Zalqa'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619412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Sinn al Fil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413042318"/>
                  </a:ext>
                </a:extLst>
              </a:tr>
            </a:tbl>
          </a:graphicData>
        </a:graphic>
      </p:graphicFrame>
      <p:sp>
        <p:nvSpPr>
          <p:cNvPr id="4" name="Text Placeholder 3">
            <a:extLst>
              <a:ext uri="{FF2B5EF4-FFF2-40B4-BE49-F238E27FC236}">
                <a16:creationId xmlns:a16="http://schemas.microsoft.com/office/drawing/2014/main" id="{040914CF-640E-4506-90A7-60578C5DEFB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730677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FB084-2892-42E4-B885-EE614A8247B4}"/>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EA593348-4C41-4356-BA68-C334679EE270}"/>
              </a:ext>
            </a:extLst>
          </p:cNvPr>
          <p:cNvGraphicFramePr>
            <a:graphicFrameLocks noGrp="1"/>
          </p:cNvGraphicFramePr>
          <p:nvPr>
            <p:ph type="chart" sz="quarter" idx="13"/>
            <p:extLst>
              <p:ext uri="{D42A27DB-BD31-4B8C-83A1-F6EECF244321}">
                <p14:modId xmlns:p14="http://schemas.microsoft.com/office/powerpoint/2010/main" val="2268707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54DA16-CABC-4F15-A608-329FCC77182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F1C0B19-7B31-47D8-9080-F13887C51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7705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249A-EEB9-40AE-8D53-F9C1EAE1DAD2}"/>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F61C2BB2-5202-4645-980B-C4A2FCAD6D7E}"/>
              </a:ext>
            </a:extLst>
          </p:cNvPr>
          <p:cNvGraphicFramePr>
            <a:graphicFrameLocks noGrp="1"/>
          </p:cNvGraphicFramePr>
          <p:nvPr>
            <p:ph type="chart" sz="quarter" idx="13"/>
            <p:extLst>
              <p:ext uri="{D42A27DB-BD31-4B8C-83A1-F6EECF244321}">
                <p14:modId xmlns:p14="http://schemas.microsoft.com/office/powerpoint/2010/main" val="3596666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8D2684-65B7-4738-84A3-82C25CA2612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F9756D3-0513-4F53-AE29-6D877AE129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91828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30DDB-0AEA-4A41-91B3-A019127A850A}"/>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DFB9BD2-46B1-4D0A-9F23-858B77D60883}"/>
              </a:ext>
            </a:extLst>
          </p:cNvPr>
          <p:cNvGraphicFramePr>
            <a:graphicFrameLocks noGrp="1"/>
          </p:cNvGraphicFramePr>
          <p:nvPr>
            <p:ph type="chart" sz="quarter" idx="13"/>
            <p:extLst>
              <p:ext uri="{D42A27DB-BD31-4B8C-83A1-F6EECF244321}">
                <p14:modId xmlns:p14="http://schemas.microsoft.com/office/powerpoint/2010/main" val="243099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521FAF-8C00-4145-86C8-4C682E487AD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09B643F-7888-43BF-9C95-3637AC7255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5428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86A2A-67F4-41F6-8A6B-F8851B1B95C3}"/>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34452FF2-318C-4A50-9727-ED869FDFEE65}"/>
              </a:ext>
            </a:extLst>
          </p:cNvPr>
          <p:cNvGraphicFramePr>
            <a:graphicFrameLocks noGrp="1"/>
          </p:cNvGraphicFramePr>
          <p:nvPr>
            <p:ph type="chart" sz="quarter" idx="13"/>
            <p:extLst>
              <p:ext uri="{D42A27DB-BD31-4B8C-83A1-F6EECF244321}">
                <p14:modId xmlns:p14="http://schemas.microsoft.com/office/powerpoint/2010/main" val="4235809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27EFF6-DEC1-407F-B1CF-332C7070CF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373C3CB-B6C1-4D1F-8356-68EC52EC48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3756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9DA5-B9AB-45FF-889D-4AA40494856E}"/>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AA968042-F9B7-4855-BDC8-AF173C1CBD89}"/>
              </a:ext>
            </a:extLst>
          </p:cNvPr>
          <p:cNvGraphicFramePr>
            <a:graphicFrameLocks noGrp="1"/>
          </p:cNvGraphicFramePr>
          <p:nvPr>
            <p:ph type="chart" sz="quarter" idx="13"/>
            <p:extLst>
              <p:ext uri="{D42A27DB-BD31-4B8C-83A1-F6EECF244321}">
                <p14:modId xmlns:p14="http://schemas.microsoft.com/office/powerpoint/2010/main" val="3459578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F2F8F2-9090-400F-B26C-9904C5C4C12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8DB0C3F-2343-4781-A461-8AEB31671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89224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8E7F9-4F2A-4241-81A3-AF0E6614AE83}"/>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FDB79C44-EB47-4D0F-8253-3D61089DA45D}"/>
              </a:ext>
            </a:extLst>
          </p:cNvPr>
          <p:cNvGraphicFramePr>
            <a:graphicFrameLocks noGrp="1"/>
          </p:cNvGraphicFramePr>
          <p:nvPr>
            <p:ph type="tbl" sz="quarter" idx="13"/>
            <p:extLst>
              <p:ext uri="{D42A27DB-BD31-4B8C-83A1-F6EECF244321}">
                <p14:modId xmlns:p14="http://schemas.microsoft.com/office/powerpoint/2010/main" val="3001361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20891270"/>
                    </a:ext>
                  </a:extLst>
                </a:gridCol>
                <a:gridCol w="1645920">
                  <a:extLst>
                    <a:ext uri="{9D8B030D-6E8A-4147-A177-3AD203B41FA5}">
                      <a16:colId xmlns:a16="http://schemas.microsoft.com/office/drawing/2014/main" val="2679246653"/>
                    </a:ext>
                  </a:extLst>
                </a:gridCol>
                <a:gridCol w="1645920">
                  <a:extLst>
                    <a:ext uri="{9D8B030D-6E8A-4147-A177-3AD203B41FA5}">
                      <a16:colId xmlns:a16="http://schemas.microsoft.com/office/drawing/2014/main" val="2971519670"/>
                    </a:ext>
                  </a:extLst>
                </a:gridCol>
                <a:gridCol w="1645920">
                  <a:extLst>
                    <a:ext uri="{9D8B030D-6E8A-4147-A177-3AD203B41FA5}">
                      <a16:colId xmlns:a16="http://schemas.microsoft.com/office/drawing/2014/main" val="2884191417"/>
                    </a:ext>
                  </a:extLst>
                </a:gridCol>
                <a:gridCol w="1645920">
                  <a:extLst>
                    <a:ext uri="{9D8B030D-6E8A-4147-A177-3AD203B41FA5}">
                      <a16:colId xmlns:a16="http://schemas.microsoft.com/office/drawing/2014/main" val="3019113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13720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4436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50302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724597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4828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46783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5603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73448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80939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06171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463095690"/>
                  </a:ext>
                </a:extLst>
              </a:tr>
            </a:tbl>
          </a:graphicData>
        </a:graphic>
      </p:graphicFrame>
      <p:sp>
        <p:nvSpPr>
          <p:cNvPr id="4" name="Text Placeholder 3">
            <a:extLst>
              <a:ext uri="{FF2B5EF4-FFF2-40B4-BE49-F238E27FC236}">
                <a16:creationId xmlns:a16="http://schemas.microsoft.com/office/drawing/2014/main" id="{3DBB65B8-2E52-4413-8D99-37816C90FAC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35229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274DB-FA4A-4B7B-810E-5E4255481650}"/>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AB26EB16-3B85-4C13-B1E3-65EF9FC371AD}"/>
              </a:ext>
            </a:extLst>
          </p:cNvPr>
          <p:cNvGraphicFramePr>
            <a:graphicFrameLocks noGrp="1"/>
          </p:cNvGraphicFramePr>
          <p:nvPr>
            <p:ph type="tbl" sz="quarter" idx="13"/>
            <p:extLst>
              <p:ext uri="{D42A27DB-BD31-4B8C-83A1-F6EECF244321}">
                <p14:modId xmlns:p14="http://schemas.microsoft.com/office/powerpoint/2010/main" val="3268703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18471664"/>
                    </a:ext>
                  </a:extLst>
                </a:gridCol>
                <a:gridCol w="1645920">
                  <a:extLst>
                    <a:ext uri="{9D8B030D-6E8A-4147-A177-3AD203B41FA5}">
                      <a16:colId xmlns:a16="http://schemas.microsoft.com/office/drawing/2014/main" val="603090535"/>
                    </a:ext>
                  </a:extLst>
                </a:gridCol>
                <a:gridCol w="1645920">
                  <a:extLst>
                    <a:ext uri="{9D8B030D-6E8A-4147-A177-3AD203B41FA5}">
                      <a16:colId xmlns:a16="http://schemas.microsoft.com/office/drawing/2014/main" val="2804205504"/>
                    </a:ext>
                  </a:extLst>
                </a:gridCol>
                <a:gridCol w="1645920">
                  <a:extLst>
                    <a:ext uri="{9D8B030D-6E8A-4147-A177-3AD203B41FA5}">
                      <a16:colId xmlns:a16="http://schemas.microsoft.com/office/drawing/2014/main" val="3707697129"/>
                    </a:ext>
                  </a:extLst>
                </a:gridCol>
                <a:gridCol w="1645920">
                  <a:extLst>
                    <a:ext uri="{9D8B030D-6E8A-4147-A177-3AD203B41FA5}">
                      <a16:colId xmlns:a16="http://schemas.microsoft.com/office/drawing/2014/main" val="1857642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12545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5343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9276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13401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23657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73515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Equatorial Guinea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1547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2109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0618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04250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2714661"/>
                  </a:ext>
                </a:extLst>
              </a:tr>
            </a:tbl>
          </a:graphicData>
        </a:graphic>
      </p:graphicFrame>
      <p:sp>
        <p:nvSpPr>
          <p:cNvPr id="4" name="Text Placeholder 3">
            <a:extLst>
              <a:ext uri="{FF2B5EF4-FFF2-40B4-BE49-F238E27FC236}">
                <a16:creationId xmlns:a16="http://schemas.microsoft.com/office/drawing/2014/main" id="{10C631A7-1CEC-4454-9921-B506EA4B952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52289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212B4-CF2E-4825-894B-6110CC574A67}"/>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2B797F2B-9754-45EB-9F39-970408F63162}"/>
              </a:ext>
            </a:extLst>
          </p:cNvPr>
          <p:cNvGraphicFramePr>
            <a:graphicFrameLocks noGrp="1"/>
          </p:cNvGraphicFramePr>
          <p:nvPr>
            <p:ph type="tbl" sz="quarter" idx="13"/>
            <p:extLst>
              <p:ext uri="{D42A27DB-BD31-4B8C-83A1-F6EECF244321}">
                <p14:modId xmlns:p14="http://schemas.microsoft.com/office/powerpoint/2010/main" val="259466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30614706"/>
                    </a:ext>
                  </a:extLst>
                </a:gridCol>
                <a:gridCol w="1645920">
                  <a:extLst>
                    <a:ext uri="{9D8B030D-6E8A-4147-A177-3AD203B41FA5}">
                      <a16:colId xmlns:a16="http://schemas.microsoft.com/office/drawing/2014/main" val="4159021023"/>
                    </a:ext>
                  </a:extLst>
                </a:gridCol>
                <a:gridCol w="1645920">
                  <a:extLst>
                    <a:ext uri="{9D8B030D-6E8A-4147-A177-3AD203B41FA5}">
                      <a16:colId xmlns:a16="http://schemas.microsoft.com/office/drawing/2014/main" val="4110528313"/>
                    </a:ext>
                  </a:extLst>
                </a:gridCol>
                <a:gridCol w="1645920">
                  <a:extLst>
                    <a:ext uri="{9D8B030D-6E8A-4147-A177-3AD203B41FA5}">
                      <a16:colId xmlns:a16="http://schemas.microsoft.com/office/drawing/2014/main" val="630581689"/>
                    </a:ext>
                  </a:extLst>
                </a:gridCol>
                <a:gridCol w="1645920">
                  <a:extLst>
                    <a:ext uri="{9D8B030D-6E8A-4147-A177-3AD203B41FA5}">
                      <a16:colId xmlns:a16="http://schemas.microsoft.com/office/drawing/2014/main" val="112332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37881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Lebanon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656756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335710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Myanmar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6916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29154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40618734"/>
                  </a:ext>
                </a:extLst>
              </a:tr>
            </a:tbl>
          </a:graphicData>
        </a:graphic>
      </p:graphicFrame>
      <p:sp>
        <p:nvSpPr>
          <p:cNvPr id="4" name="Text Placeholder 3">
            <a:extLst>
              <a:ext uri="{FF2B5EF4-FFF2-40B4-BE49-F238E27FC236}">
                <a16:creationId xmlns:a16="http://schemas.microsoft.com/office/drawing/2014/main" id="{E22F7016-3D2A-42AF-8A98-9DE57111928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051462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9FAD1-DC27-45B9-9FBD-760640F95C2C}"/>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147EF9E7-C54F-4729-B344-9EE0CEFAFCA7}"/>
              </a:ext>
            </a:extLst>
          </p:cNvPr>
          <p:cNvGraphicFramePr>
            <a:graphicFrameLocks noGrp="1"/>
          </p:cNvGraphicFramePr>
          <p:nvPr>
            <p:ph type="tbl" sz="quarter" idx="13"/>
            <p:extLst>
              <p:ext uri="{D42A27DB-BD31-4B8C-83A1-F6EECF244321}">
                <p14:modId xmlns:p14="http://schemas.microsoft.com/office/powerpoint/2010/main" val="12173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2804617"/>
                    </a:ext>
                  </a:extLst>
                </a:gridCol>
                <a:gridCol w="1234440">
                  <a:extLst>
                    <a:ext uri="{9D8B030D-6E8A-4147-A177-3AD203B41FA5}">
                      <a16:colId xmlns:a16="http://schemas.microsoft.com/office/drawing/2014/main" val="1629877540"/>
                    </a:ext>
                  </a:extLst>
                </a:gridCol>
                <a:gridCol w="822960">
                  <a:extLst>
                    <a:ext uri="{9D8B030D-6E8A-4147-A177-3AD203B41FA5}">
                      <a16:colId xmlns:a16="http://schemas.microsoft.com/office/drawing/2014/main" val="3623913615"/>
                    </a:ext>
                  </a:extLst>
                </a:gridCol>
                <a:gridCol w="822960">
                  <a:extLst>
                    <a:ext uri="{9D8B030D-6E8A-4147-A177-3AD203B41FA5}">
                      <a16:colId xmlns:a16="http://schemas.microsoft.com/office/drawing/2014/main" val="3055366445"/>
                    </a:ext>
                  </a:extLst>
                </a:gridCol>
                <a:gridCol w="822960">
                  <a:extLst>
                    <a:ext uri="{9D8B030D-6E8A-4147-A177-3AD203B41FA5}">
                      <a16:colId xmlns:a16="http://schemas.microsoft.com/office/drawing/2014/main" val="1185985872"/>
                    </a:ext>
                  </a:extLst>
                </a:gridCol>
                <a:gridCol w="822960">
                  <a:extLst>
                    <a:ext uri="{9D8B030D-6E8A-4147-A177-3AD203B41FA5}">
                      <a16:colId xmlns:a16="http://schemas.microsoft.com/office/drawing/2014/main" val="706836588"/>
                    </a:ext>
                  </a:extLst>
                </a:gridCol>
                <a:gridCol w="822960">
                  <a:extLst>
                    <a:ext uri="{9D8B030D-6E8A-4147-A177-3AD203B41FA5}">
                      <a16:colId xmlns:a16="http://schemas.microsoft.com/office/drawing/2014/main" val="3241646121"/>
                    </a:ext>
                  </a:extLst>
                </a:gridCol>
                <a:gridCol w="822960">
                  <a:extLst>
                    <a:ext uri="{9D8B030D-6E8A-4147-A177-3AD203B41FA5}">
                      <a16:colId xmlns:a16="http://schemas.microsoft.com/office/drawing/2014/main" val="340151929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376629054"/>
                  </a:ext>
                </a:extLst>
              </a:tr>
              <a:tr h="370840">
                <a:tc>
                  <a:txBody>
                    <a:bodyPr/>
                    <a:lstStyle/>
                    <a:p>
                      <a:r>
                        <a:rPr lang="en-US" sz="1000"/>
                        <a:t>Lightbox Intl.</a:t>
                      </a:r>
                    </a:p>
                  </a:txBody>
                  <a:tcPr/>
                </a:tc>
                <a:tc>
                  <a:txBody>
                    <a:bodyPr/>
                    <a:lstStyle/>
                    <a:p>
                      <a:r>
                        <a:rPr lang="en-US" sz="1000"/>
                        <a:t>1980</a:t>
                      </a:r>
                    </a:p>
                  </a:txBody>
                  <a:tcPr/>
                </a:tc>
                <a:tc>
                  <a:txBody>
                    <a:bodyPr/>
                    <a:lstStyle/>
                    <a:p>
                      <a:r>
                        <a:rPr lang="en-US" sz="1000"/>
                        <a:t>3</a:t>
                      </a:r>
                    </a:p>
                  </a:txBody>
                  <a:tcPr/>
                </a:tc>
                <a:tc>
                  <a:txBody>
                    <a:bodyPr/>
                    <a:lstStyle/>
                    <a:p>
                      <a:r>
                        <a:rPr lang="en-US" sz="1000"/>
                        <a:t>0.2%</a:t>
                      </a:r>
                    </a:p>
                  </a:txBody>
                  <a:tcPr/>
                </a:tc>
                <a:tc>
                  <a:txBody>
                    <a:bodyPr/>
                    <a:lstStyle/>
                    <a:p>
                      <a:r>
                        <a:rPr lang="en-US" sz="1000"/>
                        <a:t>22</a:t>
                      </a:r>
                    </a:p>
                  </a:txBody>
                  <a:tcPr/>
                </a:tc>
                <a:tc>
                  <a:txBody>
                    <a:bodyPr/>
                    <a:lstStyle/>
                    <a:p>
                      <a:r>
                        <a:rPr lang="en-US" sz="1000"/>
                        <a:t>1.1%</a:t>
                      </a:r>
                    </a:p>
                  </a:txBody>
                  <a:tcPr/>
                </a:tc>
                <a:tc>
                  <a:txBody>
                    <a:bodyPr/>
                    <a:lstStyle/>
                    <a:p>
                      <a:r>
                        <a:rPr lang="en-US" sz="1000"/>
                        <a:t>100</a:t>
                      </a:r>
                    </a:p>
                  </a:txBody>
                  <a:tcPr/>
                </a:tc>
                <a:tc>
                  <a:txBody>
                    <a:bodyPr/>
                    <a:lstStyle/>
                    <a:p>
                      <a:r>
                        <a:rPr lang="en-US" sz="1000"/>
                        <a:t>5.3%</a:t>
                      </a:r>
                    </a:p>
                  </a:txBody>
                  <a:tcPr/>
                </a:tc>
                <a:extLst>
                  <a:ext uri="{0D108BD9-81ED-4DB2-BD59-A6C34878D82A}">
                    <a16:rowId xmlns:a16="http://schemas.microsoft.com/office/drawing/2014/main" val="320791624"/>
                  </a:ext>
                </a:extLst>
              </a:tr>
            </a:tbl>
          </a:graphicData>
        </a:graphic>
      </p:graphicFrame>
      <p:sp>
        <p:nvSpPr>
          <p:cNvPr id="4" name="Text Placeholder 3">
            <a:extLst>
              <a:ext uri="{FF2B5EF4-FFF2-40B4-BE49-F238E27FC236}">
                <a16:creationId xmlns:a16="http://schemas.microsoft.com/office/drawing/2014/main" id="{D85F24A7-D918-4A3A-B16C-F6012040B40B}"/>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35471906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1079</Words>
  <Application>Microsoft Office PowerPoint</Application>
  <PresentationFormat>On-screen Show (4:3)</PresentationFormat>
  <Paragraphs>516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My Dashboard</vt:lpstr>
      <vt:lpstr>Facebook Key Metrics Table</vt:lpstr>
      <vt:lpstr>Facebook Fans Change Rate</vt:lpstr>
      <vt:lpstr>Facebook Fans Total</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By Country Table - 1 of 3</vt:lpstr>
      <vt:lpstr>Facebook Fans By Country Table - 2 of 3</vt:lpstr>
      <vt:lpstr>Facebook Fans By Country Table - 3 of 3</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2018-03-02T10:39:30Z</dcterms:created>
  <dcterms:modified xsi:type="dcterms:W3CDTF">2018-03-02T10:40:36Z</dcterms:modified>
</cp:coreProperties>
</file>