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escapetravelexpert (Escape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1572</c:v>
                </c:pt>
                <c:pt idx="1">
                  <c:v>1569</c:v>
                </c:pt>
                <c:pt idx="2">
                  <c:v>1581</c:v>
                </c:pt>
                <c:pt idx="3">
                  <c:v>1583</c:v>
                </c:pt>
                <c:pt idx="4">
                  <c:v>1581</c:v>
                </c:pt>
                <c:pt idx="5">
                  <c:v>1581</c:v>
                </c:pt>
                <c:pt idx="6">
                  <c:v>1589</c:v>
                </c:pt>
                <c:pt idx="7">
                  <c:v>1597</c:v>
                </c:pt>
                <c:pt idx="8">
                  <c:v>1599</c:v>
                </c:pt>
                <c:pt idx="9">
                  <c:v>1602</c:v>
                </c:pt>
                <c:pt idx="10">
                  <c:v>1600</c:v>
                </c:pt>
                <c:pt idx="11">
                  <c:v>1607</c:v>
                </c:pt>
                <c:pt idx="12">
                  <c:v>1612</c:v>
                </c:pt>
                <c:pt idx="13">
                  <c:v>1609</c:v>
                </c:pt>
                <c:pt idx="14">
                  <c:v>1615</c:v>
                </c:pt>
                <c:pt idx="15">
                  <c:v>1615</c:v>
                </c:pt>
                <c:pt idx="16">
                  <c:v>1615</c:v>
                </c:pt>
                <c:pt idx="17">
                  <c:v>1614</c:v>
                </c:pt>
                <c:pt idx="18">
                  <c:v>1621</c:v>
                </c:pt>
                <c:pt idx="19">
                  <c:v>1630</c:v>
                </c:pt>
                <c:pt idx="20">
                  <c:v>1629</c:v>
                </c:pt>
                <c:pt idx="21">
                  <c:v>1628</c:v>
                </c:pt>
                <c:pt idx="22">
                  <c:v>1631</c:v>
                </c:pt>
                <c:pt idx="23">
                  <c:v>1630</c:v>
                </c:pt>
                <c:pt idx="24">
                  <c:v>1632</c:v>
                </c:pt>
                <c:pt idx="25">
                  <c:v>1641</c:v>
                </c:pt>
                <c:pt idx="26">
                  <c:v>1648</c:v>
                </c:pt>
                <c:pt idx="27">
                  <c:v>1655</c:v>
                </c:pt>
              </c:numCache>
            </c:numRef>
          </c:val>
          <c:smooth val="0"/>
          <c:extLst>
            <c:ext xmlns:c16="http://schemas.microsoft.com/office/drawing/2014/chart" uri="{C3380CC4-5D6E-409C-BE32-E72D297353CC}">
              <c16:uniqueId val="{00000000-9DB3-4ED4-8494-7A410F28C216}"/>
            </c:ext>
          </c:extLst>
        </c:ser>
        <c:dLbls>
          <c:showLegendKey val="0"/>
          <c:showVal val="0"/>
          <c:showCatName val="0"/>
          <c:showSerName val="0"/>
          <c:showPercent val="0"/>
          <c:showBubbleSize val="0"/>
        </c:dLbls>
        <c:smooth val="0"/>
        <c:axId val="173328176"/>
        <c:axId val="283028056"/>
      </c:lineChart>
      <c:dateAx>
        <c:axId val="173328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28056"/>
        <c:crosses val="autoZero"/>
        <c:auto val="1"/>
        <c:lblOffset val="100"/>
        <c:baseTimeUnit val="days"/>
      </c:dateAx>
      <c:valAx>
        <c:axId val="283028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32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escapetravelexpert (Escape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-6.3572790845518007E-2</c:v>
                </c:pt>
                <c:pt idx="1">
                  <c:v>-0.19083969465649001</c:v>
                </c:pt>
                <c:pt idx="2">
                  <c:v>0.76481835564054002</c:v>
                </c:pt>
                <c:pt idx="3">
                  <c:v>0.12650221378873999</c:v>
                </c:pt>
                <c:pt idx="4">
                  <c:v>-0.12634238787113</c:v>
                </c:pt>
                <c:pt idx="5">
                  <c:v>0</c:v>
                </c:pt>
                <c:pt idx="6">
                  <c:v>0.50600885515496996</c:v>
                </c:pt>
                <c:pt idx="7">
                  <c:v>0.50346129641283999</c:v>
                </c:pt>
                <c:pt idx="8">
                  <c:v>0.12523481527864999</c:v>
                </c:pt>
                <c:pt idx="9">
                  <c:v>0.18761726078798999</c:v>
                </c:pt>
                <c:pt idx="10">
                  <c:v>-0.12484394506866001</c:v>
                </c:pt>
                <c:pt idx="11">
                  <c:v>0.4375</c:v>
                </c:pt>
                <c:pt idx="12">
                  <c:v>0.31113876789048001</c:v>
                </c:pt>
                <c:pt idx="13">
                  <c:v>-0.18610421836228</c:v>
                </c:pt>
                <c:pt idx="14">
                  <c:v>0.37290242386576</c:v>
                </c:pt>
                <c:pt idx="15">
                  <c:v>0</c:v>
                </c:pt>
                <c:pt idx="16">
                  <c:v>0</c:v>
                </c:pt>
                <c:pt idx="17">
                  <c:v>-6.1919504643963001E-2</c:v>
                </c:pt>
                <c:pt idx="18">
                  <c:v>0.43370508054522999</c:v>
                </c:pt>
                <c:pt idx="19">
                  <c:v>0.55521283158543999</c:v>
                </c:pt>
                <c:pt idx="20">
                  <c:v>-6.1349693251533999E-2</c:v>
                </c:pt>
                <c:pt idx="21">
                  <c:v>-6.1387354205034002E-2</c:v>
                </c:pt>
                <c:pt idx="22">
                  <c:v>0.18427518427518</c:v>
                </c:pt>
                <c:pt idx="23">
                  <c:v>-6.1312078479459999E-2</c:v>
                </c:pt>
                <c:pt idx="24">
                  <c:v>0.12269938650307</c:v>
                </c:pt>
                <c:pt idx="25">
                  <c:v>0.55147058823529005</c:v>
                </c:pt>
                <c:pt idx="26">
                  <c:v>0.42656916514321003</c:v>
                </c:pt>
                <c:pt idx="27">
                  <c:v>0.42475728155339998</c:v>
                </c:pt>
              </c:numCache>
            </c:numRef>
          </c:val>
          <c:smooth val="0"/>
          <c:extLst>
            <c:ext xmlns:c16="http://schemas.microsoft.com/office/drawing/2014/chart" uri="{C3380CC4-5D6E-409C-BE32-E72D297353CC}">
              <c16:uniqueId val="{00000000-F246-4C0A-871D-8F1743ABDC4C}"/>
            </c:ext>
          </c:extLst>
        </c:ser>
        <c:dLbls>
          <c:showLegendKey val="0"/>
          <c:showVal val="0"/>
          <c:showCatName val="0"/>
          <c:showSerName val="0"/>
          <c:showPercent val="0"/>
          <c:showBubbleSize val="0"/>
        </c:dLbls>
        <c:smooth val="0"/>
        <c:axId val="333478016"/>
        <c:axId val="333479000"/>
      </c:lineChart>
      <c:dateAx>
        <c:axId val="333478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479000"/>
        <c:crosses val="autoZero"/>
        <c:auto val="1"/>
        <c:lblOffset val="100"/>
        <c:baseTimeUnit val="days"/>
      </c:dateAx>
      <c:valAx>
        <c:axId val="33347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478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escapetravelexpert (Escape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3.4340000000000002</c:v>
                </c:pt>
                <c:pt idx="1">
                  <c:v>0</c:v>
                </c:pt>
                <c:pt idx="2">
                  <c:v>7.1745999999999999</c:v>
                </c:pt>
                <c:pt idx="3">
                  <c:v>3.7927</c:v>
                </c:pt>
                <c:pt idx="4">
                  <c:v>3.6661999999999999</c:v>
                </c:pt>
                <c:pt idx="5">
                  <c:v>4.1745999999999999</c:v>
                </c:pt>
                <c:pt idx="6">
                  <c:v>5.2366000000000001</c:v>
                </c:pt>
                <c:pt idx="7">
                  <c:v>0</c:v>
                </c:pt>
                <c:pt idx="8">
                  <c:v>6.0701000000000001</c:v>
                </c:pt>
                <c:pt idx="9">
                  <c:v>0</c:v>
                </c:pt>
                <c:pt idx="10">
                  <c:v>4.4972000000000003</c:v>
                </c:pt>
                <c:pt idx="11">
                  <c:v>3.5547</c:v>
                </c:pt>
                <c:pt idx="12">
                  <c:v>7.2693000000000003</c:v>
                </c:pt>
                <c:pt idx="13">
                  <c:v>4.4706999999999999</c:v>
                </c:pt>
                <c:pt idx="14">
                  <c:v>4.2804000000000002</c:v>
                </c:pt>
                <c:pt idx="15">
                  <c:v>3.4056000000000002</c:v>
                </c:pt>
                <c:pt idx="16">
                  <c:v>3.0960000000000001</c:v>
                </c:pt>
                <c:pt idx="17">
                  <c:v>2.3536999999999999</c:v>
                </c:pt>
                <c:pt idx="18">
                  <c:v>2.9056999999999999</c:v>
                </c:pt>
                <c:pt idx="19">
                  <c:v>3.9988000000000001</c:v>
                </c:pt>
                <c:pt idx="20">
                  <c:v>1.9024000000000001</c:v>
                </c:pt>
                <c:pt idx="21">
                  <c:v>2.5790999999999999</c:v>
                </c:pt>
                <c:pt idx="22">
                  <c:v>2.9457</c:v>
                </c:pt>
                <c:pt idx="23">
                  <c:v>1.5946</c:v>
                </c:pt>
                <c:pt idx="24">
                  <c:v>3.6173999999999999</c:v>
                </c:pt>
                <c:pt idx="25">
                  <c:v>3.1164000000000001</c:v>
                </c:pt>
                <c:pt idx="26">
                  <c:v>2.8580000000000001</c:v>
                </c:pt>
                <c:pt idx="27">
                  <c:v>3.8753000000000002</c:v>
                </c:pt>
              </c:numCache>
            </c:numRef>
          </c:val>
          <c:smooth val="0"/>
          <c:extLst>
            <c:ext xmlns:c16="http://schemas.microsoft.com/office/drawing/2014/chart" uri="{C3380CC4-5D6E-409C-BE32-E72D297353CC}">
              <c16:uniqueId val="{00000000-42EE-4D12-BB6E-0926A6F662DF}"/>
            </c:ext>
          </c:extLst>
        </c:ser>
        <c:dLbls>
          <c:showLegendKey val="0"/>
          <c:showVal val="0"/>
          <c:showCatName val="0"/>
          <c:showSerName val="0"/>
          <c:showPercent val="0"/>
          <c:showBubbleSize val="0"/>
        </c:dLbls>
        <c:smooth val="0"/>
        <c:axId val="335896072"/>
        <c:axId val="335902960"/>
      </c:lineChart>
      <c:dateAx>
        <c:axId val="335896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902960"/>
        <c:crosses val="autoZero"/>
        <c:auto val="1"/>
        <c:lblOffset val="100"/>
        <c:baseTimeUnit val="days"/>
      </c:dateAx>
      <c:valAx>
        <c:axId val="335902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896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escapetravelexpert (Escape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54</c:v>
                </c:pt>
                <c:pt idx="1">
                  <c:v>0</c:v>
                </c:pt>
                <c:pt idx="2">
                  <c:v>113</c:v>
                </c:pt>
                <c:pt idx="3">
                  <c:v>60</c:v>
                </c:pt>
                <c:pt idx="4">
                  <c:v>58</c:v>
                </c:pt>
                <c:pt idx="5">
                  <c:v>66</c:v>
                </c:pt>
                <c:pt idx="6">
                  <c:v>83</c:v>
                </c:pt>
                <c:pt idx="7">
                  <c:v>0</c:v>
                </c:pt>
                <c:pt idx="8">
                  <c:v>97</c:v>
                </c:pt>
                <c:pt idx="9">
                  <c:v>0</c:v>
                </c:pt>
                <c:pt idx="10">
                  <c:v>72</c:v>
                </c:pt>
                <c:pt idx="11">
                  <c:v>57</c:v>
                </c:pt>
                <c:pt idx="12">
                  <c:v>117</c:v>
                </c:pt>
                <c:pt idx="13">
                  <c:v>72</c:v>
                </c:pt>
                <c:pt idx="14">
                  <c:v>69</c:v>
                </c:pt>
                <c:pt idx="15">
                  <c:v>55</c:v>
                </c:pt>
                <c:pt idx="16">
                  <c:v>50</c:v>
                </c:pt>
                <c:pt idx="17">
                  <c:v>38</c:v>
                </c:pt>
                <c:pt idx="18">
                  <c:v>47</c:v>
                </c:pt>
                <c:pt idx="19">
                  <c:v>65</c:v>
                </c:pt>
                <c:pt idx="20">
                  <c:v>31</c:v>
                </c:pt>
                <c:pt idx="21">
                  <c:v>42</c:v>
                </c:pt>
                <c:pt idx="22">
                  <c:v>48</c:v>
                </c:pt>
                <c:pt idx="23">
                  <c:v>26</c:v>
                </c:pt>
                <c:pt idx="24">
                  <c:v>59</c:v>
                </c:pt>
                <c:pt idx="25">
                  <c:v>51</c:v>
                </c:pt>
                <c:pt idx="26">
                  <c:v>47</c:v>
                </c:pt>
                <c:pt idx="27">
                  <c:v>64</c:v>
                </c:pt>
              </c:numCache>
            </c:numRef>
          </c:val>
          <c:smooth val="0"/>
          <c:extLst>
            <c:ext xmlns:c16="http://schemas.microsoft.com/office/drawing/2014/chart" uri="{C3380CC4-5D6E-409C-BE32-E72D297353CC}">
              <c16:uniqueId val="{00000000-4AEA-4322-9ADF-C02BB1CC934A}"/>
            </c:ext>
          </c:extLst>
        </c:ser>
        <c:dLbls>
          <c:showLegendKey val="0"/>
          <c:showVal val="0"/>
          <c:showCatName val="0"/>
          <c:showSerName val="0"/>
          <c:showPercent val="0"/>
          <c:showBubbleSize val="0"/>
        </c:dLbls>
        <c:smooth val="0"/>
        <c:axId val="376419712"/>
        <c:axId val="373983168"/>
      </c:lineChart>
      <c:dateAx>
        <c:axId val="376419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983168"/>
        <c:crosses val="autoZero"/>
        <c:auto val="1"/>
        <c:lblOffset val="100"/>
        <c:baseTimeUnit val="days"/>
      </c:dateAx>
      <c:valAx>
        <c:axId val="373983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419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CF82E-E554-4524-A443-B0278AE9F789}"/>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6E10A61A-0C0A-4E44-A83E-DD7BDAEA3377}"/>
              </a:ext>
            </a:extLst>
          </p:cNvPr>
          <p:cNvSpPr>
            <a:spLocks noGrp="1"/>
          </p:cNvSpPr>
          <p:nvPr>
            <p:ph type="subTitle" idx="1"/>
          </p:nvPr>
        </p:nvSpPr>
        <p:spPr/>
        <p:txBody>
          <a:bodyPr/>
          <a:lstStyle/>
          <a:p>
            <a:r>
              <a:rPr lang="en-US"/>
              <a:t>Freelance</a:t>
            </a:r>
          </a:p>
        </p:txBody>
      </p:sp>
    </p:spTree>
    <p:extLst>
      <p:ext uri="{BB962C8B-B14F-4D97-AF65-F5344CB8AC3E}">
        <p14:creationId xmlns:p14="http://schemas.microsoft.com/office/powerpoint/2010/main" val="3667023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F4715-1C29-4EC3-8AC1-2AB5C9A853D9}"/>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78234A9D-384D-44DA-AD4A-CE39C96C1F49}"/>
              </a:ext>
            </a:extLst>
          </p:cNvPr>
          <p:cNvGraphicFramePr>
            <a:graphicFrameLocks noGrp="1"/>
          </p:cNvGraphicFramePr>
          <p:nvPr>
            <p:ph type="chart" sz="quarter" idx="13"/>
            <p:extLst>
              <p:ext uri="{D42A27DB-BD31-4B8C-83A1-F6EECF244321}">
                <p14:modId xmlns:p14="http://schemas.microsoft.com/office/powerpoint/2010/main" val="1759415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E670EC-26D7-455B-8B8E-5FDB5697C13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EE435A0-6B12-49EA-9E08-C2C37060F3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42362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51A71-4455-4B1F-8F38-FCDBBF5102AD}"/>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84EF9088-DF5F-447E-A543-78AE92AF4F6D}"/>
              </a:ext>
            </a:extLst>
          </p:cNvPr>
          <p:cNvGraphicFramePr>
            <a:graphicFrameLocks noGrp="1"/>
          </p:cNvGraphicFramePr>
          <p:nvPr>
            <p:ph type="tbl" sz="quarter" idx="13"/>
            <p:extLst>
              <p:ext uri="{D42A27DB-BD31-4B8C-83A1-F6EECF244321}">
                <p14:modId xmlns:p14="http://schemas.microsoft.com/office/powerpoint/2010/main" val="3151562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85487351"/>
                    </a:ext>
                  </a:extLst>
                </a:gridCol>
                <a:gridCol w="699516">
                  <a:extLst>
                    <a:ext uri="{9D8B030D-6E8A-4147-A177-3AD203B41FA5}">
                      <a16:colId xmlns:a16="http://schemas.microsoft.com/office/drawing/2014/main" val="957489377"/>
                    </a:ext>
                  </a:extLst>
                </a:gridCol>
                <a:gridCol w="699516">
                  <a:extLst>
                    <a:ext uri="{9D8B030D-6E8A-4147-A177-3AD203B41FA5}">
                      <a16:colId xmlns:a16="http://schemas.microsoft.com/office/drawing/2014/main" val="1808431747"/>
                    </a:ext>
                  </a:extLst>
                </a:gridCol>
                <a:gridCol w="658368">
                  <a:extLst>
                    <a:ext uri="{9D8B030D-6E8A-4147-A177-3AD203B41FA5}">
                      <a16:colId xmlns:a16="http://schemas.microsoft.com/office/drawing/2014/main" val="4011978167"/>
                    </a:ext>
                  </a:extLst>
                </a:gridCol>
                <a:gridCol w="658368">
                  <a:extLst>
                    <a:ext uri="{9D8B030D-6E8A-4147-A177-3AD203B41FA5}">
                      <a16:colId xmlns:a16="http://schemas.microsoft.com/office/drawing/2014/main" val="912922634"/>
                    </a:ext>
                  </a:extLst>
                </a:gridCol>
                <a:gridCol w="658368">
                  <a:extLst>
                    <a:ext uri="{9D8B030D-6E8A-4147-A177-3AD203B41FA5}">
                      <a16:colId xmlns:a16="http://schemas.microsoft.com/office/drawing/2014/main" val="1112739341"/>
                    </a:ext>
                  </a:extLst>
                </a:gridCol>
                <a:gridCol w="699516">
                  <a:extLst>
                    <a:ext uri="{9D8B030D-6E8A-4147-A177-3AD203B41FA5}">
                      <a16:colId xmlns:a16="http://schemas.microsoft.com/office/drawing/2014/main" val="1173286362"/>
                    </a:ext>
                  </a:extLst>
                </a:gridCol>
                <a:gridCol w="699516">
                  <a:extLst>
                    <a:ext uri="{9D8B030D-6E8A-4147-A177-3AD203B41FA5}">
                      <a16:colId xmlns:a16="http://schemas.microsoft.com/office/drawing/2014/main" val="1440098364"/>
                    </a:ext>
                  </a:extLst>
                </a:gridCol>
                <a:gridCol w="699516">
                  <a:extLst>
                    <a:ext uri="{9D8B030D-6E8A-4147-A177-3AD203B41FA5}">
                      <a16:colId xmlns:a16="http://schemas.microsoft.com/office/drawing/2014/main" val="3993216777"/>
                    </a:ext>
                  </a:extLst>
                </a:gridCol>
                <a:gridCol w="658368">
                  <a:extLst>
                    <a:ext uri="{9D8B030D-6E8A-4147-A177-3AD203B41FA5}">
                      <a16:colId xmlns:a16="http://schemas.microsoft.com/office/drawing/2014/main" val="3196433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956357516"/>
                  </a:ext>
                </a:extLst>
              </a:tr>
              <a:tr h="370840">
                <a:tc>
                  <a:txBody>
                    <a:bodyPr/>
                    <a:lstStyle/>
                    <a:p>
                      <a:r>
                        <a:rPr lang="en-US" sz="1000"/>
                        <a:t>escapetravelexpert (Escape Travel Expert)</a:t>
                      </a:r>
                    </a:p>
                  </a:txBody>
                  <a:tcPr/>
                </a:tc>
                <a:tc>
                  <a:txBody>
                    <a:bodyPr/>
                    <a:lstStyle/>
                    <a:p>
                      <a:r>
                        <a:rPr lang="en-US" sz="1000"/>
                        <a:t>1655</a:t>
                      </a:r>
                    </a:p>
                  </a:txBody>
                  <a:tcPr/>
                </a:tc>
                <a:tc>
                  <a:txBody>
                    <a:bodyPr/>
                    <a:lstStyle/>
                    <a:p>
                      <a:r>
                        <a:rPr lang="en-US" sz="1000"/>
                        <a:t>82</a:t>
                      </a:r>
                    </a:p>
                  </a:txBody>
                  <a:tcPr/>
                </a:tc>
                <a:tc>
                  <a:txBody>
                    <a:bodyPr/>
                    <a:lstStyle/>
                    <a:p>
                      <a:r>
                        <a:rPr lang="en-US" sz="1000"/>
                        <a:t>21</a:t>
                      </a:r>
                    </a:p>
                  </a:txBody>
                  <a:tcPr/>
                </a:tc>
                <a:tc>
                  <a:txBody>
                    <a:bodyPr/>
                    <a:lstStyle/>
                    <a:p>
                      <a:r>
                        <a:rPr lang="en-US" sz="1000"/>
                        <a:t>3</a:t>
                      </a:r>
                    </a:p>
                  </a:txBody>
                  <a:tcPr/>
                </a:tc>
                <a:tc>
                  <a:txBody>
                    <a:bodyPr/>
                    <a:lstStyle/>
                    <a:p>
                      <a:r>
                        <a:rPr lang="en-US" sz="1000"/>
                        <a:t>1</a:t>
                      </a:r>
                    </a:p>
                  </a:txBody>
                  <a:tcPr/>
                </a:tc>
                <a:tc>
                  <a:txBody>
                    <a:bodyPr/>
                    <a:lstStyle/>
                    <a:p>
                      <a:r>
                        <a:rPr lang="en-US" sz="1000"/>
                        <a:t>25</a:t>
                      </a:r>
                    </a:p>
                  </a:txBody>
                  <a:tcPr/>
                </a:tc>
                <a:tc>
                  <a:txBody>
                    <a:bodyPr/>
                    <a:lstStyle/>
                    <a:p>
                      <a:r>
                        <a:rPr lang="en-US" sz="1000"/>
                        <a:t>1504</a:t>
                      </a:r>
                    </a:p>
                  </a:txBody>
                  <a:tcPr/>
                </a:tc>
                <a:tc>
                  <a:txBody>
                    <a:bodyPr/>
                    <a:lstStyle/>
                    <a:p>
                      <a:r>
                        <a:rPr lang="en-US" sz="1000"/>
                        <a:t>37</a:t>
                      </a:r>
                    </a:p>
                  </a:txBody>
                  <a:tcPr/>
                </a:tc>
                <a:tc>
                  <a:txBody>
                    <a:bodyPr/>
                    <a:lstStyle/>
                    <a:p>
                      <a:r>
                        <a:rPr lang="en-US" sz="1000"/>
                        <a:t>3.8191%</a:t>
                      </a:r>
                    </a:p>
                  </a:txBody>
                  <a:tcPr/>
                </a:tc>
                <a:extLst>
                  <a:ext uri="{0D108BD9-81ED-4DB2-BD59-A6C34878D82A}">
                    <a16:rowId xmlns:a16="http://schemas.microsoft.com/office/drawing/2014/main" val="3018514166"/>
                  </a:ext>
                </a:extLst>
              </a:tr>
            </a:tbl>
          </a:graphicData>
        </a:graphic>
      </p:graphicFrame>
      <p:sp>
        <p:nvSpPr>
          <p:cNvPr id="4" name="Text Placeholder 3">
            <a:extLst>
              <a:ext uri="{FF2B5EF4-FFF2-40B4-BE49-F238E27FC236}">
                <a16:creationId xmlns:a16="http://schemas.microsoft.com/office/drawing/2014/main" id="{3F2B700A-AC5F-4278-947E-30045C950A0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581129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657F7-CF62-4A37-8BFA-481890AA2935}"/>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D6AA594D-F6C1-4CEE-B99F-4AF640EB83CA}"/>
              </a:ext>
            </a:extLst>
          </p:cNvPr>
          <p:cNvGraphicFramePr>
            <a:graphicFrameLocks noGrp="1"/>
          </p:cNvGraphicFramePr>
          <p:nvPr>
            <p:ph type="chart" sz="quarter" idx="13"/>
            <p:extLst>
              <p:ext uri="{D42A27DB-BD31-4B8C-83A1-F6EECF244321}">
                <p14:modId xmlns:p14="http://schemas.microsoft.com/office/powerpoint/2010/main" val="2188723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7C2905-43F1-4AF0-AB25-2EE44AC3E55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89BBACC-0EDF-4850-A960-21B7D6CBBF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9797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39FF2-05C0-416A-8AB1-3DB0455CF534}"/>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C9C25916-22C9-4C22-8C1D-B132A6C109FA}"/>
              </a:ext>
            </a:extLst>
          </p:cNvPr>
          <p:cNvGraphicFramePr>
            <a:graphicFrameLocks noGrp="1"/>
          </p:cNvGraphicFramePr>
          <p:nvPr>
            <p:ph type="chart" sz="quarter" idx="13"/>
            <p:extLst>
              <p:ext uri="{D42A27DB-BD31-4B8C-83A1-F6EECF244321}">
                <p14:modId xmlns:p14="http://schemas.microsoft.com/office/powerpoint/2010/main" val="3818113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9621E2-A9B2-4FF3-AA43-8F851EC8A6D4}"/>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05B971BC-1638-4738-B642-A12F0AA5A5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5911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67CD3-5BC6-4DAC-8F18-BB064F89E1C3}"/>
              </a:ext>
            </a:extLst>
          </p:cNvPr>
          <p:cNvSpPr>
            <a:spLocks noGrp="1"/>
          </p:cNvSpPr>
          <p:nvPr>
            <p:ph type="title"/>
          </p:nvPr>
        </p:nvSpPr>
        <p:spPr/>
        <p:txBody>
          <a:bodyPr/>
          <a:lstStyle/>
          <a:p>
            <a:r>
              <a:rPr lang="en-US"/>
              <a:t>Instagram Posts Table - 1 of 25</a:t>
            </a:r>
          </a:p>
        </p:txBody>
      </p:sp>
      <p:graphicFrame>
        <p:nvGraphicFramePr>
          <p:cNvPr id="5" name="Table Placeholder 4">
            <a:extLst>
              <a:ext uri="{FF2B5EF4-FFF2-40B4-BE49-F238E27FC236}">
                <a16:creationId xmlns:a16="http://schemas.microsoft.com/office/drawing/2014/main" id="{216589E7-458B-4C65-8E3E-83F542B7D3BA}"/>
              </a:ext>
            </a:extLst>
          </p:cNvPr>
          <p:cNvGraphicFramePr>
            <a:graphicFrameLocks noGrp="1"/>
          </p:cNvGraphicFramePr>
          <p:nvPr>
            <p:ph type="tbl" sz="quarter" idx="13"/>
            <p:extLst>
              <p:ext uri="{D42A27DB-BD31-4B8C-83A1-F6EECF244321}">
                <p14:modId xmlns:p14="http://schemas.microsoft.com/office/powerpoint/2010/main" val="3401907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6940899"/>
                    </a:ext>
                  </a:extLst>
                </a:gridCol>
                <a:gridCol w="987552">
                  <a:extLst>
                    <a:ext uri="{9D8B030D-6E8A-4147-A177-3AD203B41FA5}">
                      <a16:colId xmlns:a16="http://schemas.microsoft.com/office/drawing/2014/main" val="2142904995"/>
                    </a:ext>
                  </a:extLst>
                </a:gridCol>
                <a:gridCol w="987552">
                  <a:extLst>
                    <a:ext uri="{9D8B030D-6E8A-4147-A177-3AD203B41FA5}">
                      <a16:colId xmlns:a16="http://schemas.microsoft.com/office/drawing/2014/main" val="2794814276"/>
                    </a:ext>
                  </a:extLst>
                </a:gridCol>
                <a:gridCol w="987552">
                  <a:extLst>
                    <a:ext uri="{9D8B030D-6E8A-4147-A177-3AD203B41FA5}">
                      <a16:colId xmlns:a16="http://schemas.microsoft.com/office/drawing/2014/main" val="1383533825"/>
                    </a:ext>
                  </a:extLst>
                </a:gridCol>
                <a:gridCol w="987552">
                  <a:extLst>
                    <a:ext uri="{9D8B030D-6E8A-4147-A177-3AD203B41FA5}">
                      <a16:colId xmlns:a16="http://schemas.microsoft.com/office/drawing/2014/main" val="2893803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2061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- 2018-02-28 04:00:31</a:t>
                      </a:r>
                      <a:r>
                        <a:rPr kumimoji="0" lang="en-US" sz="1000" b="0" i="0" u="none" strike="noStrike" kern="1200" cap="none" spc="0" normalizeH="0" baseline="0" noProof="0">
                          <a:ln>
                            <a:noFill/>
                          </a:ln>
                          <a:solidFill>
                            <a:prstClr val="black"/>
                          </a:solidFill>
                          <a:effectLst/>
                          <a:uLnTx/>
                          <a:uFillTx/>
                          <a:latin typeface="+mn-lt"/>
                          <a:ea typeface="+mn-ea"/>
                          <a:cs typeface="+mn-cs"/>
                        </a:rPr>
                        <a:t>
No matter how many countries you've been to, there's always somewhere new to explore. Click on the link in our bio to discover the 100 trips everyone should take in their lifetime, according to the world's top travel experts. #escapetravelexpert
.
.
.
.
.
.
#travel #traveling #vacation #visiting #instatravel #instago #instagood #trip #holiday #photooftheday #fun #travelling #tourism #tourist #instapassport #instatraveling #mytravelgram #travelgram #travelagency #igtravel #livelovelebanon #whatsuplebanon #adventure #100trips #topdestinations #businessinsider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10489121"/>
                  </a:ext>
                </a:extLst>
              </a:tr>
            </a:tbl>
          </a:graphicData>
        </a:graphic>
      </p:graphicFrame>
      <p:sp>
        <p:nvSpPr>
          <p:cNvPr id="4" name="Text Placeholder 3">
            <a:extLst>
              <a:ext uri="{FF2B5EF4-FFF2-40B4-BE49-F238E27FC236}">
                <a16:creationId xmlns:a16="http://schemas.microsoft.com/office/drawing/2014/main" id="{6A0714BA-40B2-43A5-8860-AACE4EC35AD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462982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2BE31-CBFB-405C-A509-4AE6A496B9D0}"/>
              </a:ext>
            </a:extLst>
          </p:cNvPr>
          <p:cNvSpPr>
            <a:spLocks noGrp="1"/>
          </p:cNvSpPr>
          <p:nvPr>
            <p:ph type="title"/>
          </p:nvPr>
        </p:nvSpPr>
        <p:spPr/>
        <p:txBody>
          <a:bodyPr/>
          <a:lstStyle/>
          <a:p>
            <a:r>
              <a:rPr lang="en-US"/>
              <a:t>Instagram Posts Table - 2 of 25</a:t>
            </a:r>
          </a:p>
        </p:txBody>
      </p:sp>
      <p:graphicFrame>
        <p:nvGraphicFramePr>
          <p:cNvPr id="5" name="Table Placeholder 4">
            <a:extLst>
              <a:ext uri="{FF2B5EF4-FFF2-40B4-BE49-F238E27FC236}">
                <a16:creationId xmlns:a16="http://schemas.microsoft.com/office/drawing/2014/main" id="{0C9E4B49-ABE0-4DE8-84CE-81297F6FD2D4}"/>
              </a:ext>
            </a:extLst>
          </p:cNvPr>
          <p:cNvGraphicFramePr>
            <a:graphicFrameLocks noGrp="1"/>
          </p:cNvGraphicFramePr>
          <p:nvPr>
            <p:ph type="tbl" sz="quarter" idx="13"/>
            <p:extLst>
              <p:ext uri="{D42A27DB-BD31-4B8C-83A1-F6EECF244321}">
                <p14:modId xmlns:p14="http://schemas.microsoft.com/office/powerpoint/2010/main" val="177097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1081616"/>
                    </a:ext>
                  </a:extLst>
                </a:gridCol>
                <a:gridCol w="987552">
                  <a:extLst>
                    <a:ext uri="{9D8B030D-6E8A-4147-A177-3AD203B41FA5}">
                      <a16:colId xmlns:a16="http://schemas.microsoft.com/office/drawing/2014/main" val="3047322066"/>
                    </a:ext>
                  </a:extLst>
                </a:gridCol>
                <a:gridCol w="987552">
                  <a:extLst>
                    <a:ext uri="{9D8B030D-6E8A-4147-A177-3AD203B41FA5}">
                      <a16:colId xmlns:a16="http://schemas.microsoft.com/office/drawing/2014/main" val="1881430966"/>
                    </a:ext>
                  </a:extLst>
                </a:gridCol>
                <a:gridCol w="987552">
                  <a:extLst>
                    <a:ext uri="{9D8B030D-6E8A-4147-A177-3AD203B41FA5}">
                      <a16:colId xmlns:a16="http://schemas.microsoft.com/office/drawing/2014/main" val="3291257507"/>
                    </a:ext>
                  </a:extLst>
                </a:gridCol>
                <a:gridCol w="987552">
                  <a:extLst>
                    <a:ext uri="{9D8B030D-6E8A-4147-A177-3AD203B41FA5}">
                      <a16:colId xmlns:a16="http://schemas.microsoft.com/office/drawing/2014/main" val="3973692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7944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- 2018-02-27 12:36:17</a:t>
                      </a:r>
                      <a:r>
                        <a:rPr kumimoji="0" lang="en-US" sz="1000" b="0" i="0" u="none" strike="noStrike" kern="1200" cap="none" spc="0" normalizeH="0" baseline="0" noProof="0">
                          <a:ln>
                            <a:noFill/>
                          </a:ln>
                          <a:solidFill>
                            <a:prstClr val="black"/>
                          </a:solidFill>
                          <a:effectLst/>
                          <a:uLnTx/>
                          <a:uFillTx/>
                          <a:latin typeface="+mn-lt"/>
                          <a:ea typeface="+mn-ea"/>
                          <a:cs typeface="+mn-cs"/>
                        </a:rPr>
                        <a:t>
If you are a big fan of nature, there's nothing better than trekking to the Taal volcano in the Philippines. Impressive and definitely worth seeing in your lifetime! Devoted adventurers, your journey awaits! To find out more, email us on info@escapetravelexpert.com #escapetravelexpert
.
.
.
.
.
.
#travel #traveling #vacation #visiting #instatravel #instago #instagood #trip #holiday #photooftheday #fun #travelling #tourism #tourist #instapassport #instatraveling #mytravelgram #travelgram #travelagency #igtravel #livelovelebanon #whatsuplebanon #adventure #taalvolcano #trekking #phillipines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95559915"/>
                  </a:ext>
                </a:extLst>
              </a:tr>
            </a:tbl>
          </a:graphicData>
        </a:graphic>
      </p:graphicFrame>
      <p:sp>
        <p:nvSpPr>
          <p:cNvPr id="4" name="Text Placeholder 3">
            <a:extLst>
              <a:ext uri="{FF2B5EF4-FFF2-40B4-BE49-F238E27FC236}">
                <a16:creationId xmlns:a16="http://schemas.microsoft.com/office/drawing/2014/main" id="{11DA86DF-CE53-4AB6-BAE8-E59BA2B395A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3483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2516E-DF2E-4245-B0FC-44555FC21112}"/>
              </a:ext>
            </a:extLst>
          </p:cNvPr>
          <p:cNvSpPr>
            <a:spLocks noGrp="1"/>
          </p:cNvSpPr>
          <p:nvPr>
            <p:ph type="title"/>
          </p:nvPr>
        </p:nvSpPr>
        <p:spPr/>
        <p:txBody>
          <a:bodyPr/>
          <a:lstStyle/>
          <a:p>
            <a:r>
              <a:rPr lang="en-US"/>
              <a:t>Instagram Posts Table - 3 of 25</a:t>
            </a:r>
          </a:p>
        </p:txBody>
      </p:sp>
      <p:graphicFrame>
        <p:nvGraphicFramePr>
          <p:cNvPr id="5" name="Table Placeholder 4">
            <a:extLst>
              <a:ext uri="{FF2B5EF4-FFF2-40B4-BE49-F238E27FC236}">
                <a16:creationId xmlns:a16="http://schemas.microsoft.com/office/drawing/2014/main" id="{B10B70A2-24A5-40C8-83E2-BD7F254FA66E}"/>
              </a:ext>
            </a:extLst>
          </p:cNvPr>
          <p:cNvGraphicFramePr>
            <a:graphicFrameLocks noGrp="1"/>
          </p:cNvGraphicFramePr>
          <p:nvPr>
            <p:ph type="tbl" sz="quarter" idx="13"/>
            <p:extLst>
              <p:ext uri="{D42A27DB-BD31-4B8C-83A1-F6EECF244321}">
                <p14:modId xmlns:p14="http://schemas.microsoft.com/office/powerpoint/2010/main" val="3346109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8645419"/>
                    </a:ext>
                  </a:extLst>
                </a:gridCol>
                <a:gridCol w="987552">
                  <a:extLst>
                    <a:ext uri="{9D8B030D-6E8A-4147-A177-3AD203B41FA5}">
                      <a16:colId xmlns:a16="http://schemas.microsoft.com/office/drawing/2014/main" val="2515885408"/>
                    </a:ext>
                  </a:extLst>
                </a:gridCol>
                <a:gridCol w="987552">
                  <a:extLst>
                    <a:ext uri="{9D8B030D-6E8A-4147-A177-3AD203B41FA5}">
                      <a16:colId xmlns:a16="http://schemas.microsoft.com/office/drawing/2014/main" val="3148586751"/>
                    </a:ext>
                  </a:extLst>
                </a:gridCol>
                <a:gridCol w="987552">
                  <a:extLst>
                    <a:ext uri="{9D8B030D-6E8A-4147-A177-3AD203B41FA5}">
                      <a16:colId xmlns:a16="http://schemas.microsoft.com/office/drawing/2014/main" val="3935047313"/>
                    </a:ext>
                  </a:extLst>
                </a:gridCol>
                <a:gridCol w="987552">
                  <a:extLst>
                    <a:ext uri="{9D8B030D-6E8A-4147-A177-3AD203B41FA5}">
                      <a16:colId xmlns:a16="http://schemas.microsoft.com/office/drawing/2014/main" val="638379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4632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- 2018-02-26 04:04:15</a:t>
                      </a:r>
                      <a:r>
                        <a:rPr kumimoji="0" lang="en-US" sz="1000" b="0" i="0" u="none" strike="noStrike" kern="1200" cap="none" spc="0" normalizeH="0" baseline="0" noProof="0">
                          <a:ln>
                            <a:noFill/>
                          </a:ln>
                          <a:solidFill>
                            <a:prstClr val="black"/>
                          </a:solidFill>
                          <a:effectLst/>
                          <a:uLnTx/>
                          <a:uFillTx/>
                          <a:latin typeface="+mn-lt"/>
                          <a:ea typeface="+mn-ea"/>
                          <a:cs typeface="+mn-cs"/>
                        </a:rPr>
                        <a:t>
Easter is right around the corner and we think it's just about time to start planning your escape! Florence is the perfect city to enjoy the Easter holidays with their impressive events, incredible art and culture, and magnificent gardens. Contact us to personalize your trip! #escapetravelexpert
.
.
.
.
.
.
#travel #traveling #vacation #visiting #instatravel #instago #instagood #trip #holiday #photooftheday #fun #travelling #tourism #tourist #instapassport #instatraveling #mytravelgram #travelgram #travelagency #igtravel #livelovelebanon #whatsuplebanon #tuscany #easter #italy #florence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24666093"/>
                  </a:ext>
                </a:extLst>
              </a:tr>
            </a:tbl>
          </a:graphicData>
        </a:graphic>
      </p:graphicFrame>
      <p:sp>
        <p:nvSpPr>
          <p:cNvPr id="4" name="Text Placeholder 3">
            <a:extLst>
              <a:ext uri="{FF2B5EF4-FFF2-40B4-BE49-F238E27FC236}">
                <a16:creationId xmlns:a16="http://schemas.microsoft.com/office/drawing/2014/main" id="{4C59AB20-3AAB-40C4-ABD8-7A1CAF41A63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84939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B9A1A-1C97-45C6-8676-A5E356D836F6}"/>
              </a:ext>
            </a:extLst>
          </p:cNvPr>
          <p:cNvSpPr>
            <a:spLocks noGrp="1"/>
          </p:cNvSpPr>
          <p:nvPr>
            <p:ph type="title"/>
          </p:nvPr>
        </p:nvSpPr>
        <p:spPr/>
        <p:txBody>
          <a:bodyPr/>
          <a:lstStyle/>
          <a:p>
            <a:r>
              <a:rPr lang="en-US"/>
              <a:t>Instagram Posts Table - 4 of 25</a:t>
            </a:r>
          </a:p>
        </p:txBody>
      </p:sp>
      <p:graphicFrame>
        <p:nvGraphicFramePr>
          <p:cNvPr id="5" name="Table Placeholder 4">
            <a:extLst>
              <a:ext uri="{FF2B5EF4-FFF2-40B4-BE49-F238E27FC236}">
                <a16:creationId xmlns:a16="http://schemas.microsoft.com/office/drawing/2014/main" id="{C38EAB22-974E-4711-BF88-273FBE6D6653}"/>
              </a:ext>
            </a:extLst>
          </p:cNvPr>
          <p:cNvGraphicFramePr>
            <a:graphicFrameLocks noGrp="1"/>
          </p:cNvGraphicFramePr>
          <p:nvPr>
            <p:ph type="tbl" sz="quarter" idx="13"/>
            <p:extLst>
              <p:ext uri="{D42A27DB-BD31-4B8C-83A1-F6EECF244321}">
                <p14:modId xmlns:p14="http://schemas.microsoft.com/office/powerpoint/2010/main" val="2526504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2350652"/>
                    </a:ext>
                  </a:extLst>
                </a:gridCol>
                <a:gridCol w="987552">
                  <a:extLst>
                    <a:ext uri="{9D8B030D-6E8A-4147-A177-3AD203B41FA5}">
                      <a16:colId xmlns:a16="http://schemas.microsoft.com/office/drawing/2014/main" val="928266892"/>
                    </a:ext>
                  </a:extLst>
                </a:gridCol>
                <a:gridCol w="987552">
                  <a:extLst>
                    <a:ext uri="{9D8B030D-6E8A-4147-A177-3AD203B41FA5}">
                      <a16:colId xmlns:a16="http://schemas.microsoft.com/office/drawing/2014/main" val="2694998163"/>
                    </a:ext>
                  </a:extLst>
                </a:gridCol>
                <a:gridCol w="987552">
                  <a:extLst>
                    <a:ext uri="{9D8B030D-6E8A-4147-A177-3AD203B41FA5}">
                      <a16:colId xmlns:a16="http://schemas.microsoft.com/office/drawing/2014/main" val="3110536378"/>
                    </a:ext>
                  </a:extLst>
                </a:gridCol>
                <a:gridCol w="987552">
                  <a:extLst>
                    <a:ext uri="{9D8B030D-6E8A-4147-A177-3AD203B41FA5}">
                      <a16:colId xmlns:a16="http://schemas.microsoft.com/office/drawing/2014/main" val="1506859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8332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- 2018-02-25 14:05:17</a:t>
                      </a:r>
                      <a:r>
                        <a:rPr kumimoji="0" lang="en-US" sz="1000" b="0" i="0" u="none" strike="noStrike" kern="1200" cap="none" spc="0" normalizeH="0" baseline="0" noProof="0">
                          <a:ln>
                            <a:noFill/>
                          </a:ln>
                          <a:solidFill>
                            <a:prstClr val="black"/>
                          </a:solidFill>
                          <a:effectLst/>
                          <a:uLnTx/>
                          <a:uFillTx/>
                          <a:latin typeface="+mn-lt"/>
                          <a:ea typeface="+mn-ea"/>
                          <a:cs typeface="+mn-cs"/>
                        </a:rPr>
                        <a:t>
Here's a mind-blowing fact: This Icehotel in Sweden is built each year from the snow up and reopens in a new form. The rooms are designed by international artists who pick a new theme every year. Curious to see what's inside? Hurry up and book now by calling us on +961 1 212161! #escapetravelexpert
.
.
.
.
.
.
#travel #traveling #vacation #visiting #instatravel #instago #instagood #trip #holiday #photooftheday #fun #travelling #tourism #tourist #instapassport #instatraveling #mytravelgram #travelgram #travelagency #igtravel #livelovelebanon #whatsuplebanon #winter #snow #icehotel #sweden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38524806"/>
                  </a:ext>
                </a:extLst>
              </a:tr>
            </a:tbl>
          </a:graphicData>
        </a:graphic>
      </p:graphicFrame>
      <p:sp>
        <p:nvSpPr>
          <p:cNvPr id="4" name="Text Placeholder 3">
            <a:extLst>
              <a:ext uri="{FF2B5EF4-FFF2-40B4-BE49-F238E27FC236}">
                <a16:creationId xmlns:a16="http://schemas.microsoft.com/office/drawing/2014/main" id="{E87885A6-6C2E-4DB1-BF69-008B30167F3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42607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0D272-9BDB-4A78-8CE2-890360457B56}"/>
              </a:ext>
            </a:extLst>
          </p:cNvPr>
          <p:cNvSpPr>
            <a:spLocks noGrp="1"/>
          </p:cNvSpPr>
          <p:nvPr>
            <p:ph type="title"/>
          </p:nvPr>
        </p:nvSpPr>
        <p:spPr/>
        <p:txBody>
          <a:bodyPr/>
          <a:lstStyle/>
          <a:p>
            <a:r>
              <a:rPr lang="en-US"/>
              <a:t>Instagram Posts Table - 5 of 25</a:t>
            </a:r>
          </a:p>
        </p:txBody>
      </p:sp>
      <p:graphicFrame>
        <p:nvGraphicFramePr>
          <p:cNvPr id="5" name="Table Placeholder 4">
            <a:extLst>
              <a:ext uri="{FF2B5EF4-FFF2-40B4-BE49-F238E27FC236}">
                <a16:creationId xmlns:a16="http://schemas.microsoft.com/office/drawing/2014/main" id="{CD15BC1D-50C0-419A-AA69-16CCC7BD6C10}"/>
              </a:ext>
            </a:extLst>
          </p:cNvPr>
          <p:cNvGraphicFramePr>
            <a:graphicFrameLocks noGrp="1"/>
          </p:cNvGraphicFramePr>
          <p:nvPr>
            <p:ph type="tbl" sz="quarter" idx="13"/>
            <p:extLst>
              <p:ext uri="{D42A27DB-BD31-4B8C-83A1-F6EECF244321}">
                <p14:modId xmlns:p14="http://schemas.microsoft.com/office/powerpoint/2010/main" val="1686009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2786784"/>
                    </a:ext>
                  </a:extLst>
                </a:gridCol>
                <a:gridCol w="987552">
                  <a:extLst>
                    <a:ext uri="{9D8B030D-6E8A-4147-A177-3AD203B41FA5}">
                      <a16:colId xmlns:a16="http://schemas.microsoft.com/office/drawing/2014/main" val="3649797115"/>
                    </a:ext>
                  </a:extLst>
                </a:gridCol>
                <a:gridCol w="987552">
                  <a:extLst>
                    <a:ext uri="{9D8B030D-6E8A-4147-A177-3AD203B41FA5}">
                      <a16:colId xmlns:a16="http://schemas.microsoft.com/office/drawing/2014/main" val="886852882"/>
                    </a:ext>
                  </a:extLst>
                </a:gridCol>
                <a:gridCol w="987552">
                  <a:extLst>
                    <a:ext uri="{9D8B030D-6E8A-4147-A177-3AD203B41FA5}">
                      <a16:colId xmlns:a16="http://schemas.microsoft.com/office/drawing/2014/main" val="3881448929"/>
                    </a:ext>
                  </a:extLst>
                </a:gridCol>
                <a:gridCol w="987552">
                  <a:extLst>
                    <a:ext uri="{9D8B030D-6E8A-4147-A177-3AD203B41FA5}">
                      <a16:colId xmlns:a16="http://schemas.microsoft.com/office/drawing/2014/main" val="2732131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5373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- 2018-02-24 11:37:28</a:t>
                      </a:r>
                      <a:r>
                        <a:rPr kumimoji="0" lang="en-US" sz="1000" b="0" i="0" u="none" strike="noStrike" kern="1200" cap="none" spc="0" normalizeH="0" baseline="0" noProof="0">
                          <a:ln>
                            <a:noFill/>
                          </a:ln>
                          <a:solidFill>
                            <a:prstClr val="black"/>
                          </a:solidFill>
                          <a:effectLst/>
                          <a:uLnTx/>
                          <a:uFillTx/>
                          <a:latin typeface="+mn-lt"/>
                          <a:ea typeface="+mn-ea"/>
                          <a:cs typeface="+mn-cs"/>
                        </a:rPr>
                        <a:t>
British chop house meets Indian eatery... an irresistible blend! Tandoor Chop House, known as the best Indian restaurant in London, is built around food cooked in tandoor ovens, Indian spices and marinades, combined with prime cuts of meat. A place to socialize over plates of hearty, comforting food! #escapetravelexpert
.
.
.
.
.
.
#travel #traveling #vacation #visiting #instatravel #instago #instagood #trip #holiday #photooftheday #fun #travelling #tourism #tourist #instapassport #instatraveling #mytravelgram #travelgram #travelagency #igtravel #livelovelebanon #whatsuplebanon #england #london #indian #tandoorchophouse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67014535"/>
                  </a:ext>
                </a:extLst>
              </a:tr>
            </a:tbl>
          </a:graphicData>
        </a:graphic>
      </p:graphicFrame>
      <p:sp>
        <p:nvSpPr>
          <p:cNvPr id="4" name="Text Placeholder 3">
            <a:extLst>
              <a:ext uri="{FF2B5EF4-FFF2-40B4-BE49-F238E27FC236}">
                <a16:creationId xmlns:a16="http://schemas.microsoft.com/office/drawing/2014/main" id="{0FC3D2E7-1FE8-42D2-8CAB-EDEA6FD0F44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727756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8D5ED-DBE2-45F9-9FCC-32FC51FFC305}"/>
              </a:ext>
            </a:extLst>
          </p:cNvPr>
          <p:cNvSpPr>
            <a:spLocks noGrp="1"/>
          </p:cNvSpPr>
          <p:nvPr>
            <p:ph type="title"/>
          </p:nvPr>
        </p:nvSpPr>
        <p:spPr/>
        <p:txBody>
          <a:bodyPr/>
          <a:lstStyle/>
          <a:p>
            <a:r>
              <a:rPr lang="en-US"/>
              <a:t>Instagram Posts Table - 6 of 25</a:t>
            </a:r>
          </a:p>
        </p:txBody>
      </p:sp>
      <p:graphicFrame>
        <p:nvGraphicFramePr>
          <p:cNvPr id="5" name="Table Placeholder 4">
            <a:extLst>
              <a:ext uri="{FF2B5EF4-FFF2-40B4-BE49-F238E27FC236}">
                <a16:creationId xmlns:a16="http://schemas.microsoft.com/office/drawing/2014/main" id="{09FC1739-B249-479A-ADC7-35775D2A74C1}"/>
              </a:ext>
            </a:extLst>
          </p:cNvPr>
          <p:cNvGraphicFramePr>
            <a:graphicFrameLocks noGrp="1"/>
          </p:cNvGraphicFramePr>
          <p:nvPr>
            <p:ph type="tbl" sz="quarter" idx="13"/>
            <p:extLst>
              <p:ext uri="{D42A27DB-BD31-4B8C-83A1-F6EECF244321}">
                <p14:modId xmlns:p14="http://schemas.microsoft.com/office/powerpoint/2010/main" val="1040259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25624809"/>
                    </a:ext>
                  </a:extLst>
                </a:gridCol>
                <a:gridCol w="987552">
                  <a:extLst>
                    <a:ext uri="{9D8B030D-6E8A-4147-A177-3AD203B41FA5}">
                      <a16:colId xmlns:a16="http://schemas.microsoft.com/office/drawing/2014/main" val="4020756939"/>
                    </a:ext>
                  </a:extLst>
                </a:gridCol>
                <a:gridCol w="987552">
                  <a:extLst>
                    <a:ext uri="{9D8B030D-6E8A-4147-A177-3AD203B41FA5}">
                      <a16:colId xmlns:a16="http://schemas.microsoft.com/office/drawing/2014/main" val="2171043627"/>
                    </a:ext>
                  </a:extLst>
                </a:gridCol>
                <a:gridCol w="987552">
                  <a:extLst>
                    <a:ext uri="{9D8B030D-6E8A-4147-A177-3AD203B41FA5}">
                      <a16:colId xmlns:a16="http://schemas.microsoft.com/office/drawing/2014/main" val="3899177712"/>
                    </a:ext>
                  </a:extLst>
                </a:gridCol>
                <a:gridCol w="987552">
                  <a:extLst>
                    <a:ext uri="{9D8B030D-6E8A-4147-A177-3AD203B41FA5}">
                      <a16:colId xmlns:a16="http://schemas.microsoft.com/office/drawing/2014/main" val="3109083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2627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- 2018-02-23 11:14:58</a:t>
                      </a:r>
                      <a:r>
                        <a:rPr kumimoji="0" lang="en-US" sz="1000" b="0" i="0" u="none" strike="noStrike" kern="1200" cap="none" spc="0" normalizeH="0" baseline="0" noProof="0">
                          <a:ln>
                            <a:noFill/>
                          </a:ln>
                          <a:solidFill>
                            <a:prstClr val="black"/>
                          </a:solidFill>
                          <a:effectLst/>
                          <a:uLnTx/>
                          <a:uFillTx/>
                          <a:latin typeface="+mn-lt"/>
                          <a:ea typeface="+mn-ea"/>
                          <a:cs typeface="+mn-cs"/>
                        </a:rPr>
                        <a:t>
Picture yourself horseback riding in Torres del Paine, a national park in Chile rated the Eighth Wonder of the World in 2013. Long promenades in a heavenly landscape - an ideal journey to plan with your family! Call us on +961 1 212161 to know more! #escapetravelexpert
.
.
.
.
.
.
#travel #traveling #vacation #visiting #instatravel #instago #instagood #trip #holiday #photooftheday #fun #travelling #tourism #tourist #instapassport #instatraveling #mytravelgram #travelgram #travelagency #igtravel #livelovelebanon #whatsuplebanon #horsebackriding #horse #chile #wonderoftheworld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1031445"/>
                  </a:ext>
                </a:extLst>
              </a:tr>
            </a:tbl>
          </a:graphicData>
        </a:graphic>
      </p:graphicFrame>
      <p:sp>
        <p:nvSpPr>
          <p:cNvPr id="4" name="Text Placeholder 3">
            <a:extLst>
              <a:ext uri="{FF2B5EF4-FFF2-40B4-BE49-F238E27FC236}">
                <a16:creationId xmlns:a16="http://schemas.microsoft.com/office/drawing/2014/main" id="{116290D5-58C6-4141-9955-3405996BCFB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04652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0FEFF-0A7F-48FA-87D6-7EC479E44B82}"/>
              </a:ext>
            </a:extLst>
          </p:cNvPr>
          <p:cNvSpPr>
            <a:spLocks noGrp="1"/>
          </p:cNvSpPr>
          <p:nvPr>
            <p:ph type="title"/>
          </p:nvPr>
        </p:nvSpPr>
        <p:spPr/>
        <p:txBody>
          <a:bodyPr/>
          <a:lstStyle/>
          <a:p>
            <a:r>
              <a:rPr lang="en-US"/>
              <a:t>Instagram Posts Table - 7 of 25</a:t>
            </a:r>
          </a:p>
        </p:txBody>
      </p:sp>
      <p:graphicFrame>
        <p:nvGraphicFramePr>
          <p:cNvPr id="5" name="Table Placeholder 4">
            <a:extLst>
              <a:ext uri="{FF2B5EF4-FFF2-40B4-BE49-F238E27FC236}">
                <a16:creationId xmlns:a16="http://schemas.microsoft.com/office/drawing/2014/main" id="{222C8901-E398-43A6-AFA9-9BFEEA668E88}"/>
              </a:ext>
            </a:extLst>
          </p:cNvPr>
          <p:cNvGraphicFramePr>
            <a:graphicFrameLocks noGrp="1"/>
          </p:cNvGraphicFramePr>
          <p:nvPr>
            <p:ph type="tbl" sz="quarter" idx="13"/>
            <p:extLst>
              <p:ext uri="{D42A27DB-BD31-4B8C-83A1-F6EECF244321}">
                <p14:modId xmlns:p14="http://schemas.microsoft.com/office/powerpoint/2010/main" val="668854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87593465"/>
                    </a:ext>
                  </a:extLst>
                </a:gridCol>
                <a:gridCol w="987552">
                  <a:extLst>
                    <a:ext uri="{9D8B030D-6E8A-4147-A177-3AD203B41FA5}">
                      <a16:colId xmlns:a16="http://schemas.microsoft.com/office/drawing/2014/main" val="1052221302"/>
                    </a:ext>
                  </a:extLst>
                </a:gridCol>
                <a:gridCol w="987552">
                  <a:extLst>
                    <a:ext uri="{9D8B030D-6E8A-4147-A177-3AD203B41FA5}">
                      <a16:colId xmlns:a16="http://schemas.microsoft.com/office/drawing/2014/main" val="2985354771"/>
                    </a:ext>
                  </a:extLst>
                </a:gridCol>
                <a:gridCol w="987552">
                  <a:extLst>
                    <a:ext uri="{9D8B030D-6E8A-4147-A177-3AD203B41FA5}">
                      <a16:colId xmlns:a16="http://schemas.microsoft.com/office/drawing/2014/main" val="2624425630"/>
                    </a:ext>
                  </a:extLst>
                </a:gridCol>
                <a:gridCol w="987552">
                  <a:extLst>
                    <a:ext uri="{9D8B030D-6E8A-4147-A177-3AD203B41FA5}">
                      <a16:colId xmlns:a16="http://schemas.microsoft.com/office/drawing/2014/main" val="3202335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5989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- 2018-02-22 04:05:47</a:t>
                      </a:r>
                      <a:r>
                        <a:rPr kumimoji="0" lang="en-US" sz="1000" b="0" i="0" u="none" strike="noStrike" kern="1200" cap="none" spc="0" normalizeH="0" baseline="0" noProof="0">
                          <a:ln>
                            <a:noFill/>
                          </a:ln>
                          <a:solidFill>
                            <a:prstClr val="black"/>
                          </a:solidFill>
                          <a:effectLst/>
                          <a:uLnTx/>
                          <a:uFillTx/>
                          <a:latin typeface="+mn-lt"/>
                          <a:ea typeface="+mn-ea"/>
                          <a:cs typeface="+mn-cs"/>
                        </a:rPr>
                        <a:t>
It's about sharing your journey with that special someone. #escapetravelexpert
.
.
.
.
.
.
#travel #traveling #vacation #visiting #instatravel #instago #instagood #trip #holiday #photooftheday #fun #travelling #tourism #tourist #instapassport #instatraveling #mytravelgram #travelgram #travelagency #igtravel #livelovelebanon #whatsuplebanon #qotd #inspiration #quoteoftheday #quote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27467357"/>
                  </a:ext>
                </a:extLst>
              </a:tr>
            </a:tbl>
          </a:graphicData>
        </a:graphic>
      </p:graphicFrame>
      <p:sp>
        <p:nvSpPr>
          <p:cNvPr id="4" name="Text Placeholder 3">
            <a:extLst>
              <a:ext uri="{FF2B5EF4-FFF2-40B4-BE49-F238E27FC236}">
                <a16:creationId xmlns:a16="http://schemas.microsoft.com/office/drawing/2014/main" id="{59459F62-8027-433A-A77B-5A199F19A31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11906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704C6-EBE5-493B-97D7-B301816FC642}"/>
              </a:ext>
            </a:extLst>
          </p:cNvPr>
          <p:cNvSpPr>
            <a:spLocks noGrp="1"/>
          </p:cNvSpPr>
          <p:nvPr>
            <p:ph type="title"/>
          </p:nvPr>
        </p:nvSpPr>
        <p:spPr/>
        <p:txBody>
          <a:bodyPr/>
          <a:lstStyle/>
          <a:p>
            <a:r>
              <a:rPr lang="en-US"/>
              <a:t>Instagram Posts Table - 8 of 25</a:t>
            </a:r>
          </a:p>
        </p:txBody>
      </p:sp>
      <p:graphicFrame>
        <p:nvGraphicFramePr>
          <p:cNvPr id="5" name="Table Placeholder 4">
            <a:extLst>
              <a:ext uri="{FF2B5EF4-FFF2-40B4-BE49-F238E27FC236}">
                <a16:creationId xmlns:a16="http://schemas.microsoft.com/office/drawing/2014/main" id="{2FDE8D6B-D323-485C-BE62-16AA66B5B15E}"/>
              </a:ext>
            </a:extLst>
          </p:cNvPr>
          <p:cNvGraphicFramePr>
            <a:graphicFrameLocks noGrp="1"/>
          </p:cNvGraphicFramePr>
          <p:nvPr>
            <p:ph type="tbl" sz="quarter" idx="13"/>
            <p:extLst>
              <p:ext uri="{D42A27DB-BD31-4B8C-83A1-F6EECF244321}">
                <p14:modId xmlns:p14="http://schemas.microsoft.com/office/powerpoint/2010/main" val="1864945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78808268"/>
                    </a:ext>
                  </a:extLst>
                </a:gridCol>
                <a:gridCol w="987552">
                  <a:extLst>
                    <a:ext uri="{9D8B030D-6E8A-4147-A177-3AD203B41FA5}">
                      <a16:colId xmlns:a16="http://schemas.microsoft.com/office/drawing/2014/main" val="2069590171"/>
                    </a:ext>
                  </a:extLst>
                </a:gridCol>
                <a:gridCol w="987552">
                  <a:extLst>
                    <a:ext uri="{9D8B030D-6E8A-4147-A177-3AD203B41FA5}">
                      <a16:colId xmlns:a16="http://schemas.microsoft.com/office/drawing/2014/main" val="3372738289"/>
                    </a:ext>
                  </a:extLst>
                </a:gridCol>
                <a:gridCol w="987552">
                  <a:extLst>
                    <a:ext uri="{9D8B030D-6E8A-4147-A177-3AD203B41FA5}">
                      <a16:colId xmlns:a16="http://schemas.microsoft.com/office/drawing/2014/main" val="2190110748"/>
                    </a:ext>
                  </a:extLst>
                </a:gridCol>
                <a:gridCol w="987552">
                  <a:extLst>
                    <a:ext uri="{9D8B030D-6E8A-4147-A177-3AD203B41FA5}">
                      <a16:colId xmlns:a16="http://schemas.microsoft.com/office/drawing/2014/main" val="1998063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3508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- 2018-02-21 01:48:14</a:t>
                      </a:r>
                      <a:r>
                        <a:rPr kumimoji="0" lang="en-US" sz="1000" b="0" i="0" u="none" strike="noStrike" kern="1200" cap="none" spc="0" normalizeH="0" baseline="0" noProof="0">
                          <a:ln>
                            <a:noFill/>
                          </a:ln>
                          <a:solidFill>
                            <a:prstClr val="black"/>
                          </a:solidFill>
                          <a:effectLst/>
                          <a:uLnTx/>
                          <a:uFillTx/>
                          <a:latin typeface="+mn-lt"/>
                          <a:ea typeface="+mn-ea"/>
                          <a:cs typeface="+mn-cs"/>
                        </a:rPr>
                        <a:t>
So you and your special someone would like to travel together to a romantic getaway. There's more to consider than just your personal chemistry. What kind of traveler are you? Click on the link in our bio to discover romantic getaways for different types of travelers. #escapetravelexpert
.
.
.
.
.
.
#travel #traveling #vacation #visiting #instatravel #instago #instagood #trip #holiday #photooftheday #fun #travelling #tourism #tourist #instapassport #instatraveling #mytravelgram #travelgram #travelagency #igtravel #livelovelebanon #whatsuplebanon #romanticgetaway #couples #love #romantic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99270255"/>
                  </a:ext>
                </a:extLst>
              </a:tr>
            </a:tbl>
          </a:graphicData>
        </a:graphic>
      </p:graphicFrame>
      <p:sp>
        <p:nvSpPr>
          <p:cNvPr id="4" name="Text Placeholder 3">
            <a:extLst>
              <a:ext uri="{FF2B5EF4-FFF2-40B4-BE49-F238E27FC236}">
                <a16:creationId xmlns:a16="http://schemas.microsoft.com/office/drawing/2014/main" id="{C0AE0EC8-7A78-418A-9255-B1FC7170F82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4159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47439-D7C3-456F-B282-2B597F6B15C7}"/>
              </a:ext>
            </a:extLst>
          </p:cNvPr>
          <p:cNvSpPr>
            <a:spLocks noGrp="1"/>
          </p:cNvSpPr>
          <p:nvPr>
            <p:ph type="title"/>
          </p:nvPr>
        </p:nvSpPr>
        <p:spPr/>
        <p:txBody>
          <a:bodyPr/>
          <a:lstStyle/>
          <a:p>
            <a:r>
              <a:rPr lang="en-US"/>
              <a:t>Instagram Posts Table - 9 of 25</a:t>
            </a:r>
          </a:p>
        </p:txBody>
      </p:sp>
      <p:graphicFrame>
        <p:nvGraphicFramePr>
          <p:cNvPr id="5" name="Table Placeholder 4">
            <a:extLst>
              <a:ext uri="{FF2B5EF4-FFF2-40B4-BE49-F238E27FC236}">
                <a16:creationId xmlns:a16="http://schemas.microsoft.com/office/drawing/2014/main" id="{AFCE035A-AB45-46F6-A816-9C077949CDCF}"/>
              </a:ext>
            </a:extLst>
          </p:cNvPr>
          <p:cNvGraphicFramePr>
            <a:graphicFrameLocks noGrp="1"/>
          </p:cNvGraphicFramePr>
          <p:nvPr>
            <p:ph type="tbl" sz="quarter" idx="13"/>
            <p:extLst>
              <p:ext uri="{D42A27DB-BD31-4B8C-83A1-F6EECF244321}">
                <p14:modId xmlns:p14="http://schemas.microsoft.com/office/powerpoint/2010/main" val="398371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2874390"/>
                    </a:ext>
                  </a:extLst>
                </a:gridCol>
                <a:gridCol w="987552">
                  <a:extLst>
                    <a:ext uri="{9D8B030D-6E8A-4147-A177-3AD203B41FA5}">
                      <a16:colId xmlns:a16="http://schemas.microsoft.com/office/drawing/2014/main" val="948722174"/>
                    </a:ext>
                  </a:extLst>
                </a:gridCol>
                <a:gridCol w="987552">
                  <a:extLst>
                    <a:ext uri="{9D8B030D-6E8A-4147-A177-3AD203B41FA5}">
                      <a16:colId xmlns:a16="http://schemas.microsoft.com/office/drawing/2014/main" val="3371334299"/>
                    </a:ext>
                  </a:extLst>
                </a:gridCol>
                <a:gridCol w="987552">
                  <a:extLst>
                    <a:ext uri="{9D8B030D-6E8A-4147-A177-3AD203B41FA5}">
                      <a16:colId xmlns:a16="http://schemas.microsoft.com/office/drawing/2014/main" val="2391461667"/>
                    </a:ext>
                  </a:extLst>
                </a:gridCol>
                <a:gridCol w="987552">
                  <a:extLst>
                    <a:ext uri="{9D8B030D-6E8A-4147-A177-3AD203B41FA5}">
                      <a16:colId xmlns:a16="http://schemas.microsoft.com/office/drawing/2014/main" val="941414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5784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- 2018-02-20 02:40:22</a:t>
                      </a:r>
                      <a:r>
                        <a:rPr kumimoji="0" lang="en-US" sz="1000" b="0" i="0" u="none" strike="noStrike" kern="1200" cap="none" spc="0" normalizeH="0" baseline="0" noProof="0">
                          <a:ln>
                            <a:noFill/>
                          </a:ln>
                          <a:solidFill>
                            <a:prstClr val="black"/>
                          </a:solidFill>
                          <a:effectLst/>
                          <a:uLnTx/>
                          <a:uFillTx/>
                          <a:latin typeface="+mn-lt"/>
                          <a:ea typeface="+mn-ea"/>
                          <a:cs typeface="+mn-cs"/>
                        </a:rPr>
                        <a:t>
Midweek Daydream: Beautiful Blue Waters. Get over the daily work stress with a gaze at Laamu's beautiful clear waters, situated in the Maldives. Plan your personalized trip to this amazing island with Escape Travel Expert. #escapetravelexpert
.
.
.
.
.
.
#travel #traveling #vacation #visiting #instatravel #instago #instagood #trip #holiday #photooftheday #fun #travelling #tourism #tourist #instapassport #instatraveling #mytravelgram #travelgram #travelagency #igtravel #livelovelebanon #whatsuplebanon #sea #laamu #island #maldives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86869929"/>
                  </a:ext>
                </a:extLst>
              </a:tr>
            </a:tbl>
          </a:graphicData>
        </a:graphic>
      </p:graphicFrame>
      <p:sp>
        <p:nvSpPr>
          <p:cNvPr id="4" name="Text Placeholder 3">
            <a:extLst>
              <a:ext uri="{FF2B5EF4-FFF2-40B4-BE49-F238E27FC236}">
                <a16:creationId xmlns:a16="http://schemas.microsoft.com/office/drawing/2014/main" id="{165A4032-4BF4-4A70-BF72-D80B7E1A2A0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0906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55AF7-9114-44F4-B5BC-44CECBF14E6D}"/>
              </a:ext>
            </a:extLst>
          </p:cNvPr>
          <p:cNvSpPr>
            <a:spLocks noGrp="1"/>
          </p:cNvSpPr>
          <p:nvPr>
            <p:ph type="title"/>
          </p:nvPr>
        </p:nvSpPr>
        <p:spPr/>
        <p:txBody>
          <a:bodyPr/>
          <a:lstStyle/>
          <a:p>
            <a:r>
              <a:rPr lang="en-US"/>
              <a:t>Instagram Posts Table - 10 of 25</a:t>
            </a:r>
          </a:p>
        </p:txBody>
      </p:sp>
      <p:graphicFrame>
        <p:nvGraphicFramePr>
          <p:cNvPr id="5" name="Table Placeholder 4">
            <a:extLst>
              <a:ext uri="{FF2B5EF4-FFF2-40B4-BE49-F238E27FC236}">
                <a16:creationId xmlns:a16="http://schemas.microsoft.com/office/drawing/2014/main" id="{299A6313-3277-4410-B8BA-E75F027CDF81}"/>
              </a:ext>
            </a:extLst>
          </p:cNvPr>
          <p:cNvGraphicFramePr>
            <a:graphicFrameLocks noGrp="1"/>
          </p:cNvGraphicFramePr>
          <p:nvPr>
            <p:ph type="tbl" sz="quarter" idx="13"/>
            <p:extLst>
              <p:ext uri="{D42A27DB-BD31-4B8C-83A1-F6EECF244321}">
                <p14:modId xmlns:p14="http://schemas.microsoft.com/office/powerpoint/2010/main" val="1992597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71771395"/>
                    </a:ext>
                  </a:extLst>
                </a:gridCol>
                <a:gridCol w="987552">
                  <a:extLst>
                    <a:ext uri="{9D8B030D-6E8A-4147-A177-3AD203B41FA5}">
                      <a16:colId xmlns:a16="http://schemas.microsoft.com/office/drawing/2014/main" val="3793905261"/>
                    </a:ext>
                  </a:extLst>
                </a:gridCol>
                <a:gridCol w="987552">
                  <a:extLst>
                    <a:ext uri="{9D8B030D-6E8A-4147-A177-3AD203B41FA5}">
                      <a16:colId xmlns:a16="http://schemas.microsoft.com/office/drawing/2014/main" val="529224871"/>
                    </a:ext>
                  </a:extLst>
                </a:gridCol>
                <a:gridCol w="987552">
                  <a:extLst>
                    <a:ext uri="{9D8B030D-6E8A-4147-A177-3AD203B41FA5}">
                      <a16:colId xmlns:a16="http://schemas.microsoft.com/office/drawing/2014/main" val="2347978426"/>
                    </a:ext>
                  </a:extLst>
                </a:gridCol>
                <a:gridCol w="987552">
                  <a:extLst>
                    <a:ext uri="{9D8B030D-6E8A-4147-A177-3AD203B41FA5}">
                      <a16:colId xmlns:a16="http://schemas.microsoft.com/office/drawing/2014/main" val="3498470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2701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- 2018-02-19 04:28:20</a:t>
                      </a:r>
                      <a:r>
                        <a:rPr kumimoji="0" lang="en-US" sz="1000" b="0" i="0" u="none" strike="noStrike" kern="1200" cap="none" spc="0" normalizeH="0" baseline="0" noProof="0">
                          <a:ln>
                            <a:noFill/>
                          </a:ln>
                          <a:solidFill>
                            <a:prstClr val="black"/>
                          </a:solidFill>
                          <a:effectLst/>
                          <a:uLnTx/>
                          <a:uFillTx/>
                          <a:latin typeface="+mn-lt"/>
                          <a:ea typeface="+mn-ea"/>
                          <a:cs typeface="+mn-cs"/>
                        </a:rPr>
                        <a:t>
Counting down the days until Summer? Instead, how about an escape to the Caribbean from the gloomy winter weather? Pay us a visit to plan your unconventional trip to the sunny islands of the Caribbean Sea! #escapetravelexpert
.
.
.
.
.
.
#travel #traveling #vacation #visiting #instatravel #instago #instagood #trip #holiday #photooftheday #fun #travelling #tourism #tourist #instapassport #instatraveling #mytravelgram #travelgram #travelagency #igtravel #livelovelebanon #whatsuplebanon #sea #beach #island #carribean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01148126"/>
                  </a:ext>
                </a:extLst>
              </a:tr>
            </a:tbl>
          </a:graphicData>
        </a:graphic>
      </p:graphicFrame>
      <p:sp>
        <p:nvSpPr>
          <p:cNvPr id="4" name="Text Placeholder 3">
            <a:extLst>
              <a:ext uri="{FF2B5EF4-FFF2-40B4-BE49-F238E27FC236}">
                <a16:creationId xmlns:a16="http://schemas.microsoft.com/office/drawing/2014/main" id="{50B1D5BA-6A3F-440E-8C60-9B9E01C3D43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272585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A4414-72A0-454B-BABA-01770D3F35F0}"/>
              </a:ext>
            </a:extLst>
          </p:cNvPr>
          <p:cNvSpPr>
            <a:spLocks noGrp="1"/>
          </p:cNvSpPr>
          <p:nvPr>
            <p:ph type="title"/>
          </p:nvPr>
        </p:nvSpPr>
        <p:spPr/>
        <p:txBody>
          <a:bodyPr/>
          <a:lstStyle/>
          <a:p>
            <a:r>
              <a:rPr lang="en-US"/>
              <a:t>Instagram Posts Table - 11 of 25</a:t>
            </a:r>
          </a:p>
        </p:txBody>
      </p:sp>
      <p:graphicFrame>
        <p:nvGraphicFramePr>
          <p:cNvPr id="5" name="Table Placeholder 4">
            <a:extLst>
              <a:ext uri="{FF2B5EF4-FFF2-40B4-BE49-F238E27FC236}">
                <a16:creationId xmlns:a16="http://schemas.microsoft.com/office/drawing/2014/main" id="{FD8DD33F-6D07-4800-A866-E460308E144F}"/>
              </a:ext>
            </a:extLst>
          </p:cNvPr>
          <p:cNvGraphicFramePr>
            <a:graphicFrameLocks noGrp="1"/>
          </p:cNvGraphicFramePr>
          <p:nvPr>
            <p:ph type="tbl" sz="quarter" idx="13"/>
            <p:extLst>
              <p:ext uri="{D42A27DB-BD31-4B8C-83A1-F6EECF244321}">
                <p14:modId xmlns:p14="http://schemas.microsoft.com/office/powerpoint/2010/main" val="1227651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61313447"/>
                    </a:ext>
                  </a:extLst>
                </a:gridCol>
                <a:gridCol w="987552">
                  <a:extLst>
                    <a:ext uri="{9D8B030D-6E8A-4147-A177-3AD203B41FA5}">
                      <a16:colId xmlns:a16="http://schemas.microsoft.com/office/drawing/2014/main" val="119193831"/>
                    </a:ext>
                  </a:extLst>
                </a:gridCol>
                <a:gridCol w="987552">
                  <a:extLst>
                    <a:ext uri="{9D8B030D-6E8A-4147-A177-3AD203B41FA5}">
                      <a16:colId xmlns:a16="http://schemas.microsoft.com/office/drawing/2014/main" val="1020081626"/>
                    </a:ext>
                  </a:extLst>
                </a:gridCol>
                <a:gridCol w="987552">
                  <a:extLst>
                    <a:ext uri="{9D8B030D-6E8A-4147-A177-3AD203B41FA5}">
                      <a16:colId xmlns:a16="http://schemas.microsoft.com/office/drawing/2014/main" val="514705338"/>
                    </a:ext>
                  </a:extLst>
                </a:gridCol>
                <a:gridCol w="987552">
                  <a:extLst>
                    <a:ext uri="{9D8B030D-6E8A-4147-A177-3AD203B41FA5}">
                      <a16:colId xmlns:a16="http://schemas.microsoft.com/office/drawing/2014/main" val="2534806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3537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- 2018-02-18 02:26:48</a:t>
                      </a:r>
                      <a:r>
                        <a:rPr kumimoji="0" lang="en-US" sz="1000" b="0" i="0" u="none" strike="noStrike" kern="1200" cap="none" spc="0" normalizeH="0" baseline="0" noProof="0">
                          <a:ln>
                            <a:noFill/>
                          </a:ln>
                          <a:solidFill>
                            <a:prstClr val="black"/>
                          </a:solidFill>
                          <a:effectLst/>
                          <a:uLnTx/>
                          <a:uFillTx/>
                          <a:latin typeface="+mn-lt"/>
                          <a:ea typeface="+mn-ea"/>
                          <a:cs typeface="+mn-cs"/>
                        </a:rPr>
                        <a:t>
Drive the car of your dreams through the fascinating sceneries on an ultimate luxury driving tour through Europe. A brilliant way to explore the landscapes and enjoy the sights en route... in style! Book your unforgettable driving experience with Escape Travel Expert. #escapetravelexpert
.
.
.
.
.
.
#travel #instatravel #trip #holiday #tourism #travelagency #livelovelebanon #lebanesecars #carswithoutlimits #fastcar #luxurycars #porsche #porschelebanonfans #lamborghini #lamborghiniclublebanon #audi #audilebanon #maserati #maseratilebanon #jaguar #jaguarmena #bugatti #ferrari #ferrarilebanon #europe #luxurydrives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56514707"/>
                  </a:ext>
                </a:extLst>
              </a:tr>
            </a:tbl>
          </a:graphicData>
        </a:graphic>
      </p:graphicFrame>
      <p:sp>
        <p:nvSpPr>
          <p:cNvPr id="4" name="Text Placeholder 3">
            <a:extLst>
              <a:ext uri="{FF2B5EF4-FFF2-40B4-BE49-F238E27FC236}">
                <a16:creationId xmlns:a16="http://schemas.microsoft.com/office/drawing/2014/main" id="{8017F592-10F7-4323-B5E1-B03A39E4AD8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63247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1ADBA-6607-4F1D-87AF-2F13572EBC0A}"/>
              </a:ext>
            </a:extLst>
          </p:cNvPr>
          <p:cNvSpPr>
            <a:spLocks noGrp="1"/>
          </p:cNvSpPr>
          <p:nvPr>
            <p:ph type="title"/>
          </p:nvPr>
        </p:nvSpPr>
        <p:spPr/>
        <p:txBody>
          <a:bodyPr/>
          <a:lstStyle/>
          <a:p>
            <a:r>
              <a:rPr lang="en-US"/>
              <a:t>Instagram Posts Table - 12 of 25</a:t>
            </a:r>
          </a:p>
        </p:txBody>
      </p:sp>
      <p:graphicFrame>
        <p:nvGraphicFramePr>
          <p:cNvPr id="5" name="Table Placeholder 4">
            <a:extLst>
              <a:ext uri="{FF2B5EF4-FFF2-40B4-BE49-F238E27FC236}">
                <a16:creationId xmlns:a16="http://schemas.microsoft.com/office/drawing/2014/main" id="{6D9A7546-FCEF-4581-A929-8842A7BA846A}"/>
              </a:ext>
            </a:extLst>
          </p:cNvPr>
          <p:cNvGraphicFramePr>
            <a:graphicFrameLocks noGrp="1"/>
          </p:cNvGraphicFramePr>
          <p:nvPr>
            <p:ph type="tbl" sz="quarter" idx="13"/>
            <p:extLst>
              <p:ext uri="{D42A27DB-BD31-4B8C-83A1-F6EECF244321}">
                <p14:modId xmlns:p14="http://schemas.microsoft.com/office/powerpoint/2010/main" val="1373423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517438"/>
                    </a:ext>
                  </a:extLst>
                </a:gridCol>
                <a:gridCol w="987552">
                  <a:extLst>
                    <a:ext uri="{9D8B030D-6E8A-4147-A177-3AD203B41FA5}">
                      <a16:colId xmlns:a16="http://schemas.microsoft.com/office/drawing/2014/main" val="1483268227"/>
                    </a:ext>
                  </a:extLst>
                </a:gridCol>
                <a:gridCol w="987552">
                  <a:extLst>
                    <a:ext uri="{9D8B030D-6E8A-4147-A177-3AD203B41FA5}">
                      <a16:colId xmlns:a16="http://schemas.microsoft.com/office/drawing/2014/main" val="531366721"/>
                    </a:ext>
                  </a:extLst>
                </a:gridCol>
                <a:gridCol w="987552">
                  <a:extLst>
                    <a:ext uri="{9D8B030D-6E8A-4147-A177-3AD203B41FA5}">
                      <a16:colId xmlns:a16="http://schemas.microsoft.com/office/drawing/2014/main" val="3043869689"/>
                    </a:ext>
                  </a:extLst>
                </a:gridCol>
                <a:gridCol w="987552">
                  <a:extLst>
                    <a:ext uri="{9D8B030D-6E8A-4147-A177-3AD203B41FA5}">
                      <a16:colId xmlns:a16="http://schemas.microsoft.com/office/drawing/2014/main" val="1138255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0860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- 2018-02-17 06:17:46</a:t>
                      </a:r>
                      <a:r>
                        <a:rPr kumimoji="0" lang="en-US" sz="1000" b="0" i="0" u="none" strike="noStrike" kern="1200" cap="none" spc="0" normalizeH="0" baseline="0" noProof="0">
                          <a:ln>
                            <a:noFill/>
                          </a:ln>
                          <a:solidFill>
                            <a:prstClr val="black"/>
                          </a:solidFill>
                          <a:effectLst/>
                          <a:uLnTx/>
                          <a:uFillTx/>
                          <a:latin typeface="+mn-lt"/>
                          <a:ea typeface="+mn-ea"/>
                          <a:cs typeface="+mn-cs"/>
                        </a:rPr>
                        <a:t>
The Sanchaya Bintan resort, a short ferry ride from Singapore but worlds apart. Evoking the true spirit of South East Asia, the Sanchaya's conceptual design showcases the beauty, artistic culture and history of this spectacular corner of Indonesia, on the gorgeous island of Bintan. #escapetravelexpert
.
.
.
.
.
.
#travel #traveling #vacation #visiting #instatravel #instago #instagood #trip #holiday #photooftheday #fun #travelling #tourism #tourist #instapassport #instatraveling #mytravelgram #travelgram #travelagency #igtravel #livelovelebanon #whatsuplebanon #lagoi #singapor #bintan #sanchaya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15508320"/>
                  </a:ext>
                </a:extLst>
              </a:tr>
            </a:tbl>
          </a:graphicData>
        </a:graphic>
      </p:graphicFrame>
      <p:sp>
        <p:nvSpPr>
          <p:cNvPr id="4" name="Text Placeholder 3">
            <a:extLst>
              <a:ext uri="{FF2B5EF4-FFF2-40B4-BE49-F238E27FC236}">
                <a16:creationId xmlns:a16="http://schemas.microsoft.com/office/drawing/2014/main" id="{81A6C5C7-96BE-46FF-91C4-FAA38FF2C27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047239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35441-BC4E-42DB-9521-928B7E7139CA}"/>
              </a:ext>
            </a:extLst>
          </p:cNvPr>
          <p:cNvSpPr>
            <a:spLocks noGrp="1"/>
          </p:cNvSpPr>
          <p:nvPr>
            <p:ph type="title"/>
          </p:nvPr>
        </p:nvSpPr>
        <p:spPr/>
        <p:txBody>
          <a:bodyPr/>
          <a:lstStyle/>
          <a:p>
            <a:r>
              <a:rPr lang="en-US"/>
              <a:t>Instagram Posts Table - 13 of 25</a:t>
            </a:r>
          </a:p>
        </p:txBody>
      </p:sp>
      <p:graphicFrame>
        <p:nvGraphicFramePr>
          <p:cNvPr id="5" name="Table Placeholder 4">
            <a:extLst>
              <a:ext uri="{FF2B5EF4-FFF2-40B4-BE49-F238E27FC236}">
                <a16:creationId xmlns:a16="http://schemas.microsoft.com/office/drawing/2014/main" id="{2F74F071-A2D1-4F32-BEB9-8AE24163798D}"/>
              </a:ext>
            </a:extLst>
          </p:cNvPr>
          <p:cNvGraphicFramePr>
            <a:graphicFrameLocks noGrp="1"/>
          </p:cNvGraphicFramePr>
          <p:nvPr>
            <p:ph type="tbl" sz="quarter" idx="13"/>
            <p:extLst>
              <p:ext uri="{D42A27DB-BD31-4B8C-83A1-F6EECF244321}">
                <p14:modId xmlns:p14="http://schemas.microsoft.com/office/powerpoint/2010/main" val="1257633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79945506"/>
                    </a:ext>
                  </a:extLst>
                </a:gridCol>
                <a:gridCol w="987552">
                  <a:extLst>
                    <a:ext uri="{9D8B030D-6E8A-4147-A177-3AD203B41FA5}">
                      <a16:colId xmlns:a16="http://schemas.microsoft.com/office/drawing/2014/main" val="2923340652"/>
                    </a:ext>
                  </a:extLst>
                </a:gridCol>
                <a:gridCol w="987552">
                  <a:extLst>
                    <a:ext uri="{9D8B030D-6E8A-4147-A177-3AD203B41FA5}">
                      <a16:colId xmlns:a16="http://schemas.microsoft.com/office/drawing/2014/main" val="1131305478"/>
                    </a:ext>
                  </a:extLst>
                </a:gridCol>
                <a:gridCol w="987552">
                  <a:extLst>
                    <a:ext uri="{9D8B030D-6E8A-4147-A177-3AD203B41FA5}">
                      <a16:colId xmlns:a16="http://schemas.microsoft.com/office/drawing/2014/main" val="4199072325"/>
                    </a:ext>
                  </a:extLst>
                </a:gridCol>
                <a:gridCol w="987552">
                  <a:extLst>
                    <a:ext uri="{9D8B030D-6E8A-4147-A177-3AD203B41FA5}">
                      <a16:colId xmlns:a16="http://schemas.microsoft.com/office/drawing/2014/main" val="747956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2001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- 2018-02-16 11:21:15</a:t>
                      </a:r>
                      <a:r>
                        <a:rPr kumimoji="0" lang="en-US" sz="1000" b="0" i="0" u="none" strike="noStrike" kern="1200" cap="none" spc="0" normalizeH="0" baseline="0" noProof="0">
                          <a:ln>
                            <a:noFill/>
                          </a:ln>
                          <a:solidFill>
                            <a:prstClr val="black"/>
                          </a:solidFill>
                          <a:effectLst/>
                          <a:uLnTx/>
                          <a:uFillTx/>
                          <a:latin typeface="+mn-lt"/>
                          <a:ea typeface="+mn-ea"/>
                          <a:cs typeface="+mn-cs"/>
                        </a:rPr>
                        <a:t>
Just imagine white ice all around... Glacier walking is an amazing adventure and a unique experience like no other. Intrigued? Send us an email on info@escapetravelexpert.com .
.
.
.
.
.
#travel #traveling #vacation #visiting #instatravel #instago #instagood #trip #holiday #photooftheday #fun #travelling #tourism #tourist #instapassport #instatraveling #mytravelgram #travelgram #travelagency #igtravel #livelovelebanon #whatsuplebanon #snow #ski #winter #glacier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7344593"/>
                  </a:ext>
                </a:extLst>
              </a:tr>
            </a:tbl>
          </a:graphicData>
        </a:graphic>
      </p:graphicFrame>
      <p:sp>
        <p:nvSpPr>
          <p:cNvPr id="4" name="Text Placeholder 3">
            <a:extLst>
              <a:ext uri="{FF2B5EF4-FFF2-40B4-BE49-F238E27FC236}">
                <a16:creationId xmlns:a16="http://schemas.microsoft.com/office/drawing/2014/main" id="{E4EEE693-AB51-4D80-8ABD-89D77A3A6EA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38776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BBDED-D887-4C88-A32E-ADB0A2D77858}"/>
              </a:ext>
            </a:extLst>
          </p:cNvPr>
          <p:cNvSpPr>
            <a:spLocks noGrp="1"/>
          </p:cNvSpPr>
          <p:nvPr>
            <p:ph type="title"/>
          </p:nvPr>
        </p:nvSpPr>
        <p:spPr/>
        <p:txBody>
          <a:bodyPr/>
          <a:lstStyle/>
          <a:p>
            <a:r>
              <a:rPr lang="en-US"/>
              <a:t>Instagram Posts Table - 14 of 25</a:t>
            </a:r>
          </a:p>
        </p:txBody>
      </p:sp>
      <p:graphicFrame>
        <p:nvGraphicFramePr>
          <p:cNvPr id="5" name="Table Placeholder 4">
            <a:extLst>
              <a:ext uri="{FF2B5EF4-FFF2-40B4-BE49-F238E27FC236}">
                <a16:creationId xmlns:a16="http://schemas.microsoft.com/office/drawing/2014/main" id="{DAD9B53F-2206-4CFC-BE55-5FC63983B308}"/>
              </a:ext>
            </a:extLst>
          </p:cNvPr>
          <p:cNvGraphicFramePr>
            <a:graphicFrameLocks noGrp="1"/>
          </p:cNvGraphicFramePr>
          <p:nvPr>
            <p:ph type="tbl" sz="quarter" idx="13"/>
            <p:extLst>
              <p:ext uri="{D42A27DB-BD31-4B8C-83A1-F6EECF244321}">
                <p14:modId xmlns:p14="http://schemas.microsoft.com/office/powerpoint/2010/main" val="3567499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64427710"/>
                    </a:ext>
                  </a:extLst>
                </a:gridCol>
                <a:gridCol w="987552">
                  <a:extLst>
                    <a:ext uri="{9D8B030D-6E8A-4147-A177-3AD203B41FA5}">
                      <a16:colId xmlns:a16="http://schemas.microsoft.com/office/drawing/2014/main" val="3704265164"/>
                    </a:ext>
                  </a:extLst>
                </a:gridCol>
                <a:gridCol w="987552">
                  <a:extLst>
                    <a:ext uri="{9D8B030D-6E8A-4147-A177-3AD203B41FA5}">
                      <a16:colId xmlns:a16="http://schemas.microsoft.com/office/drawing/2014/main" val="3301797945"/>
                    </a:ext>
                  </a:extLst>
                </a:gridCol>
                <a:gridCol w="987552">
                  <a:extLst>
                    <a:ext uri="{9D8B030D-6E8A-4147-A177-3AD203B41FA5}">
                      <a16:colId xmlns:a16="http://schemas.microsoft.com/office/drawing/2014/main" val="36385449"/>
                    </a:ext>
                  </a:extLst>
                </a:gridCol>
                <a:gridCol w="987552">
                  <a:extLst>
                    <a:ext uri="{9D8B030D-6E8A-4147-A177-3AD203B41FA5}">
                      <a16:colId xmlns:a16="http://schemas.microsoft.com/office/drawing/2014/main" val="1909369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4122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- 2018-02-15 09:30:07</a:t>
                      </a:r>
                      <a:r>
                        <a:rPr kumimoji="0" lang="en-US" sz="1000" b="0" i="0" u="none" strike="noStrike" kern="1200" cap="none" spc="0" normalizeH="0" baseline="0" noProof="0">
                          <a:ln>
                            <a:noFill/>
                          </a:ln>
                          <a:solidFill>
                            <a:prstClr val="black"/>
                          </a:solidFill>
                          <a:effectLst/>
                          <a:uLnTx/>
                          <a:uFillTx/>
                          <a:latin typeface="+mn-lt"/>
                          <a:ea typeface="+mn-ea"/>
                          <a:cs typeface="+mn-cs"/>
                        </a:rPr>
                        <a:t>
Experience all things wintery and fun with an après ski party in Zermatt's legendary nightlife and unforgettable nights on the town. What better way to end a day on the slopes than hitting the bars and gathering with friends? Call us on +961 1 212161 to book your escape! #escapetravelexpert
.
.
.
.
.
.
#travel #traveling #vacation #visiting #instatravel #instago #instagood #trip #holiday #photooftheday #fun #travelling #tourism #tourist #instapassport #instatraveling #mytravelgram #travelgram #travelagency #igtravel #livelovelebanon #whatsuplebanon #snow #ski #switzerland #zermatt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28759356"/>
                  </a:ext>
                </a:extLst>
              </a:tr>
            </a:tbl>
          </a:graphicData>
        </a:graphic>
      </p:graphicFrame>
      <p:sp>
        <p:nvSpPr>
          <p:cNvPr id="4" name="Text Placeholder 3">
            <a:extLst>
              <a:ext uri="{FF2B5EF4-FFF2-40B4-BE49-F238E27FC236}">
                <a16:creationId xmlns:a16="http://schemas.microsoft.com/office/drawing/2014/main" id="{52049937-7742-4962-8C61-F16336E2D35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504920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725AC-1C6F-4DCD-8DCD-1C578943D467}"/>
              </a:ext>
            </a:extLst>
          </p:cNvPr>
          <p:cNvSpPr>
            <a:spLocks noGrp="1"/>
          </p:cNvSpPr>
          <p:nvPr>
            <p:ph type="title"/>
          </p:nvPr>
        </p:nvSpPr>
        <p:spPr/>
        <p:txBody>
          <a:bodyPr/>
          <a:lstStyle/>
          <a:p>
            <a:r>
              <a:rPr lang="en-US"/>
              <a:t>Instagram Posts Table - 15 of 25</a:t>
            </a:r>
          </a:p>
        </p:txBody>
      </p:sp>
      <p:graphicFrame>
        <p:nvGraphicFramePr>
          <p:cNvPr id="5" name="Table Placeholder 4">
            <a:extLst>
              <a:ext uri="{FF2B5EF4-FFF2-40B4-BE49-F238E27FC236}">
                <a16:creationId xmlns:a16="http://schemas.microsoft.com/office/drawing/2014/main" id="{079024C4-B7B7-4C63-A89B-9945AAF4F6E6}"/>
              </a:ext>
            </a:extLst>
          </p:cNvPr>
          <p:cNvGraphicFramePr>
            <a:graphicFrameLocks noGrp="1"/>
          </p:cNvGraphicFramePr>
          <p:nvPr>
            <p:ph type="tbl" sz="quarter" idx="13"/>
            <p:extLst>
              <p:ext uri="{D42A27DB-BD31-4B8C-83A1-F6EECF244321}">
                <p14:modId xmlns:p14="http://schemas.microsoft.com/office/powerpoint/2010/main" val="1372641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21659733"/>
                    </a:ext>
                  </a:extLst>
                </a:gridCol>
                <a:gridCol w="987552">
                  <a:extLst>
                    <a:ext uri="{9D8B030D-6E8A-4147-A177-3AD203B41FA5}">
                      <a16:colId xmlns:a16="http://schemas.microsoft.com/office/drawing/2014/main" val="3307454267"/>
                    </a:ext>
                  </a:extLst>
                </a:gridCol>
                <a:gridCol w="987552">
                  <a:extLst>
                    <a:ext uri="{9D8B030D-6E8A-4147-A177-3AD203B41FA5}">
                      <a16:colId xmlns:a16="http://schemas.microsoft.com/office/drawing/2014/main" val="2138725931"/>
                    </a:ext>
                  </a:extLst>
                </a:gridCol>
                <a:gridCol w="987552">
                  <a:extLst>
                    <a:ext uri="{9D8B030D-6E8A-4147-A177-3AD203B41FA5}">
                      <a16:colId xmlns:a16="http://schemas.microsoft.com/office/drawing/2014/main" val="281606428"/>
                    </a:ext>
                  </a:extLst>
                </a:gridCol>
                <a:gridCol w="987552">
                  <a:extLst>
                    <a:ext uri="{9D8B030D-6E8A-4147-A177-3AD203B41FA5}">
                      <a16:colId xmlns:a16="http://schemas.microsoft.com/office/drawing/2014/main" val="1349393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8499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- 2018-02-14 11:50:36</a:t>
                      </a:r>
                      <a:r>
                        <a:rPr kumimoji="0" lang="en-US" sz="1000" b="0" i="0" u="none" strike="noStrike" kern="1200" cap="none" spc="0" normalizeH="0" baseline="0" noProof="0">
                          <a:ln>
                            <a:noFill/>
                          </a:ln>
                          <a:solidFill>
                            <a:prstClr val="black"/>
                          </a:solidFill>
                          <a:effectLst/>
                          <a:uLnTx/>
                          <a:uFillTx/>
                          <a:latin typeface="+mn-lt"/>
                          <a:ea typeface="+mn-ea"/>
                          <a:cs typeface="+mn-cs"/>
                        </a:rPr>
                        <a:t>
What kind of Valentine are you? The cozy, romantics that would rather be surrounded with crisp white snow while snuggling in front of a crackling fire with hot beverages in hand, or the lovers dreaming of warm tropical breezes, beautiful sunsets, and exquisite dining? #escapetravelexpert
.
.
.
.
.
.
#travel #traveling #vacation #visiting #instatravel #instago #instagood #trip #holiday #photooftheday #fun #travelling #tourism #tourist #instapassport #instatraveling #mytravelgram #travelgram #travelagency #igtravel #livelovelebanon #whatsuplebanon #valentine #couples #love #valentinesday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13982905"/>
                  </a:ext>
                </a:extLst>
              </a:tr>
            </a:tbl>
          </a:graphicData>
        </a:graphic>
      </p:graphicFrame>
      <p:sp>
        <p:nvSpPr>
          <p:cNvPr id="4" name="Text Placeholder 3">
            <a:extLst>
              <a:ext uri="{FF2B5EF4-FFF2-40B4-BE49-F238E27FC236}">
                <a16:creationId xmlns:a16="http://schemas.microsoft.com/office/drawing/2014/main" id="{9BC7C7BD-060C-4430-BBB4-58260233834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096810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A79F5-6303-49EB-9F9A-0300579C9101}"/>
              </a:ext>
            </a:extLst>
          </p:cNvPr>
          <p:cNvSpPr>
            <a:spLocks noGrp="1"/>
          </p:cNvSpPr>
          <p:nvPr>
            <p:ph type="title"/>
          </p:nvPr>
        </p:nvSpPr>
        <p:spPr/>
        <p:txBody>
          <a:bodyPr/>
          <a:lstStyle/>
          <a:p>
            <a:r>
              <a:rPr lang="en-US"/>
              <a:t>Instagram Posts Table - 16 of 25</a:t>
            </a:r>
          </a:p>
        </p:txBody>
      </p:sp>
      <p:graphicFrame>
        <p:nvGraphicFramePr>
          <p:cNvPr id="5" name="Table Placeholder 4">
            <a:extLst>
              <a:ext uri="{FF2B5EF4-FFF2-40B4-BE49-F238E27FC236}">
                <a16:creationId xmlns:a16="http://schemas.microsoft.com/office/drawing/2014/main" id="{234B9E80-AE16-4DA2-8423-4E8ABE0FD16A}"/>
              </a:ext>
            </a:extLst>
          </p:cNvPr>
          <p:cNvGraphicFramePr>
            <a:graphicFrameLocks noGrp="1"/>
          </p:cNvGraphicFramePr>
          <p:nvPr>
            <p:ph type="tbl" sz="quarter" idx="13"/>
            <p:extLst>
              <p:ext uri="{D42A27DB-BD31-4B8C-83A1-F6EECF244321}">
                <p14:modId xmlns:p14="http://schemas.microsoft.com/office/powerpoint/2010/main" val="1460360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46693482"/>
                    </a:ext>
                  </a:extLst>
                </a:gridCol>
                <a:gridCol w="987552">
                  <a:extLst>
                    <a:ext uri="{9D8B030D-6E8A-4147-A177-3AD203B41FA5}">
                      <a16:colId xmlns:a16="http://schemas.microsoft.com/office/drawing/2014/main" val="194250846"/>
                    </a:ext>
                  </a:extLst>
                </a:gridCol>
                <a:gridCol w="987552">
                  <a:extLst>
                    <a:ext uri="{9D8B030D-6E8A-4147-A177-3AD203B41FA5}">
                      <a16:colId xmlns:a16="http://schemas.microsoft.com/office/drawing/2014/main" val="1022223758"/>
                    </a:ext>
                  </a:extLst>
                </a:gridCol>
                <a:gridCol w="987552">
                  <a:extLst>
                    <a:ext uri="{9D8B030D-6E8A-4147-A177-3AD203B41FA5}">
                      <a16:colId xmlns:a16="http://schemas.microsoft.com/office/drawing/2014/main" val="4133721351"/>
                    </a:ext>
                  </a:extLst>
                </a:gridCol>
                <a:gridCol w="987552">
                  <a:extLst>
                    <a:ext uri="{9D8B030D-6E8A-4147-A177-3AD203B41FA5}">
                      <a16:colId xmlns:a16="http://schemas.microsoft.com/office/drawing/2014/main" val="2542570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6504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- 2018-02-13 11:11:19</a:t>
                      </a:r>
                      <a:r>
                        <a:rPr kumimoji="0" lang="en-US" sz="1000" b="0" i="0" u="none" strike="noStrike" kern="1200" cap="none" spc="0" normalizeH="0" baseline="0" noProof="0">
                          <a:ln>
                            <a:noFill/>
                          </a:ln>
                          <a:solidFill>
                            <a:prstClr val="black"/>
                          </a:solidFill>
                          <a:effectLst/>
                          <a:uLnTx/>
                          <a:uFillTx/>
                          <a:latin typeface="+mn-lt"/>
                          <a:ea typeface="+mn-ea"/>
                          <a:cs typeface="+mn-cs"/>
                        </a:rPr>
                        <a:t>
It's never too late to see Paris this beautiful. Taken by our one and only @jen_el #escapetravelexpert
.
.
.
.
.
.
#travel #traveling #vacation #visiting #instatravel #instago #instagood #trip #holiday #roadtrip #adventure #photooftheday #fun #travelling #tourism #tourist #instapassport #instatraveling #mytravelgram #travelgram #travelagency #igtravel #livelovelebanon #whatsuplebanon #paris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90779089"/>
                  </a:ext>
                </a:extLst>
              </a:tr>
            </a:tbl>
          </a:graphicData>
        </a:graphic>
      </p:graphicFrame>
      <p:sp>
        <p:nvSpPr>
          <p:cNvPr id="4" name="Text Placeholder 3">
            <a:extLst>
              <a:ext uri="{FF2B5EF4-FFF2-40B4-BE49-F238E27FC236}">
                <a16:creationId xmlns:a16="http://schemas.microsoft.com/office/drawing/2014/main" id="{2C534A83-B0E4-4E3B-9B46-CCA0921A73F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454917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591D0-F615-4492-AE6A-591B114E6C01}"/>
              </a:ext>
            </a:extLst>
          </p:cNvPr>
          <p:cNvSpPr>
            <a:spLocks noGrp="1"/>
          </p:cNvSpPr>
          <p:nvPr>
            <p:ph type="title"/>
          </p:nvPr>
        </p:nvSpPr>
        <p:spPr/>
        <p:txBody>
          <a:bodyPr/>
          <a:lstStyle/>
          <a:p>
            <a:r>
              <a:rPr lang="en-US"/>
              <a:t>Instagram Posts Table - 17 of 25</a:t>
            </a:r>
          </a:p>
        </p:txBody>
      </p:sp>
      <p:graphicFrame>
        <p:nvGraphicFramePr>
          <p:cNvPr id="5" name="Table Placeholder 4">
            <a:extLst>
              <a:ext uri="{FF2B5EF4-FFF2-40B4-BE49-F238E27FC236}">
                <a16:creationId xmlns:a16="http://schemas.microsoft.com/office/drawing/2014/main" id="{7312C0EB-CEBA-45A0-9588-AA93768DAFF3}"/>
              </a:ext>
            </a:extLst>
          </p:cNvPr>
          <p:cNvGraphicFramePr>
            <a:graphicFrameLocks noGrp="1"/>
          </p:cNvGraphicFramePr>
          <p:nvPr>
            <p:ph type="tbl" sz="quarter" idx="13"/>
            <p:extLst>
              <p:ext uri="{D42A27DB-BD31-4B8C-83A1-F6EECF244321}">
                <p14:modId xmlns:p14="http://schemas.microsoft.com/office/powerpoint/2010/main" val="351212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56142651"/>
                    </a:ext>
                  </a:extLst>
                </a:gridCol>
                <a:gridCol w="987552">
                  <a:extLst>
                    <a:ext uri="{9D8B030D-6E8A-4147-A177-3AD203B41FA5}">
                      <a16:colId xmlns:a16="http://schemas.microsoft.com/office/drawing/2014/main" val="3909672397"/>
                    </a:ext>
                  </a:extLst>
                </a:gridCol>
                <a:gridCol w="987552">
                  <a:extLst>
                    <a:ext uri="{9D8B030D-6E8A-4147-A177-3AD203B41FA5}">
                      <a16:colId xmlns:a16="http://schemas.microsoft.com/office/drawing/2014/main" val="3028325734"/>
                    </a:ext>
                  </a:extLst>
                </a:gridCol>
                <a:gridCol w="987552">
                  <a:extLst>
                    <a:ext uri="{9D8B030D-6E8A-4147-A177-3AD203B41FA5}">
                      <a16:colId xmlns:a16="http://schemas.microsoft.com/office/drawing/2014/main" val="3038851408"/>
                    </a:ext>
                  </a:extLst>
                </a:gridCol>
                <a:gridCol w="987552">
                  <a:extLst>
                    <a:ext uri="{9D8B030D-6E8A-4147-A177-3AD203B41FA5}">
                      <a16:colId xmlns:a16="http://schemas.microsoft.com/office/drawing/2014/main" val="1515159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1980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- 2018-02-12 11:35:39</a:t>
                      </a:r>
                      <a:r>
                        <a:rPr kumimoji="0" lang="en-US" sz="1000" b="0" i="0" u="none" strike="noStrike" kern="1200" cap="none" spc="0" normalizeH="0" baseline="0" noProof="0">
                          <a:ln>
                            <a:noFill/>
                          </a:ln>
                          <a:solidFill>
                            <a:prstClr val="black"/>
                          </a:solidFill>
                          <a:effectLst/>
                          <a:uLnTx/>
                          <a:uFillTx/>
                          <a:latin typeface="+mn-lt"/>
                          <a:ea typeface="+mn-ea"/>
                          <a:cs typeface="+mn-cs"/>
                        </a:rPr>
                        <a:t>
We're not your typical travel agency because you are not the typical tourist. #escapetravelexpert
.
.
.
.
.
.
#travel #traveling #vacation #visiting #instatravel #instago #instagood #trip #holiday #photooftheday #fun #travelling #tourism #tourist #instapassport #instatraveling #mytravelgram #travelgram #travelagency #igtravel #livelovelebanon #whatsuplebanon #travelcompany #personalized #ticket #booking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74794603"/>
                  </a:ext>
                </a:extLst>
              </a:tr>
            </a:tbl>
          </a:graphicData>
        </a:graphic>
      </p:graphicFrame>
      <p:sp>
        <p:nvSpPr>
          <p:cNvPr id="4" name="Text Placeholder 3">
            <a:extLst>
              <a:ext uri="{FF2B5EF4-FFF2-40B4-BE49-F238E27FC236}">
                <a16:creationId xmlns:a16="http://schemas.microsoft.com/office/drawing/2014/main" id="{0841ED52-3AA6-410A-9F6C-C19AC0A575D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2162232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57B90-21FE-45B0-A051-79F30C096969}"/>
              </a:ext>
            </a:extLst>
          </p:cNvPr>
          <p:cNvSpPr>
            <a:spLocks noGrp="1"/>
          </p:cNvSpPr>
          <p:nvPr>
            <p:ph type="title"/>
          </p:nvPr>
        </p:nvSpPr>
        <p:spPr/>
        <p:txBody>
          <a:bodyPr/>
          <a:lstStyle/>
          <a:p>
            <a:r>
              <a:rPr lang="en-US"/>
              <a:t>Instagram Posts Table - 18 of 25</a:t>
            </a:r>
          </a:p>
        </p:txBody>
      </p:sp>
      <p:graphicFrame>
        <p:nvGraphicFramePr>
          <p:cNvPr id="5" name="Table Placeholder 4">
            <a:extLst>
              <a:ext uri="{FF2B5EF4-FFF2-40B4-BE49-F238E27FC236}">
                <a16:creationId xmlns:a16="http://schemas.microsoft.com/office/drawing/2014/main" id="{9467F91C-579D-4991-86A3-A39740839999}"/>
              </a:ext>
            </a:extLst>
          </p:cNvPr>
          <p:cNvGraphicFramePr>
            <a:graphicFrameLocks noGrp="1"/>
          </p:cNvGraphicFramePr>
          <p:nvPr>
            <p:ph type="tbl" sz="quarter" idx="13"/>
            <p:extLst>
              <p:ext uri="{D42A27DB-BD31-4B8C-83A1-F6EECF244321}">
                <p14:modId xmlns:p14="http://schemas.microsoft.com/office/powerpoint/2010/main" val="1945230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26736495"/>
                    </a:ext>
                  </a:extLst>
                </a:gridCol>
                <a:gridCol w="987552">
                  <a:extLst>
                    <a:ext uri="{9D8B030D-6E8A-4147-A177-3AD203B41FA5}">
                      <a16:colId xmlns:a16="http://schemas.microsoft.com/office/drawing/2014/main" val="2602187054"/>
                    </a:ext>
                  </a:extLst>
                </a:gridCol>
                <a:gridCol w="987552">
                  <a:extLst>
                    <a:ext uri="{9D8B030D-6E8A-4147-A177-3AD203B41FA5}">
                      <a16:colId xmlns:a16="http://schemas.microsoft.com/office/drawing/2014/main" val="2257036551"/>
                    </a:ext>
                  </a:extLst>
                </a:gridCol>
                <a:gridCol w="987552">
                  <a:extLst>
                    <a:ext uri="{9D8B030D-6E8A-4147-A177-3AD203B41FA5}">
                      <a16:colId xmlns:a16="http://schemas.microsoft.com/office/drawing/2014/main" val="2305974616"/>
                    </a:ext>
                  </a:extLst>
                </a:gridCol>
                <a:gridCol w="987552">
                  <a:extLst>
                    <a:ext uri="{9D8B030D-6E8A-4147-A177-3AD203B41FA5}">
                      <a16:colId xmlns:a16="http://schemas.microsoft.com/office/drawing/2014/main" val="786838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01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- 2018-02-11 12:27:33</a:t>
                      </a:r>
                      <a:r>
                        <a:rPr kumimoji="0" lang="en-US" sz="1000" b="0" i="0" u="none" strike="noStrike" kern="1200" cap="none" spc="0" normalizeH="0" baseline="0" noProof="0">
                          <a:ln>
                            <a:noFill/>
                          </a:ln>
                          <a:solidFill>
                            <a:prstClr val="black"/>
                          </a:solidFill>
                          <a:effectLst/>
                          <a:uLnTx/>
                          <a:uFillTx/>
                          <a:latin typeface="+mn-lt"/>
                          <a:ea typeface="+mn-ea"/>
                          <a:cs typeface="+mn-cs"/>
                        </a:rPr>
                        <a:t>
For many of us, February 14 usually involves picking up some flowers on the way home from the office and hoping the best ones haven't already gone (they usually have). Luckily, Valentine's Day can be a whole lot more exciting and successful. Click on the link in our bio to check out these 12 unique Valentine's Day experiences! #escapetravelexpert
.
.
.
.
.
.
#travel #traveling #vacation #visiting #instatravel #instago #instagood #trip #holiday #photooftheday #fun #travelling #tourism #tourist #instapassport #instatraveling #mytravelgram #travelgram #travelagency #igtravel #livelovelebanon #whatsuplebanon #valentinesday #romantic #love #valentine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85851860"/>
                  </a:ext>
                </a:extLst>
              </a:tr>
            </a:tbl>
          </a:graphicData>
        </a:graphic>
      </p:graphicFrame>
      <p:sp>
        <p:nvSpPr>
          <p:cNvPr id="4" name="Text Placeholder 3">
            <a:extLst>
              <a:ext uri="{FF2B5EF4-FFF2-40B4-BE49-F238E27FC236}">
                <a16:creationId xmlns:a16="http://schemas.microsoft.com/office/drawing/2014/main" id="{2781DCF8-8504-410D-B93A-EFCDFDF6B0F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332016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10970-53F3-4616-AA05-545D4C6F0426}"/>
              </a:ext>
            </a:extLst>
          </p:cNvPr>
          <p:cNvSpPr>
            <a:spLocks noGrp="1"/>
          </p:cNvSpPr>
          <p:nvPr>
            <p:ph type="title"/>
          </p:nvPr>
        </p:nvSpPr>
        <p:spPr/>
        <p:txBody>
          <a:bodyPr/>
          <a:lstStyle/>
          <a:p>
            <a:r>
              <a:rPr lang="en-US"/>
              <a:t>Instagram Posts Table - 19 of 25</a:t>
            </a:r>
          </a:p>
        </p:txBody>
      </p:sp>
      <p:graphicFrame>
        <p:nvGraphicFramePr>
          <p:cNvPr id="5" name="Table Placeholder 4">
            <a:extLst>
              <a:ext uri="{FF2B5EF4-FFF2-40B4-BE49-F238E27FC236}">
                <a16:creationId xmlns:a16="http://schemas.microsoft.com/office/drawing/2014/main" id="{AB5DBA71-AC28-4422-8B13-1316E33796C3}"/>
              </a:ext>
            </a:extLst>
          </p:cNvPr>
          <p:cNvGraphicFramePr>
            <a:graphicFrameLocks noGrp="1"/>
          </p:cNvGraphicFramePr>
          <p:nvPr>
            <p:ph type="tbl" sz="quarter" idx="13"/>
            <p:extLst>
              <p:ext uri="{D42A27DB-BD31-4B8C-83A1-F6EECF244321}">
                <p14:modId xmlns:p14="http://schemas.microsoft.com/office/powerpoint/2010/main" val="2247933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41084437"/>
                    </a:ext>
                  </a:extLst>
                </a:gridCol>
                <a:gridCol w="987552">
                  <a:extLst>
                    <a:ext uri="{9D8B030D-6E8A-4147-A177-3AD203B41FA5}">
                      <a16:colId xmlns:a16="http://schemas.microsoft.com/office/drawing/2014/main" val="1540923033"/>
                    </a:ext>
                  </a:extLst>
                </a:gridCol>
                <a:gridCol w="987552">
                  <a:extLst>
                    <a:ext uri="{9D8B030D-6E8A-4147-A177-3AD203B41FA5}">
                      <a16:colId xmlns:a16="http://schemas.microsoft.com/office/drawing/2014/main" val="108495809"/>
                    </a:ext>
                  </a:extLst>
                </a:gridCol>
                <a:gridCol w="987552">
                  <a:extLst>
                    <a:ext uri="{9D8B030D-6E8A-4147-A177-3AD203B41FA5}">
                      <a16:colId xmlns:a16="http://schemas.microsoft.com/office/drawing/2014/main" val="4121176286"/>
                    </a:ext>
                  </a:extLst>
                </a:gridCol>
                <a:gridCol w="987552">
                  <a:extLst>
                    <a:ext uri="{9D8B030D-6E8A-4147-A177-3AD203B41FA5}">
                      <a16:colId xmlns:a16="http://schemas.microsoft.com/office/drawing/2014/main" val="1323822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5528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- 2018-02-09 14:37:46</a:t>
                      </a:r>
                      <a:r>
                        <a:rPr kumimoji="0" lang="en-US" sz="1000" b="0" i="0" u="none" strike="noStrike" kern="1200" cap="none" spc="0" normalizeH="0" baseline="0" noProof="0">
                          <a:ln>
                            <a:noFill/>
                          </a:ln>
                          <a:solidFill>
                            <a:prstClr val="black"/>
                          </a:solidFill>
                          <a:effectLst/>
                          <a:uLnTx/>
                          <a:uFillTx/>
                          <a:latin typeface="+mn-lt"/>
                          <a:ea typeface="+mn-ea"/>
                          <a:cs typeface="+mn-cs"/>
                        </a:rPr>
                        <a:t>
Situated in the picturesque foothills of northern Thailand, Chiang Mai is an enticing mix of natural beauty and historic architecture. Fancy boutique hotels rub shoulders with centuries-old pagodas and temples, remnants of the city's legacy as an ancient capital. Interested in visiting Chiang Mai? Send us an email on info@escapetravelexpert.com #escapetravelexpert
.
.
.
.
.
.
#travel #traveling #vacation #visiting #instatravel #instago #instagood #trip #holiday #photooftheday #fun #travelling #tourism #tourist #instapassport #instatraveling #mytravelgram #travelgram #travelagency #igtravel #livelovelebanon #whatsuplebanon #temple #northernthailand #thailand #chiangmai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03291895"/>
                  </a:ext>
                </a:extLst>
              </a:tr>
            </a:tbl>
          </a:graphicData>
        </a:graphic>
      </p:graphicFrame>
      <p:sp>
        <p:nvSpPr>
          <p:cNvPr id="4" name="Text Placeholder 3">
            <a:extLst>
              <a:ext uri="{FF2B5EF4-FFF2-40B4-BE49-F238E27FC236}">
                <a16:creationId xmlns:a16="http://schemas.microsoft.com/office/drawing/2014/main" id="{E8863015-3258-463A-A227-D52070E8660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686551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F3443-12FE-4720-B2A1-3CD05E09F61A}"/>
              </a:ext>
            </a:extLst>
          </p:cNvPr>
          <p:cNvSpPr>
            <a:spLocks noGrp="1"/>
          </p:cNvSpPr>
          <p:nvPr>
            <p:ph type="title"/>
          </p:nvPr>
        </p:nvSpPr>
        <p:spPr/>
        <p:txBody>
          <a:bodyPr/>
          <a:lstStyle/>
          <a:p>
            <a:r>
              <a:rPr lang="en-US"/>
              <a:t>Instagram Posts Table - 20 of 25</a:t>
            </a:r>
          </a:p>
        </p:txBody>
      </p:sp>
      <p:graphicFrame>
        <p:nvGraphicFramePr>
          <p:cNvPr id="5" name="Table Placeholder 4">
            <a:extLst>
              <a:ext uri="{FF2B5EF4-FFF2-40B4-BE49-F238E27FC236}">
                <a16:creationId xmlns:a16="http://schemas.microsoft.com/office/drawing/2014/main" id="{1C9C79A0-FDAA-44A7-BCE6-75C6F7B73BDD}"/>
              </a:ext>
            </a:extLst>
          </p:cNvPr>
          <p:cNvGraphicFramePr>
            <a:graphicFrameLocks noGrp="1"/>
          </p:cNvGraphicFramePr>
          <p:nvPr>
            <p:ph type="tbl" sz="quarter" idx="13"/>
            <p:extLst>
              <p:ext uri="{D42A27DB-BD31-4B8C-83A1-F6EECF244321}">
                <p14:modId xmlns:p14="http://schemas.microsoft.com/office/powerpoint/2010/main" val="379901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95307764"/>
                    </a:ext>
                  </a:extLst>
                </a:gridCol>
                <a:gridCol w="987552">
                  <a:extLst>
                    <a:ext uri="{9D8B030D-6E8A-4147-A177-3AD203B41FA5}">
                      <a16:colId xmlns:a16="http://schemas.microsoft.com/office/drawing/2014/main" val="850739545"/>
                    </a:ext>
                  </a:extLst>
                </a:gridCol>
                <a:gridCol w="987552">
                  <a:extLst>
                    <a:ext uri="{9D8B030D-6E8A-4147-A177-3AD203B41FA5}">
                      <a16:colId xmlns:a16="http://schemas.microsoft.com/office/drawing/2014/main" val="3647419"/>
                    </a:ext>
                  </a:extLst>
                </a:gridCol>
                <a:gridCol w="987552">
                  <a:extLst>
                    <a:ext uri="{9D8B030D-6E8A-4147-A177-3AD203B41FA5}">
                      <a16:colId xmlns:a16="http://schemas.microsoft.com/office/drawing/2014/main" val="3527501040"/>
                    </a:ext>
                  </a:extLst>
                </a:gridCol>
                <a:gridCol w="987552">
                  <a:extLst>
                    <a:ext uri="{9D8B030D-6E8A-4147-A177-3AD203B41FA5}">
                      <a16:colId xmlns:a16="http://schemas.microsoft.com/office/drawing/2014/main" val="74536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7754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- 2018-02-07 13:23:43</a:t>
                      </a:r>
                      <a:r>
                        <a:rPr kumimoji="0" lang="en-US" sz="1000" b="0" i="0" u="none" strike="noStrike" kern="1200" cap="none" spc="0" normalizeH="0" baseline="0" noProof="0">
                          <a:ln>
                            <a:noFill/>
                          </a:ln>
                          <a:solidFill>
                            <a:prstClr val="black"/>
                          </a:solidFill>
                          <a:effectLst/>
                          <a:uLnTx/>
                          <a:uFillTx/>
                          <a:latin typeface="+mn-lt"/>
                          <a:ea typeface="+mn-ea"/>
                          <a:cs typeface="+mn-cs"/>
                        </a:rPr>
                        <a:t>
Slovakia boasts amazing nature with thousands of caves, 9 national parks, more than thousand of nature reserves, huge waterfalls, glacial lakes, mountains and even few primeval forests. But that's not everything. Slovakia also has very nice and romantic cities, small medieval towns, cathedrals or wooden churches making it among one of our favorite romantic places in the world! #escapetravelexpert
.
.
.
.
.
.
#travel #traveling #vacation #visiting #instatravel #instago #instagood #trip #holiday #photooftheday #fun #travelling #tourism #tourist #instapassport #instatraveling #mytravelgram #travelgram #travelagency #igtravel #livelovelebanon #whatsuplebanon #valentine #romantic #romanticescape #slovakia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64099079"/>
                  </a:ext>
                </a:extLst>
              </a:tr>
            </a:tbl>
          </a:graphicData>
        </a:graphic>
      </p:graphicFrame>
      <p:sp>
        <p:nvSpPr>
          <p:cNvPr id="4" name="Text Placeholder 3">
            <a:extLst>
              <a:ext uri="{FF2B5EF4-FFF2-40B4-BE49-F238E27FC236}">
                <a16:creationId xmlns:a16="http://schemas.microsoft.com/office/drawing/2014/main" id="{D7D359FF-F35E-4756-B91E-9022475991C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833491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F151-ADB6-475C-8DE0-CD9FF6FE942C}"/>
              </a:ext>
            </a:extLst>
          </p:cNvPr>
          <p:cNvSpPr>
            <a:spLocks noGrp="1"/>
          </p:cNvSpPr>
          <p:nvPr>
            <p:ph type="title"/>
          </p:nvPr>
        </p:nvSpPr>
        <p:spPr/>
        <p:txBody>
          <a:bodyPr/>
          <a:lstStyle/>
          <a:p>
            <a:r>
              <a:rPr lang="en-US"/>
              <a:t>Instagram Posts Table - 21 of 25</a:t>
            </a:r>
          </a:p>
        </p:txBody>
      </p:sp>
      <p:graphicFrame>
        <p:nvGraphicFramePr>
          <p:cNvPr id="5" name="Table Placeholder 4">
            <a:extLst>
              <a:ext uri="{FF2B5EF4-FFF2-40B4-BE49-F238E27FC236}">
                <a16:creationId xmlns:a16="http://schemas.microsoft.com/office/drawing/2014/main" id="{86A0DD58-3D7A-4EE5-9AC8-412A536D5AD0}"/>
              </a:ext>
            </a:extLst>
          </p:cNvPr>
          <p:cNvGraphicFramePr>
            <a:graphicFrameLocks noGrp="1"/>
          </p:cNvGraphicFramePr>
          <p:nvPr>
            <p:ph type="tbl" sz="quarter" idx="13"/>
            <p:extLst>
              <p:ext uri="{D42A27DB-BD31-4B8C-83A1-F6EECF244321}">
                <p14:modId xmlns:p14="http://schemas.microsoft.com/office/powerpoint/2010/main" val="3255110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29332427"/>
                    </a:ext>
                  </a:extLst>
                </a:gridCol>
                <a:gridCol w="987552">
                  <a:extLst>
                    <a:ext uri="{9D8B030D-6E8A-4147-A177-3AD203B41FA5}">
                      <a16:colId xmlns:a16="http://schemas.microsoft.com/office/drawing/2014/main" val="155269957"/>
                    </a:ext>
                  </a:extLst>
                </a:gridCol>
                <a:gridCol w="987552">
                  <a:extLst>
                    <a:ext uri="{9D8B030D-6E8A-4147-A177-3AD203B41FA5}">
                      <a16:colId xmlns:a16="http://schemas.microsoft.com/office/drawing/2014/main" val="3774081621"/>
                    </a:ext>
                  </a:extLst>
                </a:gridCol>
                <a:gridCol w="987552">
                  <a:extLst>
                    <a:ext uri="{9D8B030D-6E8A-4147-A177-3AD203B41FA5}">
                      <a16:colId xmlns:a16="http://schemas.microsoft.com/office/drawing/2014/main" val="1267570442"/>
                    </a:ext>
                  </a:extLst>
                </a:gridCol>
                <a:gridCol w="987552">
                  <a:extLst>
                    <a:ext uri="{9D8B030D-6E8A-4147-A177-3AD203B41FA5}">
                      <a16:colId xmlns:a16="http://schemas.microsoft.com/office/drawing/2014/main" val="75259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8825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- 2018-02-06 10:02:44</a:t>
                      </a:r>
                      <a:r>
                        <a:rPr kumimoji="0" lang="en-US" sz="1000" b="0" i="0" u="none" strike="noStrike" kern="1200" cap="none" spc="0" normalizeH="0" baseline="0" noProof="0">
                          <a:ln>
                            <a:noFill/>
                          </a:ln>
                          <a:solidFill>
                            <a:prstClr val="black"/>
                          </a:solidFill>
                          <a:effectLst/>
                          <a:uLnTx/>
                          <a:uFillTx/>
                          <a:latin typeface="+mn-lt"/>
                          <a:ea typeface="+mn-ea"/>
                          <a:cs typeface="+mn-cs"/>
                        </a:rPr>
                        <a:t>
Because travel is the only thing you buy that makes you richer... #escapetravelexpert
.
.
.
.
.
.
#travel #traveling #vacation #visiting #instatravel #instago #instagood #trip #holiday #photooftheday #fun #travelling #tourism #tourist #instapassport #instatraveling #mytravelgram #travelgram #travelagency #igtravel #livelovelebanon #whatsuplebanon #playhard #workhard #quoteoftheday #quote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4011433"/>
                  </a:ext>
                </a:extLst>
              </a:tr>
            </a:tbl>
          </a:graphicData>
        </a:graphic>
      </p:graphicFrame>
      <p:sp>
        <p:nvSpPr>
          <p:cNvPr id="4" name="Text Placeholder 3">
            <a:extLst>
              <a:ext uri="{FF2B5EF4-FFF2-40B4-BE49-F238E27FC236}">
                <a16:creationId xmlns:a16="http://schemas.microsoft.com/office/drawing/2014/main" id="{37FDB5D1-B2D9-46BC-A27E-B24A61082F0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189713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9601F-09C7-48A1-B245-3180FDF676DF}"/>
              </a:ext>
            </a:extLst>
          </p:cNvPr>
          <p:cNvSpPr>
            <a:spLocks noGrp="1"/>
          </p:cNvSpPr>
          <p:nvPr>
            <p:ph type="title"/>
          </p:nvPr>
        </p:nvSpPr>
        <p:spPr/>
        <p:txBody>
          <a:bodyPr/>
          <a:lstStyle/>
          <a:p>
            <a:r>
              <a:rPr lang="en-US"/>
              <a:t>Instagram Posts Table - 22 of 25</a:t>
            </a:r>
          </a:p>
        </p:txBody>
      </p:sp>
      <p:graphicFrame>
        <p:nvGraphicFramePr>
          <p:cNvPr id="5" name="Table Placeholder 4">
            <a:extLst>
              <a:ext uri="{FF2B5EF4-FFF2-40B4-BE49-F238E27FC236}">
                <a16:creationId xmlns:a16="http://schemas.microsoft.com/office/drawing/2014/main" id="{6662B8A4-7EBE-406F-8614-E48AA052312E}"/>
              </a:ext>
            </a:extLst>
          </p:cNvPr>
          <p:cNvGraphicFramePr>
            <a:graphicFrameLocks noGrp="1"/>
          </p:cNvGraphicFramePr>
          <p:nvPr>
            <p:ph type="tbl" sz="quarter" idx="13"/>
            <p:extLst>
              <p:ext uri="{D42A27DB-BD31-4B8C-83A1-F6EECF244321}">
                <p14:modId xmlns:p14="http://schemas.microsoft.com/office/powerpoint/2010/main" val="4273919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51856675"/>
                    </a:ext>
                  </a:extLst>
                </a:gridCol>
                <a:gridCol w="987552">
                  <a:extLst>
                    <a:ext uri="{9D8B030D-6E8A-4147-A177-3AD203B41FA5}">
                      <a16:colId xmlns:a16="http://schemas.microsoft.com/office/drawing/2014/main" val="2184764782"/>
                    </a:ext>
                  </a:extLst>
                </a:gridCol>
                <a:gridCol w="987552">
                  <a:extLst>
                    <a:ext uri="{9D8B030D-6E8A-4147-A177-3AD203B41FA5}">
                      <a16:colId xmlns:a16="http://schemas.microsoft.com/office/drawing/2014/main" val="1000154901"/>
                    </a:ext>
                  </a:extLst>
                </a:gridCol>
                <a:gridCol w="987552">
                  <a:extLst>
                    <a:ext uri="{9D8B030D-6E8A-4147-A177-3AD203B41FA5}">
                      <a16:colId xmlns:a16="http://schemas.microsoft.com/office/drawing/2014/main" val="2993421897"/>
                    </a:ext>
                  </a:extLst>
                </a:gridCol>
                <a:gridCol w="987552">
                  <a:extLst>
                    <a:ext uri="{9D8B030D-6E8A-4147-A177-3AD203B41FA5}">
                      <a16:colId xmlns:a16="http://schemas.microsoft.com/office/drawing/2014/main" val="1699600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2794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- 2018-02-05 14:33:26</a:t>
                      </a:r>
                      <a:r>
                        <a:rPr kumimoji="0" lang="en-US" sz="1000" b="0" i="0" u="none" strike="noStrike" kern="1200" cap="none" spc="0" normalizeH="0" baseline="0" noProof="0">
                          <a:ln>
                            <a:noFill/>
                          </a:ln>
                          <a:solidFill>
                            <a:prstClr val="black"/>
                          </a:solidFill>
                          <a:effectLst/>
                          <a:uLnTx/>
                          <a:uFillTx/>
                          <a:latin typeface="+mn-lt"/>
                          <a:ea typeface="+mn-ea"/>
                          <a:cs typeface="+mn-cs"/>
                        </a:rPr>
                        <a:t>
So close to Rio de Janeiro, yet so different, Ilha Grande is Brazil’s relaxing, undeveloped paradise. Stepping off the ferry to the island is to disconnect from the outside world. No cars, no ringing phones, no atms. Just relax in the sun, sail, swim, disappear into spas and reemerge for fresh seafood at one of its small restaurants. #escapetravelexpert
.
.
.
.
.
.
#travel #traveling #vacation #visiting #instatravel #instago #instagood #trip #holiday #photooftheday #fun #travelling #tourism #tourist #instapassport #instatraveling #mytravelgram #travelgram #travelagency #igtravel #livelovelebanon #whatsuplebanon #islandlife #island #iihagrande #brazil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94540756"/>
                  </a:ext>
                </a:extLst>
              </a:tr>
            </a:tbl>
          </a:graphicData>
        </a:graphic>
      </p:graphicFrame>
      <p:sp>
        <p:nvSpPr>
          <p:cNvPr id="4" name="Text Placeholder 3">
            <a:extLst>
              <a:ext uri="{FF2B5EF4-FFF2-40B4-BE49-F238E27FC236}">
                <a16:creationId xmlns:a16="http://schemas.microsoft.com/office/drawing/2014/main" id="{5B305AFC-AE13-4D17-8D1D-09DC012EE02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2985928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D6B83-17D2-4AAD-A116-07322656BC22}"/>
              </a:ext>
            </a:extLst>
          </p:cNvPr>
          <p:cNvSpPr>
            <a:spLocks noGrp="1"/>
          </p:cNvSpPr>
          <p:nvPr>
            <p:ph type="title"/>
          </p:nvPr>
        </p:nvSpPr>
        <p:spPr/>
        <p:txBody>
          <a:bodyPr/>
          <a:lstStyle/>
          <a:p>
            <a:r>
              <a:rPr lang="en-US"/>
              <a:t>Instagram Posts Table - 23 of 25</a:t>
            </a:r>
          </a:p>
        </p:txBody>
      </p:sp>
      <p:graphicFrame>
        <p:nvGraphicFramePr>
          <p:cNvPr id="5" name="Table Placeholder 4">
            <a:extLst>
              <a:ext uri="{FF2B5EF4-FFF2-40B4-BE49-F238E27FC236}">
                <a16:creationId xmlns:a16="http://schemas.microsoft.com/office/drawing/2014/main" id="{4B054C58-BF7B-4564-BBCA-C9CADA3B7C65}"/>
              </a:ext>
            </a:extLst>
          </p:cNvPr>
          <p:cNvGraphicFramePr>
            <a:graphicFrameLocks noGrp="1"/>
          </p:cNvGraphicFramePr>
          <p:nvPr>
            <p:ph type="tbl" sz="quarter" idx="13"/>
            <p:extLst>
              <p:ext uri="{D42A27DB-BD31-4B8C-83A1-F6EECF244321}">
                <p14:modId xmlns:p14="http://schemas.microsoft.com/office/powerpoint/2010/main" val="2760011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95720068"/>
                    </a:ext>
                  </a:extLst>
                </a:gridCol>
                <a:gridCol w="987552">
                  <a:extLst>
                    <a:ext uri="{9D8B030D-6E8A-4147-A177-3AD203B41FA5}">
                      <a16:colId xmlns:a16="http://schemas.microsoft.com/office/drawing/2014/main" val="3623677387"/>
                    </a:ext>
                  </a:extLst>
                </a:gridCol>
                <a:gridCol w="987552">
                  <a:extLst>
                    <a:ext uri="{9D8B030D-6E8A-4147-A177-3AD203B41FA5}">
                      <a16:colId xmlns:a16="http://schemas.microsoft.com/office/drawing/2014/main" val="3003326117"/>
                    </a:ext>
                  </a:extLst>
                </a:gridCol>
                <a:gridCol w="987552">
                  <a:extLst>
                    <a:ext uri="{9D8B030D-6E8A-4147-A177-3AD203B41FA5}">
                      <a16:colId xmlns:a16="http://schemas.microsoft.com/office/drawing/2014/main" val="2260232349"/>
                    </a:ext>
                  </a:extLst>
                </a:gridCol>
                <a:gridCol w="987552">
                  <a:extLst>
                    <a:ext uri="{9D8B030D-6E8A-4147-A177-3AD203B41FA5}">
                      <a16:colId xmlns:a16="http://schemas.microsoft.com/office/drawing/2014/main" val="623968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4700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- 2018-02-04 07:10:43</a:t>
                      </a:r>
                      <a:r>
                        <a:rPr kumimoji="0" lang="en-US" sz="1000" b="0" i="0" u="none" strike="noStrike" kern="1200" cap="none" spc="0" normalizeH="0" baseline="0" noProof="0">
                          <a:ln>
                            <a:noFill/>
                          </a:ln>
                          <a:solidFill>
                            <a:prstClr val="black"/>
                          </a:solidFill>
                          <a:effectLst/>
                          <a:uLnTx/>
                          <a:uFillTx/>
                          <a:latin typeface="+mn-lt"/>
                          <a:ea typeface="+mn-ea"/>
                          <a:cs typeface="+mn-cs"/>
                        </a:rPr>
                        <a:t>
Are you planning on a special treat for Valentine's or perhaps surprise your loved one and book a romantic getaway? Swipe through to check out our selection and DM us to book now! #escapetravelexpert
.
.
.
.
.
.
#travel #traveling #vacation #visiting #instatravel #instago #instagood #trip #holiday #photooftheday #fun #travelling #tourism #tourist #instapassport #instatraveling #mytravelgram #travelgram #travelagency #igtravel #livelovelebanon #whatsuplebanon #romanticescapes #love #romantic #valentine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38652734"/>
                  </a:ext>
                </a:extLst>
              </a:tr>
            </a:tbl>
          </a:graphicData>
        </a:graphic>
      </p:graphicFrame>
      <p:sp>
        <p:nvSpPr>
          <p:cNvPr id="4" name="Text Placeholder 3">
            <a:extLst>
              <a:ext uri="{FF2B5EF4-FFF2-40B4-BE49-F238E27FC236}">
                <a16:creationId xmlns:a16="http://schemas.microsoft.com/office/drawing/2014/main" id="{1146ECB9-1D79-4D22-931F-31AE00FDCF5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5237372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A29AC-38B8-439D-9FFA-CB050E13983E}"/>
              </a:ext>
            </a:extLst>
          </p:cNvPr>
          <p:cNvSpPr>
            <a:spLocks noGrp="1"/>
          </p:cNvSpPr>
          <p:nvPr>
            <p:ph type="title"/>
          </p:nvPr>
        </p:nvSpPr>
        <p:spPr/>
        <p:txBody>
          <a:bodyPr/>
          <a:lstStyle/>
          <a:p>
            <a:r>
              <a:rPr lang="en-US"/>
              <a:t>Instagram Posts Table - 24 of 25</a:t>
            </a:r>
          </a:p>
        </p:txBody>
      </p:sp>
      <p:graphicFrame>
        <p:nvGraphicFramePr>
          <p:cNvPr id="5" name="Table Placeholder 4">
            <a:extLst>
              <a:ext uri="{FF2B5EF4-FFF2-40B4-BE49-F238E27FC236}">
                <a16:creationId xmlns:a16="http://schemas.microsoft.com/office/drawing/2014/main" id="{A4664554-400D-460F-BC24-F80F1DB510FD}"/>
              </a:ext>
            </a:extLst>
          </p:cNvPr>
          <p:cNvGraphicFramePr>
            <a:graphicFrameLocks noGrp="1"/>
          </p:cNvGraphicFramePr>
          <p:nvPr>
            <p:ph type="tbl" sz="quarter" idx="13"/>
            <p:extLst>
              <p:ext uri="{D42A27DB-BD31-4B8C-83A1-F6EECF244321}">
                <p14:modId xmlns:p14="http://schemas.microsoft.com/office/powerpoint/2010/main" val="3406751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99174659"/>
                    </a:ext>
                  </a:extLst>
                </a:gridCol>
                <a:gridCol w="987552">
                  <a:extLst>
                    <a:ext uri="{9D8B030D-6E8A-4147-A177-3AD203B41FA5}">
                      <a16:colId xmlns:a16="http://schemas.microsoft.com/office/drawing/2014/main" val="435188955"/>
                    </a:ext>
                  </a:extLst>
                </a:gridCol>
                <a:gridCol w="987552">
                  <a:extLst>
                    <a:ext uri="{9D8B030D-6E8A-4147-A177-3AD203B41FA5}">
                      <a16:colId xmlns:a16="http://schemas.microsoft.com/office/drawing/2014/main" val="710906560"/>
                    </a:ext>
                  </a:extLst>
                </a:gridCol>
                <a:gridCol w="987552">
                  <a:extLst>
                    <a:ext uri="{9D8B030D-6E8A-4147-A177-3AD203B41FA5}">
                      <a16:colId xmlns:a16="http://schemas.microsoft.com/office/drawing/2014/main" val="2459345531"/>
                    </a:ext>
                  </a:extLst>
                </a:gridCol>
                <a:gridCol w="987552">
                  <a:extLst>
                    <a:ext uri="{9D8B030D-6E8A-4147-A177-3AD203B41FA5}">
                      <a16:colId xmlns:a16="http://schemas.microsoft.com/office/drawing/2014/main" val="2261080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7207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- 2018-02-03 02:05:22</a:t>
                      </a:r>
                      <a:r>
                        <a:rPr kumimoji="0" lang="en-US" sz="1000" b="0" i="0" u="none" strike="noStrike" kern="1200" cap="none" spc="0" normalizeH="0" baseline="0" noProof="0">
                          <a:ln>
                            <a:noFill/>
                          </a:ln>
                          <a:solidFill>
                            <a:prstClr val="black"/>
                          </a:solidFill>
                          <a:effectLst/>
                          <a:uLnTx/>
                          <a:uFillTx/>
                          <a:latin typeface="+mn-lt"/>
                          <a:ea typeface="+mn-ea"/>
                          <a:cs typeface="+mn-cs"/>
                        </a:rPr>
                        <a:t>
A holistic wellness retreat, COMO Shambhala offers a dedicated approach to wellbeing, delicious healthy cuisine and activities ranging from yoga and Pilates to hydrotherapy and jungle trekking. To book your relaxing escape give us a call on 01212161. #escapetravelexpert .
.
.
.
.
.
#travel #traveling #vacation #visiting #instatravel #instago #instagood #trip #holiday #photooftheday #fun #travelling #tourism #tourist #instapassport #instatraveling #mytravelgram #travelgram #travelagency #igtravel #livelovelebanon #whatsuplebanon #bali #comoshambhala #wellness #zen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22239747"/>
                  </a:ext>
                </a:extLst>
              </a:tr>
            </a:tbl>
          </a:graphicData>
        </a:graphic>
      </p:graphicFrame>
      <p:sp>
        <p:nvSpPr>
          <p:cNvPr id="4" name="Text Placeholder 3">
            <a:extLst>
              <a:ext uri="{FF2B5EF4-FFF2-40B4-BE49-F238E27FC236}">
                <a16:creationId xmlns:a16="http://schemas.microsoft.com/office/drawing/2014/main" id="{1AADB8A0-3762-469C-8854-9D1F55D5350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947270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2CAD7-73A4-41E4-8A1E-05A8A9FF8E4E}"/>
              </a:ext>
            </a:extLst>
          </p:cNvPr>
          <p:cNvSpPr>
            <a:spLocks noGrp="1"/>
          </p:cNvSpPr>
          <p:nvPr>
            <p:ph type="title"/>
          </p:nvPr>
        </p:nvSpPr>
        <p:spPr/>
        <p:txBody>
          <a:bodyPr/>
          <a:lstStyle/>
          <a:p>
            <a:r>
              <a:rPr lang="en-US"/>
              <a:t>Instagram Posts Table - 25 of 25</a:t>
            </a:r>
          </a:p>
        </p:txBody>
      </p:sp>
      <p:graphicFrame>
        <p:nvGraphicFramePr>
          <p:cNvPr id="5" name="Table Placeholder 4">
            <a:extLst>
              <a:ext uri="{FF2B5EF4-FFF2-40B4-BE49-F238E27FC236}">
                <a16:creationId xmlns:a16="http://schemas.microsoft.com/office/drawing/2014/main" id="{302852DB-24B9-4500-9E8C-5E2FA7882E25}"/>
              </a:ext>
            </a:extLst>
          </p:cNvPr>
          <p:cNvGraphicFramePr>
            <a:graphicFrameLocks noGrp="1"/>
          </p:cNvGraphicFramePr>
          <p:nvPr>
            <p:ph type="tbl" sz="quarter" idx="13"/>
            <p:extLst>
              <p:ext uri="{D42A27DB-BD31-4B8C-83A1-F6EECF244321}">
                <p14:modId xmlns:p14="http://schemas.microsoft.com/office/powerpoint/2010/main" val="3483931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60002387"/>
                    </a:ext>
                  </a:extLst>
                </a:gridCol>
                <a:gridCol w="987552">
                  <a:extLst>
                    <a:ext uri="{9D8B030D-6E8A-4147-A177-3AD203B41FA5}">
                      <a16:colId xmlns:a16="http://schemas.microsoft.com/office/drawing/2014/main" val="965140269"/>
                    </a:ext>
                  </a:extLst>
                </a:gridCol>
                <a:gridCol w="987552">
                  <a:extLst>
                    <a:ext uri="{9D8B030D-6E8A-4147-A177-3AD203B41FA5}">
                      <a16:colId xmlns:a16="http://schemas.microsoft.com/office/drawing/2014/main" val="3162403251"/>
                    </a:ext>
                  </a:extLst>
                </a:gridCol>
                <a:gridCol w="987552">
                  <a:extLst>
                    <a:ext uri="{9D8B030D-6E8A-4147-A177-3AD203B41FA5}">
                      <a16:colId xmlns:a16="http://schemas.microsoft.com/office/drawing/2014/main" val="2632750766"/>
                    </a:ext>
                  </a:extLst>
                </a:gridCol>
                <a:gridCol w="987552">
                  <a:extLst>
                    <a:ext uri="{9D8B030D-6E8A-4147-A177-3AD203B41FA5}">
                      <a16:colId xmlns:a16="http://schemas.microsoft.com/office/drawing/2014/main" val="1556733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5373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- 2018-02-01 13:20:16</a:t>
                      </a:r>
                      <a:r>
                        <a:rPr kumimoji="0" lang="en-US" sz="1000" b="0" i="0" u="none" strike="noStrike" kern="1200" cap="none" spc="0" normalizeH="0" baseline="0" noProof="0">
                          <a:ln>
                            <a:noFill/>
                          </a:ln>
                          <a:solidFill>
                            <a:prstClr val="black"/>
                          </a:solidFill>
                          <a:effectLst/>
                          <a:uLnTx/>
                          <a:uFillTx/>
                          <a:latin typeface="+mn-lt"/>
                          <a:ea typeface="+mn-ea"/>
                          <a:cs typeface="+mn-cs"/>
                        </a:rPr>
                        <a:t>
From wine-country retreats to Balinese beach idylls, 50 enchanting vacations to swoon over on the link in our bio! #escapetravelexpert
.
.
.
.
.
.
#travel #traveling #vacation #visiting #instatravel #instago #instagood #trip #holiday #photooftheday #fun #travelling #tourism #tourist #instapassport #instatraveling #mytravelgram #travelgram #travelagency #igtravel #livelovelebanon #whatsuplebanon #love #getaway #travelsndleisure #romanticgetaway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07848731"/>
                  </a:ext>
                </a:extLst>
              </a:tr>
            </a:tbl>
          </a:graphicData>
        </a:graphic>
      </p:graphicFrame>
      <p:sp>
        <p:nvSpPr>
          <p:cNvPr id="4" name="Text Placeholder 3">
            <a:extLst>
              <a:ext uri="{FF2B5EF4-FFF2-40B4-BE49-F238E27FC236}">
                <a16:creationId xmlns:a16="http://schemas.microsoft.com/office/drawing/2014/main" id="{76890806-3CF0-4C33-9CC3-F219A885628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129363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0652A-E217-4816-AC6A-9DA9B74B447A}"/>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5A939C98-C869-4311-9139-62A66742593C}"/>
              </a:ext>
            </a:extLst>
          </p:cNvPr>
          <p:cNvGraphicFramePr>
            <a:graphicFrameLocks noGrp="1"/>
          </p:cNvGraphicFramePr>
          <p:nvPr>
            <p:ph type="chart" sz="quarter" idx="13"/>
            <p:extLst>
              <p:ext uri="{D42A27DB-BD31-4B8C-83A1-F6EECF244321}">
                <p14:modId xmlns:p14="http://schemas.microsoft.com/office/powerpoint/2010/main" val="5291101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C7E9CC-1D1F-4D14-B434-1B18F81FE35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714D46E-C746-4562-BC45-10D4FAA2DE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74904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799</Words>
  <Application>Microsoft Office PowerPoint</Application>
  <PresentationFormat>On-screen Show (4:3)</PresentationFormat>
  <Paragraphs>336</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Overview</vt:lpstr>
      <vt:lpstr>Instagram Followers Total</vt:lpstr>
      <vt:lpstr>Instagram Key Metrics Table</vt:lpstr>
      <vt:lpstr>Instagram Followers Change Rate</vt:lpstr>
      <vt:lpstr>Instagram Interaction Rate</vt:lpstr>
      <vt:lpstr>Instagram Posts Table - 1 of 25</vt:lpstr>
      <vt:lpstr>Instagram Posts Table - 2 of 25</vt:lpstr>
      <vt:lpstr>Instagram Posts Table - 3 of 25</vt:lpstr>
      <vt:lpstr>Instagram Posts Table - 4 of 25</vt:lpstr>
      <vt:lpstr>Instagram Posts Table - 5 of 25</vt:lpstr>
      <vt:lpstr>Instagram Posts Table - 6 of 25</vt:lpstr>
      <vt:lpstr>Instagram Posts Table - 7 of 25</vt:lpstr>
      <vt:lpstr>Instagram Posts Table - 8 of 25</vt:lpstr>
      <vt:lpstr>Instagram Posts Table - 9 of 25</vt:lpstr>
      <vt:lpstr>Instagram Posts Table - 10 of 25</vt:lpstr>
      <vt:lpstr>Instagram Posts Table - 11 of 25</vt:lpstr>
      <vt:lpstr>Instagram Posts Table - 12 of 25</vt:lpstr>
      <vt:lpstr>Instagram Posts Table - 13 of 25</vt:lpstr>
      <vt:lpstr>Instagram Posts Table - 14 of 25</vt:lpstr>
      <vt:lpstr>Instagram Posts Table - 15 of 25</vt:lpstr>
      <vt:lpstr>Instagram Posts Table - 16 of 25</vt:lpstr>
      <vt:lpstr>Instagram Posts Table - 17 of 25</vt:lpstr>
      <vt:lpstr>Instagram Posts Table - 18 of 25</vt:lpstr>
      <vt:lpstr>Instagram Posts Table - 19 of 25</vt:lpstr>
      <vt:lpstr>Instagram Posts Table - 20 of 25</vt:lpstr>
      <vt:lpstr>Instagram Posts Table - 21 of 25</vt:lpstr>
      <vt:lpstr>Instagram Posts Table - 22 of 25</vt:lpstr>
      <vt:lpstr>Instagram Posts Table - 23 of 25</vt:lpstr>
      <vt:lpstr>Instagram Posts Table - 24 of 25</vt:lpstr>
      <vt:lpstr>Instagram Posts Table - 25 of 25</vt:lpstr>
      <vt:lpstr>Instagram Average Interactions Per Post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2018-03-01T18:41:18Z</dcterms:created>
  <dcterms:modified xsi:type="dcterms:W3CDTF">2018-03-01T18:41:47Z</dcterms:modified>
</cp:coreProperties>
</file>