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2.0759809009757001E-2</c:v>
                </c:pt>
                <c:pt idx="3">
                  <c:v>0</c:v>
                </c:pt>
                <c:pt idx="4">
                  <c:v>4.1511000415110001E-2</c:v>
                </c:pt>
                <c:pt idx="5">
                  <c:v>0.16597510373443999</c:v>
                </c:pt>
                <c:pt idx="6">
                  <c:v>0.49710024855012003</c:v>
                </c:pt>
                <c:pt idx="7">
                  <c:v>0.18549051937345001</c:v>
                </c:pt>
                <c:pt idx="8">
                  <c:v>0</c:v>
                </c:pt>
                <c:pt idx="9">
                  <c:v>0</c:v>
                </c:pt>
                <c:pt idx="10">
                  <c:v>0</c:v>
                </c:pt>
                <c:pt idx="11">
                  <c:v>-2.0571898786258001E-2</c:v>
                </c:pt>
                <c:pt idx="12">
                  <c:v>0</c:v>
                </c:pt>
                <c:pt idx="13">
                  <c:v>0</c:v>
                </c:pt>
                <c:pt idx="14">
                  <c:v>0</c:v>
                </c:pt>
                <c:pt idx="15">
                  <c:v>0</c:v>
                </c:pt>
                <c:pt idx="16">
                  <c:v>0</c:v>
                </c:pt>
                <c:pt idx="17">
                  <c:v>0</c:v>
                </c:pt>
                <c:pt idx="18">
                  <c:v>-2.0576131687243E-2</c:v>
                </c:pt>
                <c:pt idx="19">
                  <c:v>2.0580366330520999E-2</c:v>
                </c:pt>
                <c:pt idx="20">
                  <c:v>0</c:v>
                </c:pt>
                <c:pt idx="21">
                  <c:v>-2.0576131687243E-2</c:v>
                </c:pt>
                <c:pt idx="22">
                  <c:v>4.1160732661040998E-2</c:v>
                </c:pt>
                <c:pt idx="23">
                  <c:v>0</c:v>
                </c:pt>
                <c:pt idx="24">
                  <c:v>-2.0571898786258001E-2</c:v>
                </c:pt>
                <c:pt idx="25">
                  <c:v>0</c:v>
                </c:pt>
                <c:pt idx="26">
                  <c:v>-4.1152263374485999E-2</c:v>
                </c:pt>
                <c:pt idx="27">
                  <c:v>0</c:v>
                </c:pt>
              </c:numCache>
            </c:numRef>
          </c:val>
          <c:smooth val="0"/>
          <c:extLst>
            <c:ext xmlns:c16="http://schemas.microsoft.com/office/drawing/2014/chart" uri="{C3380CC4-5D6E-409C-BE32-E72D297353CC}">
              <c16:uniqueId val="{00000000-A308-4DA1-AC1B-386E2B374F50}"/>
            </c:ext>
          </c:extLst>
        </c:ser>
        <c:dLbls>
          <c:showLegendKey val="0"/>
          <c:showVal val="0"/>
          <c:showCatName val="0"/>
          <c:showSerName val="0"/>
          <c:showPercent val="0"/>
          <c:showBubbleSize val="0"/>
        </c:dLbls>
        <c:smooth val="0"/>
        <c:axId val="324558776"/>
        <c:axId val="324557464"/>
      </c:lineChart>
      <c:dateAx>
        <c:axId val="32455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57464"/>
        <c:crosses val="autoZero"/>
        <c:auto val="1"/>
        <c:lblOffset val="100"/>
        <c:baseTimeUnit val="days"/>
      </c:dateAx>
      <c:valAx>
        <c:axId val="32455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5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4817</c:v>
                </c:pt>
                <c:pt idx="1">
                  <c:v>4817</c:v>
                </c:pt>
                <c:pt idx="2">
                  <c:v>4818</c:v>
                </c:pt>
                <c:pt idx="3">
                  <c:v>4818</c:v>
                </c:pt>
                <c:pt idx="4">
                  <c:v>4820</c:v>
                </c:pt>
                <c:pt idx="5">
                  <c:v>4828</c:v>
                </c:pt>
                <c:pt idx="6">
                  <c:v>4852</c:v>
                </c:pt>
                <c:pt idx="7">
                  <c:v>4861</c:v>
                </c:pt>
                <c:pt idx="8">
                  <c:v>4861</c:v>
                </c:pt>
                <c:pt idx="9">
                  <c:v>4861</c:v>
                </c:pt>
                <c:pt idx="10">
                  <c:v>4861</c:v>
                </c:pt>
                <c:pt idx="11">
                  <c:v>4860</c:v>
                </c:pt>
                <c:pt idx="12">
                  <c:v>4860</c:v>
                </c:pt>
                <c:pt idx="13">
                  <c:v>4860</c:v>
                </c:pt>
                <c:pt idx="14">
                  <c:v>4860</c:v>
                </c:pt>
                <c:pt idx="15">
                  <c:v>4860</c:v>
                </c:pt>
                <c:pt idx="16">
                  <c:v>4860</c:v>
                </c:pt>
                <c:pt idx="17">
                  <c:v>4860</c:v>
                </c:pt>
                <c:pt idx="18">
                  <c:v>4859</c:v>
                </c:pt>
                <c:pt idx="19">
                  <c:v>4860</c:v>
                </c:pt>
                <c:pt idx="20">
                  <c:v>4860</c:v>
                </c:pt>
                <c:pt idx="21">
                  <c:v>4859</c:v>
                </c:pt>
                <c:pt idx="22">
                  <c:v>4861</c:v>
                </c:pt>
                <c:pt idx="23">
                  <c:v>4861</c:v>
                </c:pt>
                <c:pt idx="24">
                  <c:v>4860</c:v>
                </c:pt>
                <c:pt idx="25">
                  <c:v>4860</c:v>
                </c:pt>
                <c:pt idx="26">
                  <c:v>4858</c:v>
                </c:pt>
                <c:pt idx="27">
                  <c:v>4858</c:v>
                </c:pt>
              </c:numCache>
            </c:numRef>
          </c:val>
          <c:smooth val="0"/>
          <c:extLst>
            <c:ext xmlns:c16="http://schemas.microsoft.com/office/drawing/2014/chart" uri="{C3380CC4-5D6E-409C-BE32-E72D297353CC}">
              <c16:uniqueId val="{00000000-2150-4C78-B10E-1098B6F9BD45}"/>
            </c:ext>
          </c:extLst>
        </c:ser>
        <c:dLbls>
          <c:showLegendKey val="0"/>
          <c:showVal val="0"/>
          <c:showCatName val="0"/>
          <c:showSerName val="0"/>
          <c:showPercent val="0"/>
          <c:showBubbleSize val="0"/>
        </c:dLbls>
        <c:smooth val="0"/>
        <c:axId val="324559104"/>
        <c:axId val="324559760"/>
      </c:lineChart>
      <c:dateAx>
        <c:axId val="32455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59760"/>
        <c:crosses val="autoZero"/>
        <c:auto val="1"/>
        <c:lblOffset val="100"/>
        <c:baseTimeUnit val="days"/>
      </c:dateAx>
      <c:valAx>
        <c:axId val="32455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5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Escape Travel Expert</c:v>
                </c:pt>
              </c:strCache>
            </c:strRef>
          </c:cat>
          <c:val>
            <c:numRef>
              <c:f>Sheet1!$B$2</c:f>
              <c:numCache>
                <c:formatCode>General</c:formatCode>
                <c:ptCount val="1"/>
                <c:pt idx="0">
                  <c:v>4</c:v>
                </c:pt>
              </c:numCache>
            </c:numRef>
          </c:val>
          <c:extLst>
            <c:ext xmlns:c16="http://schemas.microsoft.com/office/drawing/2014/chart" uri="{C3380CC4-5D6E-409C-BE32-E72D297353CC}">
              <c16:uniqueId val="{00000000-CB99-421A-A632-11512973531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Escape Travel Expert</c:v>
                </c:pt>
              </c:strCache>
            </c:strRef>
          </c:cat>
          <c:val>
            <c:numRef>
              <c:f>Sheet1!$C$2</c:f>
              <c:numCache>
                <c:formatCode>General</c:formatCode>
                <c:ptCount val="1"/>
                <c:pt idx="0">
                  <c:v>21</c:v>
                </c:pt>
              </c:numCache>
            </c:numRef>
          </c:val>
          <c:extLst>
            <c:ext xmlns:c16="http://schemas.microsoft.com/office/drawing/2014/chart" uri="{C3380CC4-5D6E-409C-BE32-E72D297353CC}">
              <c16:uniqueId val="{00000001-CB99-421A-A632-11512973531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Escape Travel Expert</c:v>
                </c:pt>
              </c:strCache>
            </c:strRef>
          </c:cat>
          <c:val>
            <c:numRef>
              <c:f>Sheet1!$D$2</c:f>
              <c:numCache>
                <c:formatCode>General</c:formatCode>
                <c:ptCount val="1"/>
                <c:pt idx="0">
                  <c:v>1</c:v>
                </c:pt>
              </c:numCache>
            </c:numRef>
          </c:val>
          <c:extLst>
            <c:ext xmlns:c16="http://schemas.microsoft.com/office/drawing/2014/chart" uri="{C3380CC4-5D6E-409C-BE32-E72D297353CC}">
              <c16:uniqueId val="{00000002-CB99-421A-A632-11512973531A}"/>
            </c:ext>
          </c:extLst>
        </c:ser>
        <c:dLbls>
          <c:showLegendKey val="0"/>
          <c:showVal val="0"/>
          <c:showCatName val="0"/>
          <c:showSerName val="0"/>
          <c:showPercent val="0"/>
          <c:showBubbleSize val="0"/>
        </c:dLbls>
        <c:gapWidth val="150"/>
        <c:overlap val="100"/>
        <c:axId val="371397016"/>
        <c:axId val="371394064"/>
      </c:barChart>
      <c:catAx>
        <c:axId val="37139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94064"/>
        <c:crosses val="autoZero"/>
        <c:auto val="1"/>
        <c:lblAlgn val="ctr"/>
        <c:lblOffset val="100"/>
        <c:noMultiLvlLbl val="0"/>
      </c:catAx>
      <c:valAx>
        <c:axId val="371394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9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4.1519618019514003E-2</c:v>
                </c:pt>
                <c:pt idx="1">
                  <c:v>0</c:v>
                </c:pt>
                <c:pt idx="2">
                  <c:v>6.2279427029271001E-2</c:v>
                </c:pt>
                <c:pt idx="3">
                  <c:v>0.43586550435866001</c:v>
                </c:pt>
                <c:pt idx="4">
                  <c:v>5.1877982984021999E-2</c:v>
                </c:pt>
                <c:pt idx="5">
                  <c:v>6.2189054726368001E-2</c:v>
                </c:pt>
                <c:pt idx="6">
                  <c:v>4.1322314049587E-2</c:v>
                </c:pt>
                <c:pt idx="7">
                  <c:v>0</c:v>
                </c:pt>
                <c:pt idx="8">
                  <c:v>8.2287595145032005E-2</c:v>
                </c:pt>
                <c:pt idx="9">
                  <c:v>0</c:v>
                </c:pt>
                <c:pt idx="10">
                  <c:v>4.1143797572516003E-2</c:v>
                </c:pt>
                <c:pt idx="11">
                  <c:v>4.1152263374485999E-2</c:v>
                </c:pt>
                <c:pt idx="12">
                  <c:v>0.22633744855967</c:v>
                </c:pt>
                <c:pt idx="13">
                  <c:v>0.14403292181069999</c:v>
                </c:pt>
                <c:pt idx="14">
                  <c:v>4.1152263374485999E-2</c:v>
                </c:pt>
                <c:pt idx="15">
                  <c:v>0</c:v>
                </c:pt>
                <c:pt idx="16">
                  <c:v>4.1152263374485999E-2</c:v>
                </c:pt>
                <c:pt idx="17">
                  <c:v>0.47325102880657999</c:v>
                </c:pt>
                <c:pt idx="18">
                  <c:v>0.1029018316526</c:v>
                </c:pt>
                <c:pt idx="19">
                  <c:v>0.14406256431364001</c:v>
                </c:pt>
                <c:pt idx="20">
                  <c:v>0.10288065843621</c:v>
                </c:pt>
                <c:pt idx="21">
                  <c:v>4.1160732661040998E-2</c:v>
                </c:pt>
                <c:pt idx="22">
                  <c:v>2.0576131687243E-2</c:v>
                </c:pt>
                <c:pt idx="23">
                  <c:v>0</c:v>
                </c:pt>
                <c:pt idx="24">
                  <c:v>2.0576131687243E-2</c:v>
                </c:pt>
                <c:pt idx="25">
                  <c:v>4.1152263374485999E-2</c:v>
                </c:pt>
                <c:pt idx="26">
                  <c:v>4.1160732661040998E-2</c:v>
                </c:pt>
                <c:pt idx="27">
                  <c:v>0.10292301358584</c:v>
                </c:pt>
              </c:numCache>
            </c:numRef>
          </c:val>
          <c:smooth val="0"/>
          <c:extLst>
            <c:ext xmlns:c16="http://schemas.microsoft.com/office/drawing/2014/chart" uri="{C3380CC4-5D6E-409C-BE32-E72D297353CC}">
              <c16:uniqueId val="{00000000-8480-4C45-A414-610A5474C513}"/>
            </c:ext>
          </c:extLst>
        </c:ser>
        <c:dLbls>
          <c:showLegendKey val="0"/>
          <c:showVal val="0"/>
          <c:showCatName val="0"/>
          <c:showSerName val="0"/>
          <c:showPercent val="0"/>
          <c:showBubbleSize val="0"/>
        </c:dLbls>
        <c:smooth val="0"/>
        <c:axId val="371406528"/>
        <c:axId val="371407840"/>
      </c:lineChart>
      <c:dateAx>
        <c:axId val="37140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7840"/>
        <c:crosses val="autoZero"/>
        <c:auto val="1"/>
        <c:lblOffset val="100"/>
        <c:baseTimeUnit val="days"/>
      </c:dateAx>
      <c:valAx>
        <c:axId val="37140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Escape Travel Expert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5.7887120115774002E-2</c:v>
                </c:pt>
                <c:pt idx="1">
                  <c:v>0.11887533595204</c:v>
                </c:pt>
                <c:pt idx="2">
                  <c:v>9.8201364482116998E-2</c:v>
                </c:pt>
                <c:pt idx="3">
                  <c:v>4.1347942939838997E-2</c:v>
                </c:pt>
                <c:pt idx="4">
                  <c:v>3.4456619116532E-2</c:v>
                </c:pt>
                <c:pt idx="5">
                  <c:v>3.4456619116532E-2</c:v>
                </c:pt>
                <c:pt idx="6">
                  <c:v>0.24291916477155001</c:v>
                </c:pt>
              </c:numCache>
            </c:numRef>
          </c:val>
          <c:extLst>
            <c:ext xmlns:c16="http://schemas.microsoft.com/office/drawing/2014/chart" uri="{C3380CC4-5D6E-409C-BE32-E72D297353CC}">
              <c16:uniqueId val="{00000000-E7EE-49A4-884D-811C83C378D4}"/>
            </c:ext>
          </c:extLst>
        </c:ser>
        <c:dLbls>
          <c:showLegendKey val="0"/>
          <c:showVal val="0"/>
          <c:showCatName val="0"/>
          <c:showSerName val="0"/>
          <c:showPercent val="0"/>
          <c:showBubbleSize val="0"/>
        </c:dLbls>
        <c:gapWidth val="219"/>
        <c:overlap val="-27"/>
        <c:axId val="371411448"/>
        <c:axId val="371410136"/>
      </c:barChart>
      <c:catAx>
        <c:axId val="37141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10136"/>
        <c:crosses val="autoZero"/>
        <c:auto val="1"/>
        <c:lblAlgn val="ctr"/>
        <c:lblOffset val="100"/>
        <c:noMultiLvlLbl val="0"/>
      </c:catAx>
      <c:valAx>
        <c:axId val="37141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1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0.21363103852250001</c:v>
                </c:pt>
                <c:pt idx="2">
                  <c:v>0.12404382881952</c:v>
                </c:pt>
                <c:pt idx="3">
                  <c:v>6.2021914409758003E-2</c:v>
                </c:pt>
                <c:pt idx="4">
                  <c:v>0</c:v>
                </c:pt>
                <c:pt idx="5">
                  <c:v>0</c:v>
                </c:pt>
                <c:pt idx="6">
                  <c:v>4.1347942939838997E-2</c:v>
                </c:pt>
                <c:pt idx="7">
                  <c:v>0.43415340086831</c:v>
                </c:pt>
                <c:pt idx="8">
                  <c:v>4.1347942939838997E-2</c:v>
                </c:pt>
                <c:pt idx="9">
                  <c:v>0</c:v>
                </c:pt>
                <c:pt idx="10">
                  <c:v>3.1010957204879001E-2</c:v>
                </c:pt>
                <c:pt idx="11">
                  <c:v>6.2021914409758003E-2</c:v>
                </c:pt>
                <c:pt idx="12">
                  <c:v>3.1010957204879001E-2</c:v>
                </c:pt>
                <c:pt idx="13">
                  <c:v>0.1033698573496</c:v>
                </c:pt>
                <c:pt idx="14">
                  <c:v>6.2021914409758003E-2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B94-4591-A55B-3E73515D7C90}"/>
            </c:ext>
          </c:extLst>
        </c:ser>
        <c:dLbls>
          <c:showLegendKey val="0"/>
          <c:showVal val="0"/>
          <c:showCatName val="0"/>
          <c:showSerName val="0"/>
          <c:showPercent val="0"/>
          <c:showBubbleSize val="0"/>
        </c:dLbls>
        <c:smooth val="0"/>
        <c:axId val="371401280"/>
        <c:axId val="371404232"/>
      </c:lineChart>
      <c:catAx>
        <c:axId val="37140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4232"/>
        <c:crosses val="autoZero"/>
        <c:auto val="1"/>
        <c:lblAlgn val="ctr"/>
        <c:lblOffset val="100"/>
        <c:noMultiLvlLbl val="0"/>
      </c:catAx>
      <c:valAx>
        <c:axId val="37140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4</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AEBF-40B8-AE47-24BC85A05E1B}"/>
            </c:ext>
          </c:extLst>
        </c:ser>
        <c:dLbls>
          <c:showLegendKey val="0"/>
          <c:showVal val="0"/>
          <c:showCatName val="0"/>
          <c:showSerName val="0"/>
          <c:showPercent val="0"/>
          <c:showBubbleSize val="0"/>
        </c:dLbls>
        <c:smooth val="0"/>
        <c:axId val="371412432"/>
        <c:axId val="371382912"/>
      </c:lineChart>
      <c:dateAx>
        <c:axId val="37141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82912"/>
        <c:crosses val="autoZero"/>
        <c:auto val="1"/>
        <c:lblOffset val="100"/>
        <c:baseTimeUnit val="days"/>
      </c:dateAx>
      <c:valAx>
        <c:axId val="37138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1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6AFD-417F-9DBF-899198068C83}"/>
            </c:ext>
          </c:extLst>
        </c:ser>
        <c:dLbls>
          <c:showLegendKey val="0"/>
          <c:showVal val="0"/>
          <c:showCatName val="0"/>
          <c:showSerName val="0"/>
          <c:showPercent val="0"/>
          <c:showBubbleSize val="0"/>
        </c:dLbls>
        <c:smooth val="0"/>
        <c:axId val="371389144"/>
        <c:axId val="371383240"/>
      </c:lineChart>
      <c:dateAx>
        <c:axId val="37138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83240"/>
        <c:crosses val="autoZero"/>
        <c:auto val="1"/>
        <c:lblOffset val="100"/>
        <c:baseTimeUnit val="days"/>
      </c:dateAx>
      <c:valAx>
        <c:axId val="37138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8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0</c:v>
                </c:pt>
                <c:pt idx="2">
                  <c:v>3</c:v>
                </c:pt>
                <c:pt idx="3">
                  <c:v>20</c:v>
                </c:pt>
                <c:pt idx="4">
                  <c:v>2</c:v>
                </c:pt>
                <c:pt idx="5">
                  <c:v>3</c:v>
                </c:pt>
                <c:pt idx="6">
                  <c:v>2</c:v>
                </c:pt>
                <c:pt idx="7">
                  <c:v>0</c:v>
                </c:pt>
                <c:pt idx="8">
                  <c:v>4</c:v>
                </c:pt>
                <c:pt idx="9">
                  <c:v>0</c:v>
                </c:pt>
                <c:pt idx="10">
                  <c:v>2</c:v>
                </c:pt>
                <c:pt idx="11">
                  <c:v>2</c:v>
                </c:pt>
                <c:pt idx="12">
                  <c:v>11</c:v>
                </c:pt>
                <c:pt idx="13">
                  <c:v>7</c:v>
                </c:pt>
                <c:pt idx="14">
                  <c:v>2</c:v>
                </c:pt>
                <c:pt idx="15">
                  <c:v>0</c:v>
                </c:pt>
                <c:pt idx="16">
                  <c:v>2</c:v>
                </c:pt>
                <c:pt idx="17">
                  <c:v>18</c:v>
                </c:pt>
                <c:pt idx="18">
                  <c:v>5</c:v>
                </c:pt>
                <c:pt idx="19">
                  <c:v>7</c:v>
                </c:pt>
                <c:pt idx="20">
                  <c:v>5</c:v>
                </c:pt>
                <c:pt idx="21">
                  <c:v>2</c:v>
                </c:pt>
                <c:pt idx="22">
                  <c:v>1</c:v>
                </c:pt>
                <c:pt idx="23">
                  <c:v>0</c:v>
                </c:pt>
                <c:pt idx="24">
                  <c:v>1</c:v>
                </c:pt>
                <c:pt idx="25">
                  <c:v>2</c:v>
                </c:pt>
                <c:pt idx="26">
                  <c:v>2</c:v>
                </c:pt>
                <c:pt idx="27">
                  <c:v>5</c:v>
                </c:pt>
              </c:numCache>
            </c:numRef>
          </c:val>
          <c:smooth val="0"/>
          <c:extLst>
            <c:ext xmlns:c16="http://schemas.microsoft.com/office/drawing/2014/chart" uri="{C3380CC4-5D6E-409C-BE32-E72D297353CC}">
              <c16:uniqueId val="{00000000-2D19-418B-AFF2-C254A16D4D8B}"/>
            </c:ext>
          </c:extLst>
        </c:ser>
        <c:dLbls>
          <c:showLegendKey val="0"/>
          <c:showVal val="0"/>
          <c:showCatName val="0"/>
          <c:showSerName val="0"/>
          <c:showPercent val="0"/>
          <c:showBubbleSize val="0"/>
        </c:dLbls>
        <c:smooth val="0"/>
        <c:axId val="371385864"/>
        <c:axId val="371386192"/>
      </c:lineChart>
      <c:dateAx>
        <c:axId val="37138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86192"/>
        <c:crosses val="autoZero"/>
        <c:auto val="1"/>
        <c:lblOffset val="100"/>
        <c:baseTimeUnit val="days"/>
      </c:dateAx>
      <c:valAx>
        <c:axId val="37138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8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0</c:v>
                </c:pt>
                <c:pt idx="17">
                  <c:v>1</c:v>
                </c:pt>
                <c:pt idx="18">
                  <c:v>2</c:v>
                </c:pt>
                <c:pt idx="19">
                  <c:v>0</c:v>
                </c:pt>
                <c:pt idx="20">
                  <c:v>0</c:v>
                </c:pt>
                <c:pt idx="21">
                  <c:v>1</c:v>
                </c:pt>
                <c:pt idx="22">
                  <c:v>0</c:v>
                </c:pt>
                <c:pt idx="23">
                  <c:v>0</c:v>
                </c:pt>
                <c:pt idx="24">
                  <c:v>1</c:v>
                </c:pt>
                <c:pt idx="25">
                  <c:v>0</c:v>
                </c:pt>
                <c:pt idx="26">
                  <c:v>2</c:v>
                </c:pt>
                <c:pt idx="27">
                  <c:v>0</c:v>
                </c:pt>
              </c:numCache>
            </c:numRef>
          </c:val>
          <c:smooth val="0"/>
          <c:extLst>
            <c:ext xmlns:c16="http://schemas.microsoft.com/office/drawing/2014/chart" uri="{C3380CC4-5D6E-409C-BE32-E72D297353CC}">
              <c16:uniqueId val="{00000000-493B-4362-BF22-1CF5DB63900B}"/>
            </c:ext>
          </c:extLst>
        </c:ser>
        <c:dLbls>
          <c:showLegendKey val="0"/>
          <c:showVal val="0"/>
          <c:showCatName val="0"/>
          <c:showSerName val="0"/>
          <c:showPercent val="0"/>
          <c:showBubbleSize val="0"/>
        </c:dLbls>
        <c:smooth val="0"/>
        <c:axId val="329964336"/>
        <c:axId val="329959744"/>
      </c:lineChart>
      <c:dateAx>
        <c:axId val="32996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59744"/>
        <c:crosses val="autoZero"/>
        <c:auto val="1"/>
        <c:lblOffset val="100"/>
        <c:baseTimeUnit val="days"/>
      </c:dateAx>
      <c:valAx>
        <c:axId val="32995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6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6</c:v>
                </c:pt>
                <c:pt idx="2">
                  <c:v>19</c:v>
                </c:pt>
                <c:pt idx="3">
                  <c:v>36</c:v>
                </c:pt>
                <c:pt idx="4">
                  <c:v>11</c:v>
                </c:pt>
                <c:pt idx="5">
                  <c:v>245</c:v>
                </c:pt>
                <c:pt idx="6">
                  <c:v>379</c:v>
                </c:pt>
                <c:pt idx="7">
                  <c:v>49</c:v>
                </c:pt>
                <c:pt idx="8">
                  <c:v>5</c:v>
                </c:pt>
                <c:pt idx="9">
                  <c:v>1</c:v>
                </c:pt>
                <c:pt idx="10">
                  <c:v>5</c:v>
                </c:pt>
                <c:pt idx="11">
                  <c:v>25</c:v>
                </c:pt>
                <c:pt idx="12">
                  <c:v>18</c:v>
                </c:pt>
                <c:pt idx="13">
                  <c:v>8</c:v>
                </c:pt>
                <c:pt idx="14">
                  <c:v>20</c:v>
                </c:pt>
                <c:pt idx="15">
                  <c:v>16</c:v>
                </c:pt>
                <c:pt idx="16">
                  <c:v>9</c:v>
                </c:pt>
                <c:pt idx="17">
                  <c:v>48</c:v>
                </c:pt>
                <c:pt idx="18">
                  <c:v>31</c:v>
                </c:pt>
                <c:pt idx="19">
                  <c:v>30</c:v>
                </c:pt>
                <c:pt idx="20">
                  <c:v>10</c:v>
                </c:pt>
                <c:pt idx="21">
                  <c:v>8</c:v>
                </c:pt>
                <c:pt idx="22">
                  <c:v>10</c:v>
                </c:pt>
                <c:pt idx="23">
                  <c:v>15</c:v>
                </c:pt>
                <c:pt idx="24">
                  <c:v>49</c:v>
                </c:pt>
                <c:pt idx="25">
                  <c:v>21</c:v>
                </c:pt>
                <c:pt idx="26">
                  <c:v>4</c:v>
                </c:pt>
                <c:pt idx="27">
                  <c:v>9</c:v>
                </c:pt>
              </c:numCache>
            </c:numRef>
          </c:val>
          <c:smooth val="0"/>
          <c:extLst>
            <c:ext xmlns:c16="http://schemas.microsoft.com/office/drawing/2014/chart" uri="{C3380CC4-5D6E-409C-BE32-E72D297353CC}">
              <c16:uniqueId val="{00000000-272C-4DEA-A33C-748AAC8CCC10}"/>
            </c:ext>
          </c:extLst>
        </c:ser>
        <c:dLbls>
          <c:showLegendKey val="0"/>
          <c:showVal val="0"/>
          <c:showCatName val="0"/>
          <c:showSerName val="0"/>
          <c:showPercent val="0"/>
          <c:showBubbleSize val="0"/>
        </c:dLbls>
        <c:smooth val="0"/>
        <c:axId val="329967944"/>
        <c:axId val="329974832"/>
      </c:lineChart>
      <c:dateAx>
        <c:axId val="32996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74832"/>
        <c:crosses val="autoZero"/>
        <c:auto val="1"/>
        <c:lblOffset val="100"/>
        <c:baseTimeUnit val="days"/>
      </c:dateAx>
      <c:valAx>
        <c:axId val="32997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6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49</c:v>
                </c:pt>
                <c:pt idx="1">
                  <c:v>65</c:v>
                </c:pt>
                <c:pt idx="2">
                  <c:v>7385</c:v>
                </c:pt>
                <c:pt idx="3">
                  <c:v>478</c:v>
                </c:pt>
                <c:pt idx="4">
                  <c:v>219</c:v>
                </c:pt>
                <c:pt idx="5">
                  <c:v>7850</c:v>
                </c:pt>
                <c:pt idx="6">
                  <c:v>11590</c:v>
                </c:pt>
                <c:pt idx="7">
                  <c:v>2172</c:v>
                </c:pt>
                <c:pt idx="8">
                  <c:v>60</c:v>
                </c:pt>
                <c:pt idx="9">
                  <c:v>33</c:v>
                </c:pt>
                <c:pt idx="10">
                  <c:v>138</c:v>
                </c:pt>
                <c:pt idx="11">
                  <c:v>3589</c:v>
                </c:pt>
                <c:pt idx="12">
                  <c:v>1129</c:v>
                </c:pt>
                <c:pt idx="13">
                  <c:v>271</c:v>
                </c:pt>
                <c:pt idx="14">
                  <c:v>3601</c:v>
                </c:pt>
                <c:pt idx="15">
                  <c:v>3178</c:v>
                </c:pt>
                <c:pt idx="16">
                  <c:v>1428</c:v>
                </c:pt>
                <c:pt idx="17">
                  <c:v>7554</c:v>
                </c:pt>
                <c:pt idx="18">
                  <c:v>13461</c:v>
                </c:pt>
                <c:pt idx="19">
                  <c:v>11059</c:v>
                </c:pt>
                <c:pt idx="20">
                  <c:v>144</c:v>
                </c:pt>
                <c:pt idx="21">
                  <c:v>163</c:v>
                </c:pt>
                <c:pt idx="22">
                  <c:v>2768</c:v>
                </c:pt>
                <c:pt idx="23">
                  <c:v>4913</c:v>
                </c:pt>
                <c:pt idx="24">
                  <c:v>21015</c:v>
                </c:pt>
                <c:pt idx="25">
                  <c:v>4902</c:v>
                </c:pt>
                <c:pt idx="26">
                  <c:v>108</c:v>
                </c:pt>
                <c:pt idx="27">
                  <c:v>87</c:v>
                </c:pt>
              </c:numCache>
            </c:numRef>
          </c:val>
          <c:smooth val="0"/>
          <c:extLst>
            <c:ext xmlns:c16="http://schemas.microsoft.com/office/drawing/2014/chart" uri="{C3380CC4-5D6E-409C-BE32-E72D297353CC}">
              <c16:uniqueId val="{00000000-5376-4031-A83D-9BF46ABE5771}"/>
            </c:ext>
          </c:extLst>
        </c:ser>
        <c:dLbls>
          <c:showLegendKey val="0"/>
          <c:showVal val="0"/>
          <c:showCatName val="0"/>
          <c:showSerName val="0"/>
          <c:showPercent val="0"/>
          <c:showBubbleSize val="0"/>
        </c:dLbls>
        <c:smooth val="0"/>
        <c:axId val="329975488"/>
        <c:axId val="329968272"/>
      </c:lineChart>
      <c:dateAx>
        <c:axId val="32997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68272"/>
        <c:crosses val="autoZero"/>
        <c:auto val="1"/>
        <c:lblOffset val="100"/>
        <c:baseTimeUnit val="days"/>
      </c:dateAx>
      <c:valAx>
        <c:axId val="32996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7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3EC7-4C85-832C-1791DF6F6643}"/>
            </c:ext>
          </c:extLst>
        </c:ser>
        <c:dLbls>
          <c:showLegendKey val="0"/>
          <c:showVal val="0"/>
          <c:showCatName val="0"/>
          <c:showSerName val="0"/>
          <c:showPercent val="0"/>
          <c:showBubbleSize val="0"/>
        </c:dLbls>
        <c:smooth val="0"/>
        <c:axId val="329969912"/>
        <c:axId val="329971552"/>
      </c:lineChart>
      <c:dateAx>
        <c:axId val="32996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71552"/>
        <c:crosses val="autoZero"/>
        <c:auto val="1"/>
        <c:lblOffset val="100"/>
        <c:baseTimeUnit val="days"/>
      </c:dateAx>
      <c:valAx>
        <c:axId val="32997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6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F20D-44EB-8151-DDBDCB1B561B}"/>
            </c:ext>
          </c:extLst>
        </c:ser>
        <c:dLbls>
          <c:showLegendKey val="0"/>
          <c:showVal val="0"/>
          <c:showCatName val="0"/>
          <c:showSerName val="0"/>
          <c:showPercent val="0"/>
          <c:showBubbleSize val="0"/>
        </c:dLbls>
        <c:smooth val="0"/>
        <c:axId val="329979096"/>
        <c:axId val="329985328"/>
      </c:lineChart>
      <c:dateAx>
        <c:axId val="32997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85328"/>
        <c:crosses val="autoZero"/>
        <c:auto val="1"/>
        <c:lblOffset val="100"/>
        <c:baseTimeUnit val="days"/>
      </c:dateAx>
      <c:valAx>
        <c:axId val="32998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7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AE7FF-7D51-4B78-BD69-DC802FCB265C}"/>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AAC10816-BB18-4EE2-8ECF-64D4F4ABB88F}"/>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1758504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5D44-21A4-411A-8404-5A5B8BAEEB4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23D6660-4D80-4B86-A0FF-835327008B6C}"/>
              </a:ext>
            </a:extLst>
          </p:cNvPr>
          <p:cNvGraphicFramePr>
            <a:graphicFrameLocks noGrp="1"/>
          </p:cNvGraphicFramePr>
          <p:nvPr>
            <p:ph type="tbl" sz="quarter" idx="13"/>
            <p:extLst>
              <p:ext uri="{D42A27DB-BD31-4B8C-83A1-F6EECF244321}">
                <p14:modId xmlns:p14="http://schemas.microsoft.com/office/powerpoint/2010/main" val="328723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7405670"/>
                    </a:ext>
                  </a:extLst>
                </a:gridCol>
                <a:gridCol w="740664">
                  <a:extLst>
                    <a:ext uri="{9D8B030D-6E8A-4147-A177-3AD203B41FA5}">
                      <a16:colId xmlns:a16="http://schemas.microsoft.com/office/drawing/2014/main" val="1371418123"/>
                    </a:ext>
                  </a:extLst>
                </a:gridCol>
                <a:gridCol w="740664">
                  <a:extLst>
                    <a:ext uri="{9D8B030D-6E8A-4147-A177-3AD203B41FA5}">
                      <a16:colId xmlns:a16="http://schemas.microsoft.com/office/drawing/2014/main" val="1280698367"/>
                    </a:ext>
                  </a:extLst>
                </a:gridCol>
                <a:gridCol w="740664">
                  <a:extLst>
                    <a:ext uri="{9D8B030D-6E8A-4147-A177-3AD203B41FA5}">
                      <a16:colId xmlns:a16="http://schemas.microsoft.com/office/drawing/2014/main" val="2253244450"/>
                    </a:ext>
                  </a:extLst>
                </a:gridCol>
                <a:gridCol w="740664">
                  <a:extLst>
                    <a:ext uri="{9D8B030D-6E8A-4147-A177-3AD203B41FA5}">
                      <a16:colId xmlns:a16="http://schemas.microsoft.com/office/drawing/2014/main" val="669292518"/>
                    </a:ext>
                  </a:extLst>
                </a:gridCol>
                <a:gridCol w="740664">
                  <a:extLst>
                    <a:ext uri="{9D8B030D-6E8A-4147-A177-3AD203B41FA5}">
                      <a16:colId xmlns:a16="http://schemas.microsoft.com/office/drawing/2014/main" val="4286773358"/>
                    </a:ext>
                  </a:extLst>
                </a:gridCol>
                <a:gridCol w="740664">
                  <a:extLst>
                    <a:ext uri="{9D8B030D-6E8A-4147-A177-3AD203B41FA5}">
                      <a16:colId xmlns:a16="http://schemas.microsoft.com/office/drawing/2014/main" val="2911246802"/>
                    </a:ext>
                  </a:extLst>
                </a:gridCol>
                <a:gridCol w="740664">
                  <a:extLst>
                    <a:ext uri="{9D8B030D-6E8A-4147-A177-3AD203B41FA5}">
                      <a16:colId xmlns:a16="http://schemas.microsoft.com/office/drawing/2014/main" val="1870716070"/>
                    </a:ext>
                  </a:extLst>
                </a:gridCol>
                <a:gridCol w="740664">
                  <a:extLst>
                    <a:ext uri="{9D8B030D-6E8A-4147-A177-3AD203B41FA5}">
                      <a16:colId xmlns:a16="http://schemas.microsoft.com/office/drawing/2014/main" val="2523057006"/>
                    </a:ext>
                  </a:extLst>
                </a:gridCol>
                <a:gridCol w="740664">
                  <a:extLst>
                    <a:ext uri="{9D8B030D-6E8A-4147-A177-3AD203B41FA5}">
                      <a16:colId xmlns:a16="http://schemas.microsoft.com/office/drawing/2014/main" val="24616944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4561468"/>
                  </a:ext>
                </a:extLst>
              </a:tr>
              <a:tr h="370840">
                <a:tc>
                  <a:txBody>
                    <a:bodyPr/>
                    <a:lstStyle/>
                    <a:p>
                      <a:r>
                        <a:rPr lang="en-US" sz="1000"/>
                        <a:t>Escape Travel Expert</a:t>
                      </a:r>
                    </a:p>
                  </a:txBody>
                  <a:tcPr/>
                </a:tc>
                <a:tc>
                  <a:txBody>
                    <a:bodyPr/>
                    <a:lstStyle/>
                    <a:p>
                      <a:r>
                        <a:rPr lang="en-US" sz="1000"/>
                        <a:t>4858</a:t>
                      </a:r>
                    </a:p>
                  </a:txBody>
                  <a:tcPr/>
                </a:tc>
                <a:tc>
                  <a:txBody>
                    <a:bodyPr/>
                    <a:lstStyle/>
                    <a:p>
                      <a:r>
                        <a:rPr lang="en-US" sz="1000"/>
                        <a:t>41</a:t>
                      </a:r>
                    </a:p>
                  </a:txBody>
                  <a:tcPr/>
                </a:tc>
                <a:tc>
                  <a:txBody>
                    <a:bodyPr/>
                    <a:lstStyle/>
                    <a:p>
                      <a:r>
                        <a:rPr lang="en-US" sz="1000"/>
                        <a:t>26</a:t>
                      </a:r>
                    </a:p>
                  </a:txBody>
                  <a:tcPr/>
                </a:tc>
                <a:tc>
                  <a:txBody>
                    <a:bodyPr/>
                    <a:lstStyle/>
                    <a:p>
                      <a:r>
                        <a:rPr lang="en-US" sz="1000"/>
                        <a:t>114</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0.0946%</a:t>
                      </a:r>
                    </a:p>
                  </a:txBody>
                  <a:tcPr/>
                </a:tc>
                <a:tc>
                  <a:txBody>
                    <a:bodyPr/>
                    <a:lstStyle/>
                    <a:p>
                      <a:r>
                        <a:rPr lang="en-US" sz="1000"/>
                        <a:t>0.0%</a:t>
                      </a:r>
                    </a:p>
                  </a:txBody>
                  <a:tcPr/>
                </a:tc>
                <a:extLst>
                  <a:ext uri="{0D108BD9-81ED-4DB2-BD59-A6C34878D82A}">
                    <a16:rowId xmlns:a16="http://schemas.microsoft.com/office/drawing/2014/main" val="1521881604"/>
                  </a:ext>
                </a:extLst>
              </a:tr>
            </a:tbl>
          </a:graphicData>
        </a:graphic>
      </p:graphicFrame>
      <p:sp>
        <p:nvSpPr>
          <p:cNvPr id="4" name="Text Placeholder 3">
            <a:extLst>
              <a:ext uri="{FF2B5EF4-FFF2-40B4-BE49-F238E27FC236}">
                <a16:creationId xmlns:a16="http://schemas.microsoft.com/office/drawing/2014/main" id="{CCE7419D-5839-4B33-BCEC-2CE3F3A8811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63974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CEA8-7574-44E0-8CAC-ACF12309CCA5}"/>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3BF11D64-7E4B-4B61-AA22-7CA7CEAAA763}"/>
              </a:ext>
            </a:extLst>
          </p:cNvPr>
          <p:cNvGraphicFramePr>
            <a:graphicFrameLocks noGrp="1"/>
          </p:cNvGraphicFramePr>
          <p:nvPr>
            <p:ph type="chart" sz="quarter" idx="13"/>
            <p:extLst>
              <p:ext uri="{D42A27DB-BD31-4B8C-83A1-F6EECF244321}">
                <p14:modId xmlns:p14="http://schemas.microsoft.com/office/powerpoint/2010/main" val="1632913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F10C15-2F25-4665-8FB4-701CCF0CD40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0B0C09C-F5D5-41AD-B5C8-A8E2435D28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680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7D3A-47E8-41F8-806D-78B1088EFD2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C66B193-AECD-4440-95D0-682783ADC777}"/>
              </a:ext>
            </a:extLst>
          </p:cNvPr>
          <p:cNvGraphicFramePr>
            <a:graphicFrameLocks noGrp="1"/>
          </p:cNvGraphicFramePr>
          <p:nvPr>
            <p:ph type="chart" sz="quarter" idx="13"/>
            <p:extLst>
              <p:ext uri="{D42A27DB-BD31-4B8C-83A1-F6EECF244321}">
                <p14:modId xmlns:p14="http://schemas.microsoft.com/office/powerpoint/2010/main" val="2137629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5CAFA-2DAA-44AF-984A-07CD5FBB1AD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A70B548-3722-4819-98E6-949298735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6603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59861-50A8-45E0-88C6-AE140AD6AA28}"/>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A8D04345-2F03-48C4-A31F-0CB76FB756FC}"/>
              </a:ext>
            </a:extLst>
          </p:cNvPr>
          <p:cNvGraphicFramePr>
            <a:graphicFrameLocks noGrp="1"/>
          </p:cNvGraphicFramePr>
          <p:nvPr>
            <p:ph type="tbl" sz="quarter" idx="13"/>
            <p:extLst>
              <p:ext uri="{D42A27DB-BD31-4B8C-83A1-F6EECF244321}">
                <p14:modId xmlns:p14="http://schemas.microsoft.com/office/powerpoint/2010/main" val="90233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3062201"/>
                    </a:ext>
                  </a:extLst>
                </a:gridCol>
                <a:gridCol w="658368">
                  <a:extLst>
                    <a:ext uri="{9D8B030D-6E8A-4147-A177-3AD203B41FA5}">
                      <a16:colId xmlns:a16="http://schemas.microsoft.com/office/drawing/2014/main" val="1266391834"/>
                    </a:ext>
                  </a:extLst>
                </a:gridCol>
                <a:gridCol w="658368">
                  <a:extLst>
                    <a:ext uri="{9D8B030D-6E8A-4147-A177-3AD203B41FA5}">
                      <a16:colId xmlns:a16="http://schemas.microsoft.com/office/drawing/2014/main" val="76344506"/>
                    </a:ext>
                  </a:extLst>
                </a:gridCol>
                <a:gridCol w="658368">
                  <a:extLst>
                    <a:ext uri="{9D8B030D-6E8A-4147-A177-3AD203B41FA5}">
                      <a16:colId xmlns:a16="http://schemas.microsoft.com/office/drawing/2014/main" val="437242133"/>
                    </a:ext>
                  </a:extLst>
                </a:gridCol>
                <a:gridCol w="658368">
                  <a:extLst>
                    <a:ext uri="{9D8B030D-6E8A-4147-A177-3AD203B41FA5}">
                      <a16:colId xmlns:a16="http://schemas.microsoft.com/office/drawing/2014/main" val="2421223303"/>
                    </a:ext>
                  </a:extLst>
                </a:gridCol>
                <a:gridCol w="658368">
                  <a:extLst>
                    <a:ext uri="{9D8B030D-6E8A-4147-A177-3AD203B41FA5}">
                      <a16:colId xmlns:a16="http://schemas.microsoft.com/office/drawing/2014/main" val="4037404504"/>
                    </a:ext>
                  </a:extLst>
                </a:gridCol>
                <a:gridCol w="658368">
                  <a:extLst>
                    <a:ext uri="{9D8B030D-6E8A-4147-A177-3AD203B41FA5}">
                      <a16:colId xmlns:a16="http://schemas.microsoft.com/office/drawing/2014/main" val="2851366746"/>
                    </a:ext>
                  </a:extLst>
                </a:gridCol>
                <a:gridCol w="658368">
                  <a:extLst>
                    <a:ext uri="{9D8B030D-6E8A-4147-A177-3AD203B41FA5}">
                      <a16:colId xmlns:a16="http://schemas.microsoft.com/office/drawing/2014/main" val="412882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98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- 2018-02-28 03:52:55</a:t>
                      </a:r>
                      <a:r>
                        <a:rPr kumimoji="0" lang="en-US" sz="1000" b="0" i="0" u="none" strike="noStrike" kern="1200" cap="none" spc="0" normalizeH="0" baseline="0" noProof="0">
                          <a:ln>
                            <a:noFill/>
                          </a:ln>
                          <a:solidFill>
                            <a:prstClr val="black"/>
                          </a:solidFill>
                          <a:effectLst/>
                          <a:uLnTx/>
                          <a:uFillTx/>
                          <a:latin typeface="+mn-lt"/>
                          <a:ea typeface="+mn-ea"/>
                          <a:cs typeface="+mn-cs"/>
                        </a:rPr>
                        <a:t>
No matter how many countries you've been to, there's always somewhere new to explore. Click on the link below to discover the 100 trips everyone should take in their lifetime, according to the world's top travel 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078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- 2018-02-27 12:29:44</a:t>
                      </a:r>
                      <a:r>
                        <a:rPr kumimoji="0" lang="en-US" sz="1000" b="0" i="0" u="none" strike="noStrike" kern="1200" cap="none" spc="0" normalizeH="0" baseline="0" noProof="0">
                          <a:ln>
                            <a:noFill/>
                          </a:ln>
                          <a:solidFill>
                            <a:prstClr val="black"/>
                          </a:solidFill>
                          <a:effectLst/>
                          <a:uLnTx/>
                          <a:uFillTx/>
                          <a:latin typeface="+mn-lt"/>
                          <a:ea typeface="+mn-ea"/>
                          <a:cs typeface="+mn-cs"/>
                        </a:rPr>
                        <a:t>
If you are a big fan of nature, there's nothing better than trekking to the Taal volcano in the Philippines. Impressive and definitely worth seeing in your lifetime! Devoted adventurers, your journey awaits! To find out more, email us on info@escapetravelexpert.com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21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- 2018-02-26 03:57:31</a:t>
                      </a:r>
                      <a:r>
                        <a:rPr kumimoji="0" lang="en-US" sz="1000" b="0" i="0" u="none" strike="noStrike" kern="1200" cap="none" spc="0" normalizeH="0" baseline="0" noProof="0">
                          <a:ln>
                            <a:noFill/>
                          </a:ln>
                          <a:solidFill>
                            <a:prstClr val="black"/>
                          </a:solidFill>
                          <a:effectLst/>
                          <a:uLnTx/>
                          <a:uFillTx/>
                          <a:latin typeface="+mn-lt"/>
                          <a:ea typeface="+mn-ea"/>
                          <a:cs typeface="+mn-cs"/>
                        </a:rPr>
                        <a:t>
Easter is right around the corner and we think it's just about time to start planning your escape! Florence is the perfect city to enjoy the Easter holidays with their impressive events, incredible art and culture, and magnificent gardens. Contact us to personalize your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593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- 2018-02-25 12:35:40</a:t>
                      </a:r>
                      <a:r>
                        <a:rPr kumimoji="0" lang="en-US" sz="1000" b="0" i="0" u="none" strike="noStrike" kern="1200" cap="none" spc="0" normalizeH="0" baseline="0" noProof="0">
                          <a:ln>
                            <a:noFill/>
                          </a:ln>
                          <a:solidFill>
                            <a:prstClr val="black"/>
                          </a:solidFill>
                          <a:effectLst/>
                          <a:uLnTx/>
                          <a:uFillTx/>
                          <a:latin typeface="+mn-lt"/>
                          <a:ea typeface="+mn-ea"/>
                          <a:cs typeface="+mn-cs"/>
                        </a:rPr>
                        <a:t>
Here's a mind-blowing fact: This Icehotel in Sweden is built each year from the snow up and reopens in a new form. The rooms are designed by international artists who pick a new theme every year. Curious to see what's inside? Hurry up and book now by calling us on +961 1 212161!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5755586"/>
                  </a:ext>
                </a:extLst>
              </a:tr>
            </a:tbl>
          </a:graphicData>
        </a:graphic>
      </p:graphicFrame>
      <p:sp>
        <p:nvSpPr>
          <p:cNvPr id="4" name="Text Placeholder 3">
            <a:extLst>
              <a:ext uri="{FF2B5EF4-FFF2-40B4-BE49-F238E27FC236}">
                <a16:creationId xmlns:a16="http://schemas.microsoft.com/office/drawing/2014/main" id="{D5C5793F-C4B0-43DD-B13B-C4AFA6B48B7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56143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5DE7D-4153-40AF-BD6F-43618C3A0899}"/>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421CA4B5-8705-47DB-8572-70645915F0E5}"/>
              </a:ext>
            </a:extLst>
          </p:cNvPr>
          <p:cNvGraphicFramePr>
            <a:graphicFrameLocks noGrp="1"/>
          </p:cNvGraphicFramePr>
          <p:nvPr>
            <p:ph type="tbl" sz="quarter" idx="13"/>
            <p:extLst>
              <p:ext uri="{D42A27DB-BD31-4B8C-83A1-F6EECF244321}">
                <p14:modId xmlns:p14="http://schemas.microsoft.com/office/powerpoint/2010/main" val="295280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4178751"/>
                    </a:ext>
                  </a:extLst>
                </a:gridCol>
                <a:gridCol w="658368">
                  <a:extLst>
                    <a:ext uri="{9D8B030D-6E8A-4147-A177-3AD203B41FA5}">
                      <a16:colId xmlns:a16="http://schemas.microsoft.com/office/drawing/2014/main" val="670754786"/>
                    </a:ext>
                  </a:extLst>
                </a:gridCol>
                <a:gridCol w="658368">
                  <a:extLst>
                    <a:ext uri="{9D8B030D-6E8A-4147-A177-3AD203B41FA5}">
                      <a16:colId xmlns:a16="http://schemas.microsoft.com/office/drawing/2014/main" val="1589302133"/>
                    </a:ext>
                  </a:extLst>
                </a:gridCol>
                <a:gridCol w="658368">
                  <a:extLst>
                    <a:ext uri="{9D8B030D-6E8A-4147-A177-3AD203B41FA5}">
                      <a16:colId xmlns:a16="http://schemas.microsoft.com/office/drawing/2014/main" val="1865965096"/>
                    </a:ext>
                  </a:extLst>
                </a:gridCol>
                <a:gridCol w="658368">
                  <a:extLst>
                    <a:ext uri="{9D8B030D-6E8A-4147-A177-3AD203B41FA5}">
                      <a16:colId xmlns:a16="http://schemas.microsoft.com/office/drawing/2014/main" val="3756244937"/>
                    </a:ext>
                  </a:extLst>
                </a:gridCol>
                <a:gridCol w="658368">
                  <a:extLst>
                    <a:ext uri="{9D8B030D-6E8A-4147-A177-3AD203B41FA5}">
                      <a16:colId xmlns:a16="http://schemas.microsoft.com/office/drawing/2014/main" val="1158546866"/>
                    </a:ext>
                  </a:extLst>
                </a:gridCol>
                <a:gridCol w="658368">
                  <a:extLst>
                    <a:ext uri="{9D8B030D-6E8A-4147-A177-3AD203B41FA5}">
                      <a16:colId xmlns:a16="http://schemas.microsoft.com/office/drawing/2014/main" val="2909022399"/>
                    </a:ext>
                  </a:extLst>
                </a:gridCol>
                <a:gridCol w="658368">
                  <a:extLst>
                    <a:ext uri="{9D8B030D-6E8A-4147-A177-3AD203B41FA5}">
                      <a16:colId xmlns:a16="http://schemas.microsoft.com/office/drawing/2014/main" val="208747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192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- 2018-02-24 11:32:49</a:t>
                      </a:r>
                      <a:r>
                        <a:rPr kumimoji="0" lang="en-US" sz="1000" b="0" i="0" u="none" strike="noStrike" kern="1200" cap="none" spc="0" normalizeH="0" baseline="0" noProof="0">
                          <a:ln>
                            <a:noFill/>
                          </a:ln>
                          <a:solidFill>
                            <a:prstClr val="black"/>
                          </a:solidFill>
                          <a:effectLst/>
                          <a:uLnTx/>
                          <a:uFillTx/>
                          <a:latin typeface="+mn-lt"/>
                          <a:ea typeface="+mn-ea"/>
                          <a:cs typeface="+mn-cs"/>
                        </a:rPr>
                        <a:t>
British chop house meets Indian eatery... an irresistible blend! Tandoor Chop House, known as the best Indian restaurant in London, is built around food cooked in tandoor ovens, Indian spices and marinades, combined with prime cuts of meat. A place to socialize over plates of hearty, comforting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940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- 2018-02-23 10:38:54</a:t>
                      </a:r>
                      <a:r>
                        <a:rPr kumimoji="0" lang="en-US" sz="1000" b="0" i="0" u="none" strike="noStrike" kern="1200" cap="none" spc="0" normalizeH="0" baseline="0" noProof="0">
                          <a:ln>
                            <a:noFill/>
                          </a:ln>
                          <a:solidFill>
                            <a:prstClr val="black"/>
                          </a:solidFill>
                          <a:effectLst/>
                          <a:uLnTx/>
                          <a:uFillTx/>
                          <a:latin typeface="+mn-lt"/>
                          <a:ea typeface="+mn-ea"/>
                          <a:cs typeface="+mn-cs"/>
                        </a:rPr>
                        <a:t>
Picture yourself horseback riding in Torres del Paine, a national park in Chile rated the Eighth Wonder of the World in 2013. Long promenades in a heavenly landscape - an ideal journey to plan with your family! Call us on +961 1 212161 to know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423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- 2018-02-22 03:37:45</a:t>
                      </a:r>
                      <a:r>
                        <a:rPr kumimoji="0" lang="en-US" sz="1000" b="0" i="0" u="none" strike="noStrike" kern="1200" cap="none" spc="0" normalizeH="0" baseline="0" noProof="0">
                          <a:ln>
                            <a:noFill/>
                          </a:ln>
                          <a:solidFill>
                            <a:prstClr val="black"/>
                          </a:solidFill>
                          <a:effectLst/>
                          <a:uLnTx/>
                          <a:uFillTx/>
                          <a:latin typeface="+mn-lt"/>
                          <a:ea typeface="+mn-ea"/>
                          <a:cs typeface="+mn-cs"/>
                        </a:rPr>
                        <a:t>
It's about sharing your journey with that special someone.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104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- 2018-02-21 01:44:19</a:t>
                      </a:r>
                      <a:r>
                        <a:rPr kumimoji="0" lang="en-US" sz="1000" b="0" i="0" u="none" strike="noStrike" kern="1200" cap="none" spc="0" normalizeH="0" baseline="0" noProof="0">
                          <a:ln>
                            <a:noFill/>
                          </a:ln>
                          <a:solidFill>
                            <a:prstClr val="black"/>
                          </a:solidFill>
                          <a:effectLst/>
                          <a:uLnTx/>
                          <a:uFillTx/>
                          <a:latin typeface="+mn-lt"/>
                          <a:ea typeface="+mn-ea"/>
                          <a:cs typeface="+mn-cs"/>
                        </a:rPr>
                        <a:t>
So you and your special someone would like to travel together to a romantic getaway. There's more to consider than just your personal chemistry. What kind of traveler are you? Click on the link below to discover romantic getaways for different types of travelers.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988745"/>
                  </a:ext>
                </a:extLst>
              </a:tr>
            </a:tbl>
          </a:graphicData>
        </a:graphic>
      </p:graphicFrame>
      <p:sp>
        <p:nvSpPr>
          <p:cNvPr id="4" name="Text Placeholder 3">
            <a:extLst>
              <a:ext uri="{FF2B5EF4-FFF2-40B4-BE49-F238E27FC236}">
                <a16:creationId xmlns:a16="http://schemas.microsoft.com/office/drawing/2014/main" id="{69822901-B758-4FB5-B463-E98147F6623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90258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130A0-1794-4F63-A836-02E1FE0357CC}"/>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C0AF4CE2-47CA-4951-871B-EF49E6D8D99D}"/>
              </a:ext>
            </a:extLst>
          </p:cNvPr>
          <p:cNvGraphicFramePr>
            <a:graphicFrameLocks noGrp="1"/>
          </p:cNvGraphicFramePr>
          <p:nvPr>
            <p:ph type="tbl" sz="quarter" idx="13"/>
            <p:extLst>
              <p:ext uri="{D42A27DB-BD31-4B8C-83A1-F6EECF244321}">
                <p14:modId xmlns:p14="http://schemas.microsoft.com/office/powerpoint/2010/main" val="4221521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2642139"/>
                    </a:ext>
                  </a:extLst>
                </a:gridCol>
                <a:gridCol w="658368">
                  <a:extLst>
                    <a:ext uri="{9D8B030D-6E8A-4147-A177-3AD203B41FA5}">
                      <a16:colId xmlns:a16="http://schemas.microsoft.com/office/drawing/2014/main" val="1342855591"/>
                    </a:ext>
                  </a:extLst>
                </a:gridCol>
                <a:gridCol w="658368">
                  <a:extLst>
                    <a:ext uri="{9D8B030D-6E8A-4147-A177-3AD203B41FA5}">
                      <a16:colId xmlns:a16="http://schemas.microsoft.com/office/drawing/2014/main" val="1964315278"/>
                    </a:ext>
                  </a:extLst>
                </a:gridCol>
                <a:gridCol w="658368">
                  <a:extLst>
                    <a:ext uri="{9D8B030D-6E8A-4147-A177-3AD203B41FA5}">
                      <a16:colId xmlns:a16="http://schemas.microsoft.com/office/drawing/2014/main" val="450470515"/>
                    </a:ext>
                  </a:extLst>
                </a:gridCol>
                <a:gridCol w="658368">
                  <a:extLst>
                    <a:ext uri="{9D8B030D-6E8A-4147-A177-3AD203B41FA5}">
                      <a16:colId xmlns:a16="http://schemas.microsoft.com/office/drawing/2014/main" val="849707070"/>
                    </a:ext>
                  </a:extLst>
                </a:gridCol>
                <a:gridCol w="658368">
                  <a:extLst>
                    <a:ext uri="{9D8B030D-6E8A-4147-A177-3AD203B41FA5}">
                      <a16:colId xmlns:a16="http://schemas.microsoft.com/office/drawing/2014/main" val="455391401"/>
                    </a:ext>
                  </a:extLst>
                </a:gridCol>
                <a:gridCol w="658368">
                  <a:extLst>
                    <a:ext uri="{9D8B030D-6E8A-4147-A177-3AD203B41FA5}">
                      <a16:colId xmlns:a16="http://schemas.microsoft.com/office/drawing/2014/main" val="3454120194"/>
                    </a:ext>
                  </a:extLst>
                </a:gridCol>
                <a:gridCol w="658368">
                  <a:extLst>
                    <a:ext uri="{9D8B030D-6E8A-4147-A177-3AD203B41FA5}">
                      <a16:colId xmlns:a16="http://schemas.microsoft.com/office/drawing/2014/main" val="561424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304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- 2018-02-20 02:41:51</a:t>
                      </a:r>
                      <a:r>
                        <a:rPr kumimoji="0" lang="en-US" sz="1000" b="0" i="0" u="none" strike="noStrike" kern="1200" cap="none" spc="0" normalizeH="0" baseline="0" noProof="0">
                          <a:ln>
                            <a:noFill/>
                          </a:ln>
                          <a:solidFill>
                            <a:prstClr val="black"/>
                          </a:solidFill>
                          <a:effectLst/>
                          <a:uLnTx/>
                          <a:uFillTx/>
                          <a:latin typeface="+mn-lt"/>
                          <a:ea typeface="+mn-ea"/>
                          <a:cs typeface="+mn-cs"/>
                        </a:rPr>
                        <a:t>
Midweek Daydream: Beautiful Blue Waters. Get over the daily work stress with a gaze at Laamu's beautiful clear waters, situated in the Maldives. Plan your personalized trip to this amazing island with Escape Travel 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692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- 2018-02-19 02:07:03</a:t>
                      </a:r>
                      <a:r>
                        <a:rPr kumimoji="0" lang="en-US" sz="1000" b="0" i="0" u="none" strike="noStrike" kern="1200" cap="none" spc="0" normalizeH="0" baseline="0" noProof="0">
                          <a:ln>
                            <a:noFill/>
                          </a:ln>
                          <a:solidFill>
                            <a:prstClr val="black"/>
                          </a:solidFill>
                          <a:effectLst/>
                          <a:uLnTx/>
                          <a:uFillTx/>
                          <a:latin typeface="+mn-lt"/>
                          <a:ea typeface="+mn-ea"/>
                          <a:cs typeface="+mn-cs"/>
                        </a:rPr>
                        <a:t>
Counting down the days until Summer? Instead, how about an escape to the Caribbean from the gloomy winter weather? Pay us a visit to plan your unconventional trip to the sunny islands of the Caribbean 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326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- 2018-02-18 01:32:25</a:t>
                      </a:r>
                      <a:r>
                        <a:rPr kumimoji="0" lang="en-US" sz="1000" b="0" i="0" u="none" strike="noStrike" kern="1200" cap="none" spc="0" normalizeH="0" baseline="0" noProof="0">
                          <a:ln>
                            <a:noFill/>
                          </a:ln>
                          <a:solidFill>
                            <a:prstClr val="black"/>
                          </a:solidFill>
                          <a:effectLst/>
                          <a:uLnTx/>
                          <a:uFillTx/>
                          <a:latin typeface="+mn-lt"/>
                          <a:ea typeface="+mn-ea"/>
                          <a:cs typeface="+mn-cs"/>
                        </a:rPr>
                        <a:t>
Drive through the fascinating sceneries on an ultimate luxury driving tour through Europe. A brilliant way to explore the landscapes and enjoy the sights en route. Book your unforgettable driving experience with Escape Travel 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47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- 2018-02-17 06:46:51</a:t>
                      </a:r>
                      <a:r>
                        <a:rPr kumimoji="0" lang="en-US" sz="1000" b="0" i="0" u="none" strike="noStrike" kern="1200" cap="none" spc="0" normalizeH="0" baseline="0" noProof="0">
                          <a:ln>
                            <a:noFill/>
                          </a:ln>
                          <a:solidFill>
                            <a:prstClr val="black"/>
                          </a:solidFill>
                          <a:effectLst/>
                          <a:uLnTx/>
                          <a:uFillTx/>
                          <a:latin typeface="+mn-lt"/>
                          <a:ea typeface="+mn-ea"/>
                          <a:cs typeface="+mn-cs"/>
                        </a:rPr>
                        <a:t>
The Sanchaya Bintan resort, a short ferry ride from Singapore but worlds apart. Evoking the true spirit of South East Asia, the Sanchaya's conceptual design showcases the beauty, artistic culture and history of this spectacular corner of Indonesia, on the gorgeous island of Bintan.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1944943"/>
                  </a:ext>
                </a:extLst>
              </a:tr>
            </a:tbl>
          </a:graphicData>
        </a:graphic>
      </p:graphicFrame>
      <p:sp>
        <p:nvSpPr>
          <p:cNvPr id="4" name="Text Placeholder 3">
            <a:extLst>
              <a:ext uri="{FF2B5EF4-FFF2-40B4-BE49-F238E27FC236}">
                <a16:creationId xmlns:a16="http://schemas.microsoft.com/office/drawing/2014/main" id="{C86AD4AF-14CF-47C1-9E9D-DCE84122804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61501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3405-40F6-4250-8154-6CE7195E5012}"/>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81DAF339-4784-453E-8BF0-A5B3A43AA6C0}"/>
              </a:ext>
            </a:extLst>
          </p:cNvPr>
          <p:cNvGraphicFramePr>
            <a:graphicFrameLocks noGrp="1"/>
          </p:cNvGraphicFramePr>
          <p:nvPr>
            <p:ph type="tbl" sz="quarter" idx="13"/>
            <p:extLst>
              <p:ext uri="{D42A27DB-BD31-4B8C-83A1-F6EECF244321}">
                <p14:modId xmlns:p14="http://schemas.microsoft.com/office/powerpoint/2010/main" val="397409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5640307"/>
                    </a:ext>
                  </a:extLst>
                </a:gridCol>
                <a:gridCol w="658368">
                  <a:extLst>
                    <a:ext uri="{9D8B030D-6E8A-4147-A177-3AD203B41FA5}">
                      <a16:colId xmlns:a16="http://schemas.microsoft.com/office/drawing/2014/main" val="3943367138"/>
                    </a:ext>
                  </a:extLst>
                </a:gridCol>
                <a:gridCol w="658368">
                  <a:extLst>
                    <a:ext uri="{9D8B030D-6E8A-4147-A177-3AD203B41FA5}">
                      <a16:colId xmlns:a16="http://schemas.microsoft.com/office/drawing/2014/main" val="3900803098"/>
                    </a:ext>
                  </a:extLst>
                </a:gridCol>
                <a:gridCol w="658368">
                  <a:extLst>
                    <a:ext uri="{9D8B030D-6E8A-4147-A177-3AD203B41FA5}">
                      <a16:colId xmlns:a16="http://schemas.microsoft.com/office/drawing/2014/main" val="987315293"/>
                    </a:ext>
                  </a:extLst>
                </a:gridCol>
                <a:gridCol w="658368">
                  <a:extLst>
                    <a:ext uri="{9D8B030D-6E8A-4147-A177-3AD203B41FA5}">
                      <a16:colId xmlns:a16="http://schemas.microsoft.com/office/drawing/2014/main" val="159352574"/>
                    </a:ext>
                  </a:extLst>
                </a:gridCol>
                <a:gridCol w="658368">
                  <a:extLst>
                    <a:ext uri="{9D8B030D-6E8A-4147-A177-3AD203B41FA5}">
                      <a16:colId xmlns:a16="http://schemas.microsoft.com/office/drawing/2014/main" val="1176246981"/>
                    </a:ext>
                  </a:extLst>
                </a:gridCol>
                <a:gridCol w="658368">
                  <a:extLst>
                    <a:ext uri="{9D8B030D-6E8A-4147-A177-3AD203B41FA5}">
                      <a16:colId xmlns:a16="http://schemas.microsoft.com/office/drawing/2014/main" val="3683622432"/>
                    </a:ext>
                  </a:extLst>
                </a:gridCol>
                <a:gridCol w="658368">
                  <a:extLst>
                    <a:ext uri="{9D8B030D-6E8A-4147-A177-3AD203B41FA5}">
                      <a16:colId xmlns:a16="http://schemas.microsoft.com/office/drawing/2014/main" val="144508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637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- 2018-02-16 10:55:57</a:t>
                      </a:r>
                      <a:r>
                        <a:rPr kumimoji="0" lang="en-US" sz="1000" b="0" i="0" u="none" strike="noStrike" kern="1200" cap="none" spc="0" normalizeH="0" baseline="0" noProof="0">
                          <a:ln>
                            <a:noFill/>
                          </a:ln>
                          <a:solidFill>
                            <a:prstClr val="black"/>
                          </a:solidFill>
                          <a:effectLst/>
                          <a:uLnTx/>
                          <a:uFillTx/>
                          <a:latin typeface="+mn-lt"/>
                          <a:ea typeface="+mn-ea"/>
                          <a:cs typeface="+mn-cs"/>
                        </a:rPr>
                        <a:t>
Just imagine white ice all around... Glacier walking is an amazing adventure and a unique experience like no other. Intrigued? Send us an email on info@escapetravelexpert.com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311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- 2018-02-15 08:10:57</a:t>
                      </a:r>
                      <a:r>
                        <a:rPr kumimoji="0" lang="en-US" sz="1000" b="0" i="0" u="none" strike="noStrike" kern="1200" cap="none" spc="0" normalizeH="0" baseline="0" noProof="0">
                          <a:ln>
                            <a:noFill/>
                          </a:ln>
                          <a:solidFill>
                            <a:prstClr val="black"/>
                          </a:solidFill>
                          <a:effectLst/>
                          <a:uLnTx/>
                          <a:uFillTx/>
                          <a:latin typeface="+mn-lt"/>
                          <a:ea typeface="+mn-ea"/>
                          <a:cs typeface="+mn-cs"/>
                        </a:rPr>
                        <a:t>
Experience all things wintery and fun with an après ski party in Zermatt's legendary nightlife and unforgettable nights on the town. What better way to end a day on the slopes than hitting the bars and gathering with friends? Call us on +961 1 212161 to book your 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833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- 2018-02-14 11:47:26</a:t>
                      </a:r>
                      <a:r>
                        <a:rPr kumimoji="0" lang="en-US" sz="1000" b="0" i="0" u="none" strike="noStrike" kern="1200" cap="none" spc="0" normalizeH="0" baseline="0" noProof="0">
                          <a:ln>
                            <a:noFill/>
                          </a:ln>
                          <a:solidFill>
                            <a:prstClr val="black"/>
                          </a:solidFill>
                          <a:effectLst/>
                          <a:uLnTx/>
                          <a:uFillTx/>
                          <a:latin typeface="+mn-lt"/>
                          <a:ea typeface="+mn-ea"/>
                          <a:cs typeface="+mn-cs"/>
                        </a:rPr>
                        <a:t>
What kind of Valentine are you? The cozy, romantics that would rather be surrounded with crisp white snow while snuggling in front of a crackling fire with hot beverages in hand, or the lovers dreaming of warm tropical breezes, beautiful sunsets, and exquisite 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4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- 2018-02-13 13:09:04</a:t>
                      </a:r>
                      <a:r>
                        <a:rPr kumimoji="0" lang="en-US" sz="1000" b="0" i="0" u="none" strike="noStrike" kern="1200" cap="none" spc="0" normalizeH="0" baseline="0" noProof="0">
                          <a:ln>
                            <a:noFill/>
                          </a:ln>
                          <a:solidFill>
                            <a:prstClr val="black"/>
                          </a:solidFill>
                          <a:effectLst/>
                          <a:uLnTx/>
                          <a:uFillTx/>
                          <a:latin typeface="+mn-lt"/>
                          <a:ea typeface="+mn-ea"/>
                          <a:cs typeface="+mn-cs"/>
                        </a:rPr>
                        <a:t>
It's never too late to see Paris this beautiful. Taken by our one and only Jennifer El Hage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087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- 2018-02-12 10:46:00</a:t>
                      </a:r>
                      <a:r>
                        <a:rPr kumimoji="0" lang="en-US" sz="1000" b="0" i="0" u="none" strike="noStrike" kern="1200" cap="none" spc="0" normalizeH="0" baseline="0" noProof="0">
                          <a:ln>
                            <a:noFill/>
                          </a:ln>
                          <a:solidFill>
                            <a:prstClr val="black"/>
                          </a:solidFill>
                          <a:effectLst/>
                          <a:uLnTx/>
                          <a:uFillTx/>
                          <a:latin typeface="+mn-lt"/>
                          <a:ea typeface="+mn-ea"/>
                          <a:cs typeface="+mn-cs"/>
                        </a:rPr>
                        <a:t>
We're not your typical travel agency because you are not the typical tourist.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8591665"/>
                  </a:ext>
                </a:extLst>
              </a:tr>
            </a:tbl>
          </a:graphicData>
        </a:graphic>
      </p:graphicFrame>
      <p:sp>
        <p:nvSpPr>
          <p:cNvPr id="4" name="Text Placeholder 3">
            <a:extLst>
              <a:ext uri="{FF2B5EF4-FFF2-40B4-BE49-F238E27FC236}">
                <a16:creationId xmlns:a16="http://schemas.microsoft.com/office/drawing/2014/main" id="{6AA0C3E2-297D-48A3-85A2-B5AFF0C5BDC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37935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AD6F3-2EB0-4AD4-B115-8E52DE18AC6E}"/>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C7AA5740-147F-4136-B25F-B5A12025959D}"/>
              </a:ext>
            </a:extLst>
          </p:cNvPr>
          <p:cNvGraphicFramePr>
            <a:graphicFrameLocks noGrp="1"/>
          </p:cNvGraphicFramePr>
          <p:nvPr>
            <p:ph type="tbl" sz="quarter" idx="13"/>
            <p:extLst>
              <p:ext uri="{D42A27DB-BD31-4B8C-83A1-F6EECF244321}">
                <p14:modId xmlns:p14="http://schemas.microsoft.com/office/powerpoint/2010/main" val="11559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9077025"/>
                    </a:ext>
                  </a:extLst>
                </a:gridCol>
                <a:gridCol w="658368">
                  <a:extLst>
                    <a:ext uri="{9D8B030D-6E8A-4147-A177-3AD203B41FA5}">
                      <a16:colId xmlns:a16="http://schemas.microsoft.com/office/drawing/2014/main" val="1304715837"/>
                    </a:ext>
                  </a:extLst>
                </a:gridCol>
                <a:gridCol w="658368">
                  <a:extLst>
                    <a:ext uri="{9D8B030D-6E8A-4147-A177-3AD203B41FA5}">
                      <a16:colId xmlns:a16="http://schemas.microsoft.com/office/drawing/2014/main" val="1239082539"/>
                    </a:ext>
                  </a:extLst>
                </a:gridCol>
                <a:gridCol w="658368">
                  <a:extLst>
                    <a:ext uri="{9D8B030D-6E8A-4147-A177-3AD203B41FA5}">
                      <a16:colId xmlns:a16="http://schemas.microsoft.com/office/drawing/2014/main" val="4150904783"/>
                    </a:ext>
                  </a:extLst>
                </a:gridCol>
                <a:gridCol w="658368">
                  <a:extLst>
                    <a:ext uri="{9D8B030D-6E8A-4147-A177-3AD203B41FA5}">
                      <a16:colId xmlns:a16="http://schemas.microsoft.com/office/drawing/2014/main" val="3658454389"/>
                    </a:ext>
                  </a:extLst>
                </a:gridCol>
                <a:gridCol w="658368">
                  <a:extLst>
                    <a:ext uri="{9D8B030D-6E8A-4147-A177-3AD203B41FA5}">
                      <a16:colId xmlns:a16="http://schemas.microsoft.com/office/drawing/2014/main" val="752232143"/>
                    </a:ext>
                  </a:extLst>
                </a:gridCol>
                <a:gridCol w="658368">
                  <a:extLst>
                    <a:ext uri="{9D8B030D-6E8A-4147-A177-3AD203B41FA5}">
                      <a16:colId xmlns:a16="http://schemas.microsoft.com/office/drawing/2014/main" val="4135518887"/>
                    </a:ext>
                  </a:extLst>
                </a:gridCol>
                <a:gridCol w="658368">
                  <a:extLst>
                    <a:ext uri="{9D8B030D-6E8A-4147-A177-3AD203B41FA5}">
                      <a16:colId xmlns:a16="http://schemas.microsoft.com/office/drawing/2014/main" val="380362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90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- 2018-02-11 11:49:57</a:t>
                      </a:r>
                      <a:r>
                        <a:rPr kumimoji="0" lang="en-US" sz="1000" b="0" i="0" u="none" strike="noStrike" kern="1200" cap="none" spc="0" normalizeH="0" baseline="0" noProof="0">
                          <a:ln>
                            <a:noFill/>
                          </a:ln>
                          <a:solidFill>
                            <a:prstClr val="black"/>
                          </a:solidFill>
                          <a:effectLst/>
                          <a:uLnTx/>
                          <a:uFillTx/>
                          <a:latin typeface="+mn-lt"/>
                          <a:ea typeface="+mn-ea"/>
                          <a:cs typeface="+mn-cs"/>
                        </a:rPr>
                        <a:t>
For many of us, February 14 usually involves picking up some flowers on the way home from the office and hoping the best ones haven't already gone (they usually have).
Luckily, Valentine's Day can be a whole lot more exciting and successful.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198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- 2018-02-09 14:40:23</a:t>
                      </a:r>
                      <a:r>
                        <a:rPr kumimoji="0" lang="en-US" sz="1000" b="0" i="0" u="none" strike="noStrike" kern="1200" cap="none" spc="0" normalizeH="0" baseline="0" noProof="0">
                          <a:ln>
                            <a:noFill/>
                          </a:ln>
                          <a:solidFill>
                            <a:prstClr val="black"/>
                          </a:solidFill>
                          <a:effectLst/>
                          <a:uLnTx/>
                          <a:uFillTx/>
                          <a:latin typeface="+mn-lt"/>
                          <a:ea typeface="+mn-ea"/>
                          <a:cs typeface="+mn-cs"/>
                        </a:rPr>
                        <a:t>
Situated in the picturesque foothills of northern Thailand, Chiang Mai is an enticing mix of natural beauty and historic architecture. Fancy boutique hotels rub shoulders with centuries-old pagodas and temples, remnants of the city's legacy as an ancient capital. Interested in visiting Chiang Mai? Send us an email on info@escapetravelexpert.com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131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- 2018-02-07 13:00:22</a:t>
                      </a:r>
                      <a:r>
                        <a:rPr kumimoji="0" lang="en-US" sz="1000" b="0" i="0" u="none" strike="noStrike" kern="1200" cap="none" spc="0" normalizeH="0" baseline="0" noProof="0">
                          <a:ln>
                            <a:noFill/>
                          </a:ln>
                          <a:solidFill>
                            <a:prstClr val="black"/>
                          </a:solidFill>
                          <a:effectLst/>
                          <a:uLnTx/>
                          <a:uFillTx/>
                          <a:latin typeface="+mn-lt"/>
                          <a:ea typeface="+mn-ea"/>
                          <a:cs typeface="+mn-cs"/>
                        </a:rPr>
                        <a:t>
Slovakia boasts amazing nature with thousands of caves, 9 national parks, more than thousand of nature reserves, huge waterfalls, glacial lakes, mountains and even few primeval forests. But that's not everything. Slovakia also has very nice and romantic cities, small medieval towns, cathedrals or wooden churches making it among one of our favorite romantic places in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749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- 2018-02-06 10:04:01</a:t>
                      </a:r>
                      <a:r>
                        <a:rPr kumimoji="0" lang="en-US" sz="1000" b="0" i="0" u="none" strike="noStrike" kern="1200" cap="none" spc="0" normalizeH="0" baseline="0" noProof="0">
                          <a:ln>
                            <a:noFill/>
                          </a:ln>
                          <a:solidFill>
                            <a:prstClr val="black"/>
                          </a:solidFill>
                          <a:effectLst/>
                          <a:uLnTx/>
                          <a:uFillTx/>
                          <a:latin typeface="+mn-lt"/>
                          <a:ea typeface="+mn-ea"/>
                          <a:cs typeface="+mn-cs"/>
                        </a:rPr>
                        <a:t>
Because travel is the only thing you buy that makes you richer...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7639018"/>
                  </a:ext>
                </a:extLst>
              </a:tr>
            </a:tbl>
          </a:graphicData>
        </a:graphic>
      </p:graphicFrame>
      <p:sp>
        <p:nvSpPr>
          <p:cNvPr id="4" name="Text Placeholder 3">
            <a:extLst>
              <a:ext uri="{FF2B5EF4-FFF2-40B4-BE49-F238E27FC236}">
                <a16:creationId xmlns:a16="http://schemas.microsoft.com/office/drawing/2014/main" id="{79373CAE-9F8B-4706-8227-FDC70FF00D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14663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2C6A7-266F-4D42-BD42-A0987CEEB9AD}"/>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CE351313-580E-49C9-9CC2-B4A6872C04CC}"/>
              </a:ext>
            </a:extLst>
          </p:cNvPr>
          <p:cNvGraphicFramePr>
            <a:graphicFrameLocks noGrp="1"/>
          </p:cNvGraphicFramePr>
          <p:nvPr>
            <p:ph type="tbl" sz="quarter" idx="13"/>
            <p:extLst>
              <p:ext uri="{D42A27DB-BD31-4B8C-83A1-F6EECF244321}">
                <p14:modId xmlns:p14="http://schemas.microsoft.com/office/powerpoint/2010/main" val="949622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2649074"/>
                    </a:ext>
                  </a:extLst>
                </a:gridCol>
                <a:gridCol w="658368">
                  <a:extLst>
                    <a:ext uri="{9D8B030D-6E8A-4147-A177-3AD203B41FA5}">
                      <a16:colId xmlns:a16="http://schemas.microsoft.com/office/drawing/2014/main" val="2851078535"/>
                    </a:ext>
                  </a:extLst>
                </a:gridCol>
                <a:gridCol w="658368">
                  <a:extLst>
                    <a:ext uri="{9D8B030D-6E8A-4147-A177-3AD203B41FA5}">
                      <a16:colId xmlns:a16="http://schemas.microsoft.com/office/drawing/2014/main" val="715831328"/>
                    </a:ext>
                  </a:extLst>
                </a:gridCol>
                <a:gridCol w="658368">
                  <a:extLst>
                    <a:ext uri="{9D8B030D-6E8A-4147-A177-3AD203B41FA5}">
                      <a16:colId xmlns:a16="http://schemas.microsoft.com/office/drawing/2014/main" val="935173237"/>
                    </a:ext>
                  </a:extLst>
                </a:gridCol>
                <a:gridCol w="658368">
                  <a:extLst>
                    <a:ext uri="{9D8B030D-6E8A-4147-A177-3AD203B41FA5}">
                      <a16:colId xmlns:a16="http://schemas.microsoft.com/office/drawing/2014/main" val="2147894319"/>
                    </a:ext>
                  </a:extLst>
                </a:gridCol>
                <a:gridCol w="658368">
                  <a:extLst>
                    <a:ext uri="{9D8B030D-6E8A-4147-A177-3AD203B41FA5}">
                      <a16:colId xmlns:a16="http://schemas.microsoft.com/office/drawing/2014/main" val="1937407920"/>
                    </a:ext>
                  </a:extLst>
                </a:gridCol>
                <a:gridCol w="658368">
                  <a:extLst>
                    <a:ext uri="{9D8B030D-6E8A-4147-A177-3AD203B41FA5}">
                      <a16:colId xmlns:a16="http://schemas.microsoft.com/office/drawing/2014/main" val="546770436"/>
                    </a:ext>
                  </a:extLst>
                </a:gridCol>
                <a:gridCol w="658368">
                  <a:extLst>
                    <a:ext uri="{9D8B030D-6E8A-4147-A177-3AD203B41FA5}">
                      <a16:colId xmlns:a16="http://schemas.microsoft.com/office/drawing/2014/main" val="272795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707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- 2018-02-05 14:33:50</a:t>
                      </a:r>
                      <a:r>
                        <a:rPr kumimoji="0" lang="en-US" sz="1000" b="0" i="0" u="none" strike="noStrike" kern="1200" cap="none" spc="0" normalizeH="0" baseline="0" noProof="0">
                          <a:ln>
                            <a:noFill/>
                          </a:ln>
                          <a:solidFill>
                            <a:prstClr val="black"/>
                          </a:solidFill>
                          <a:effectLst/>
                          <a:uLnTx/>
                          <a:uFillTx/>
                          <a:latin typeface="+mn-lt"/>
                          <a:ea typeface="+mn-ea"/>
                          <a:cs typeface="+mn-cs"/>
                        </a:rPr>
                        <a:t>
So close to Rio de Janeiro, yet so different, Ilha Grande is Brazil’s relaxing, undeveloped paradise. Stepping off the ferry to the island is to disconnect from the outside world. No cars, no ringing phones, no atms. Just relax in the sun, sail, swim, disappear into spas and reemerge for fresh seafood at one of its small restaurants.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281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- 2018-02-05 14:12:03</a:t>
                      </a:r>
                      <a:r>
                        <a:rPr kumimoji="0" lang="en-US" sz="1000" b="0" i="0" u="none" strike="noStrike" kern="1200" cap="none" spc="0" normalizeH="0" baseline="0" noProof="0">
                          <a:ln>
                            <a:noFill/>
                          </a:ln>
                          <a:solidFill>
                            <a:prstClr val="black"/>
                          </a:solidFill>
                          <a:effectLst/>
                          <a:uLnTx/>
                          <a:uFillTx/>
                          <a:latin typeface="+mn-lt"/>
                          <a:ea typeface="+mn-ea"/>
                          <a:cs typeface="+mn-cs"/>
                        </a:rPr>
                        <a:t>
So close to Rio de Janeiro, yet so different, Ilha Grande is Brazil’s relaxing, undeveloped paradise. Stepping off the ferry to the island is to disconnect from the outside world. No cars, no ringing phones, no atms. Just relax in the sun, sail, swim, disappear into spas and reemerge for fresh seafood at one of its small restaurants.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032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- 2018-02-04 07:12:41</a:t>
                      </a:r>
                      <a:r>
                        <a:rPr kumimoji="0" lang="en-US" sz="1000" b="0" i="0" u="none" strike="noStrike" kern="1200" cap="none" spc="0" normalizeH="0" baseline="0" noProof="0">
                          <a:ln>
                            <a:noFill/>
                          </a:ln>
                          <a:solidFill>
                            <a:prstClr val="black"/>
                          </a:solidFill>
                          <a:effectLst/>
                          <a:uLnTx/>
                          <a:uFillTx/>
                          <a:latin typeface="+mn-lt"/>
                          <a:ea typeface="+mn-ea"/>
                          <a:cs typeface="+mn-cs"/>
                        </a:rPr>
                        <a:t>
Are you planning on a special treat for Valentine's or perhaps surprise your loved one and book a romantic getaway? Swipe through to check out our selection and DM us to book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575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- 2018-02-03 01:55:26</a:t>
                      </a:r>
                      <a:r>
                        <a:rPr kumimoji="0" lang="en-US" sz="1000" b="0" i="0" u="none" strike="noStrike" kern="1200" cap="none" spc="0" normalizeH="0" baseline="0" noProof="0">
                          <a:ln>
                            <a:noFill/>
                          </a:ln>
                          <a:solidFill>
                            <a:prstClr val="black"/>
                          </a:solidFill>
                          <a:effectLst/>
                          <a:uLnTx/>
                          <a:uFillTx/>
                          <a:latin typeface="+mn-lt"/>
                          <a:ea typeface="+mn-ea"/>
                          <a:cs typeface="+mn-cs"/>
                        </a:rPr>
                        <a:t>
A holistic wellness retreat, COMO Shambhala offers a dedicated approach to wellbeing, delicious healthy cuisine and activities ranging from yoga and Pilates to hydrotherapy and jungle trekking. To book your relaxing escape give us a call on 01212161.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0718600"/>
                  </a:ext>
                </a:extLst>
              </a:tr>
            </a:tbl>
          </a:graphicData>
        </a:graphic>
      </p:graphicFrame>
      <p:sp>
        <p:nvSpPr>
          <p:cNvPr id="4" name="Text Placeholder 3">
            <a:extLst>
              <a:ext uri="{FF2B5EF4-FFF2-40B4-BE49-F238E27FC236}">
                <a16:creationId xmlns:a16="http://schemas.microsoft.com/office/drawing/2014/main" id="{4530BBAB-243D-4DA3-97B8-96D0D8FCDCE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2956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1A33E-F7D1-4DA3-AC6B-03DA002E1266}"/>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9EA19B6F-2913-4925-8431-BD7627D4AA8C}"/>
              </a:ext>
            </a:extLst>
          </p:cNvPr>
          <p:cNvGraphicFramePr>
            <a:graphicFrameLocks noGrp="1"/>
          </p:cNvGraphicFramePr>
          <p:nvPr>
            <p:ph type="chart" sz="quarter" idx="13"/>
            <p:extLst>
              <p:ext uri="{D42A27DB-BD31-4B8C-83A1-F6EECF244321}">
                <p14:modId xmlns:p14="http://schemas.microsoft.com/office/powerpoint/2010/main" val="217598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EC65B5-34EA-400E-98AF-D10E4D33FE5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85C247F-8BE0-4B57-867D-B127980601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078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C457-C343-4A2F-8BD7-C8F44A4F661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CC7E39F-B854-4FC0-A39F-D4823A8E003E}"/>
              </a:ext>
            </a:extLst>
          </p:cNvPr>
          <p:cNvGraphicFramePr>
            <a:graphicFrameLocks noGrp="1"/>
          </p:cNvGraphicFramePr>
          <p:nvPr>
            <p:ph type="chart" sz="quarter" idx="13"/>
            <p:extLst>
              <p:ext uri="{D42A27DB-BD31-4B8C-83A1-F6EECF244321}">
                <p14:modId xmlns:p14="http://schemas.microsoft.com/office/powerpoint/2010/main" val="4035618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8A836B-76F5-4519-99B5-62CF3D57BAA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44A9B35-D8FF-4AAB-B421-F9102E138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29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E7446-E78C-4CFC-A602-59B55881789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E4C5C32-1B89-4A05-BC73-97803DE44CE8}"/>
              </a:ext>
            </a:extLst>
          </p:cNvPr>
          <p:cNvGraphicFramePr>
            <a:graphicFrameLocks noGrp="1"/>
          </p:cNvGraphicFramePr>
          <p:nvPr>
            <p:ph type="chart" sz="quarter" idx="13"/>
            <p:extLst>
              <p:ext uri="{D42A27DB-BD31-4B8C-83A1-F6EECF244321}">
                <p14:modId xmlns:p14="http://schemas.microsoft.com/office/powerpoint/2010/main" val="902337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8931B-B489-4A35-8603-5C1BC43EF2F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2C632C9-6ADD-4D72-9C9D-57E0073A64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360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FD0BF-FD45-4CCE-9D40-96D5028F3D2C}"/>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E2BBC3A-9F30-441E-827B-B31636380ACF}"/>
              </a:ext>
            </a:extLst>
          </p:cNvPr>
          <p:cNvGraphicFramePr>
            <a:graphicFrameLocks noGrp="1"/>
          </p:cNvGraphicFramePr>
          <p:nvPr>
            <p:ph type="chart" sz="quarter" idx="13"/>
            <p:extLst>
              <p:ext uri="{D42A27DB-BD31-4B8C-83A1-F6EECF244321}">
                <p14:modId xmlns:p14="http://schemas.microsoft.com/office/powerpoint/2010/main" val="3074674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DD562-A3C2-418A-AC88-A7BB75CE5FC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6D3CEAF-5C17-42CD-8122-512C964F9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2456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C9604-1E57-4A9D-AA53-CAAD150DFE17}"/>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7B00546D-C4F3-4C2F-A1E9-4D43E14E6A9A}"/>
              </a:ext>
            </a:extLst>
          </p:cNvPr>
          <p:cNvGraphicFramePr>
            <a:graphicFrameLocks noGrp="1"/>
          </p:cNvGraphicFramePr>
          <p:nvPr>
            <p:ph type="chart" sz="quarter" idx="13"/>
            <p:extLst>
              <p:ext uri="{D42A27DB-BD31-4B8C-83A1-F6EECF244321}">
                <p14:modId xmlns:p14="http://schemas.microsoft.com/office/powerpoint/2010/main" val="2280897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2E70F-24F0-4CD7-BC2B-FF924F17E51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FC93429-92E5-4657-B5BF-57DB152F8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815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4C806-B63B-45F8-99D3-0EE5FF04CB34}"/>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3525B075-2A93-4369-85C4-9FF50555032D}"/>
              </a:ext>
            </a:extLst>
          </p:cNvPr>
          <p:cNvGraphicFramePr>
            <a:graphicFrameLocks noGrp="1"/>
          </p:cNvGraphicFramePr>
          <p:nvPr>
            <p:ph type="chart" sz="quarter" idx="13"/>
            <p:extLst>
              <p:ext uri="{D42A27DB-BD31-4B8C-83A1-F6EECF244321}">
                <p14:modId xmlns:p14="http://schemas.microsoft.com/office/powerpoint/2010/main" val="1800872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5BA430-8792-42BA-8310-D5165B0A793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CD32119-90BB-4B5D-AE00-A24814A832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188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3555C-0D92-48D7-8845-0236677BF843}"/>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8925C438-8F5A-4180-801A-C02B3C3B7741}"/>
              </a:ext>
            </a:extLst>
          </p:cNvPr>
          <p:cNvGraphicFramePr>
            <a:graphicFrameLocks noGrp="1"/>
          </p:cNvGraphicFramePr>
          <p:nvPr>
            <p:ph type="chart" sz="quarter" idx="13"/>
            <p:extLst>
              <p:ext uri="{D42A27DB-BD31-4B8C-83A1-F6EECF244321}">
                <p14:modId xmlns:p14="http://schemas.microsoft.com/office/powerpoint/2010/main" val="3284842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46CD4-C100-40CE-A5BF-1BEFEEDADE7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1D6B0A1-4D33-4533-A510-31836310F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111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7DAF-D678-4169-A539-67F3133D9EF6}"/>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5901EE53-C19E-4595-B44A-828B909C3D7E}"/>
              </a:ext>
            </a:extLst>
          </p:cNvPr>
          <p:cNvGraphicFramePr>
            <a:graphicFrameLocks noGrp="1"/>
          </p:cNvGraphicFramePr>
          <p:nvPr>
            <p:ph type="tbl" sz="quarter" idx="13"/>
            <p:extLst>
              <p:ext uri="{D42A27DB-BD31-4B8C-83A1-F6EECF244321}">
                <p14:modId xmlns:p14="http://schemas.microsoft.com/office/powerpoint/2010/main" val="411797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38365146"/>
                    </a:ext>
                  </a:extLst>
                </a:gridCol>
                <a:gridCol w="1645920">
                  <a:extLst>
                    <a:ext uri="{9D8B030D-6E8A-4147-A177-3AD203B41FA5}">
                      <a16:colId xmlns:a16="http://schemas.microsoft.com/office/drawing/2014/main" val="197855851"/>
                    </a:ext>
                  </a:extLst>
                </a:gridCol>
                <a:gridCol w="1645920">
                  <a:extLst>
                    <a:ext uri="{9D8B030D-6E8A-4147-A177-3AD203B41FA5}">
                      <a16:colId xmlns:a16="http://schemas.microsoft.com/office/drawing/2014/main" val="919326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5805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9316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364118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5103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Majdal `Anjar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5293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1583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Jbail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0379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96125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 Râbié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4221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7757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68624824"/>
                  </a:ext>
                </a:extLst>
              </a:tr>
            </a:tbl>
          </a:graphicData>
        </a:graphic>
      </p:graphicFrame>
      <p:sp>
        <p:nvSpPr>
          <p:cNvPr id="4" name="Text Placeholder 3">
            <a:extLst>
              <a:ext uri="{FF2B5EF4-FFF2-40B4-BE49-F238E27FC236}">
                <a16:creationId xmlns:a16="http://schemas.microsoft.com/office/drawing/2014/main" id="{F4D65AE4-BB43-42CE-AC9B-6E3C2B30540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62170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0B3E-0F74-4655-836D-D529C8864759}"/>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EEBCDF85-D884-4B02-A437-9E95583B2EAC}"/>
              </a:ext>
            </a:extLst>
          </p:cNvPr>
          <p:cNvGraphicFramePr>
            <a:graphicFrameLocks noGrp="1"/>
          </p:cNvGraphicFramePr>
          <p:nvPr>
            <p:ph type="tbl" sz="quarter" idx="13"/>
            <p:extLst>
              <p:ext uri="{D42A27DB-BD31-4B8C-83A1-F6EECF244321}">
                <p14:modId xmlns:p14="http://schemas.microsoft.com/office/powerpoint/2010/main" val="457489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51552566"/>
                    </a:ext>
                  </a:extLst>
                </a:gridCol>
                <a:gridCol w="1645920">
                  <a:extLst>
                    <a:ext uri="{9D8B030D-6E8A-4147-A177-3AD203B41FA5}">
                      <a16:colId xmlns:a16="http://schemas.microsoft.com/office/drawing/2014/main" val="1973720642"/>
                    </a:ext>
                  </a:extLst>
                </a:gridCol>
                <a:gridCol w="1645920">
                  <a:extLst>
                    <a:ext uri="{9D8B030D-6E8A-4147-A177-3AD203B41FA5}">
                      <a16:colId xmlns:a16="http://schemas.microsoft.com/office/drawing/2014/main" val="423905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812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79187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39156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8738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333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1770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0275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01389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5750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9453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Soûr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34816688"/>
                  </a:ext>
                </a:extLst>
              </a:tr>
            </a:tbl>
          </a:graphicData>
        </a:graphic>
      </p:graphicFrame>
      <p:sp>
        <p:nvSpPr>
          <p:cNvPr id="4" name="Text Placeholder 3">
            <a:extLst>
              <a:ext uri="{FF2B5EF4-FFF2-40B4-BE49-F238E27FC236}">
                <a16:creationId xmlns:a16="http://schemas.microsoft.com/office/drawing/2014/main" id="{47BD904F-BBD4-4D4A-88C0-409B6E8DF4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25356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DE83F-DD23-419C-B149-6FE49904333A}"/>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70E5B56C-8085-4E57-8144-CCFCEC830E6D}"/>
              </a:ext>
            </a:extLst>
          </p:cNvPr>
          <p:cNvGraphicFramePr>
            <a:graphicFrameLocks noGrp="1"/>
          </p:cNvGraphicFramePr>
          <p:nvPr>
            <p:ph type="tbl" sz="quarter" idx="13"/>
            <p:extLst>
              <p:ext uri="{D42A27DB-BD31-4B8C-83A1-F6EECF244321}">
                <p14:modId xmlns:p14="http://schemas.microsoft.com/office/powerpoint/2010/main" val="2181995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58688043"/>
                    </a:ext>
                  </a:extLst>
                </a:gridCol>
                <a:gridCol w="1645920">
                  <a:extLst>
                    <a:ext uri="{9D8B030D-6E8A-4147-A177-3AD203B41FA5}">
                      <a16:colId xmlns:a16="http://schemas.microsoft.com/office/drawing/2014/main" val="1486110113"/>
                    </a:ext>
                  </a:extLst>
                </a:gridCol>
                <a:gridCol w="1645920">
                  <a:extLst>
                    <a:ext uri="{9D8B030D-6E8A-4147-A177-3AD203B41FA5}">
                      <a16:colId xmlns:a16="http://schemas.microsoft.com/office/drawing/2014/main" val="295042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553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3651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9377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961181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87960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640424277"/>
                  </a:ext>
                </a:extLst>
              </a:tr>
            </a:tbl>
          </a:graphicData>
        </a:graphic>
      </p:graphicFrame>
      <p:sp>
        <p:nvSpPr>
          <p:cNvPr id="4" name="Text Placeholder 3">
            <a:extLst>
              <a:ext uri="{FF2B5EF4-FFF2-40B4-BE49-F238E27FC236}">
                <a16:creationId xmlns:a16="http://schemas.microsoft.com/office/drawing/2014/main" id="{19C597F9-9FEC-49B4-95BD-8B64362BFDF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2528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BA54-EF33-4973-B756-834555DDB91D}"/>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CBB0AB52-2048-4BE2-98D8-668AF695E3C8}"/>
              </a:ext>
            </a:extLst>
          </p:cNvPr>
          <p:cNvGraphicFramePr>
            <a:graphicFrameLocks noGrp="1"/>
          </p:cNvGraphicFramePr>
          <p:nvPr>
            <p:ph type="chart" sz="quarter" idx="13"/>
            <p:extLst>
              <p:ext uri="{D42A27DB-BD31-4B8C-83A1-F6EECF244321}">
                <p14:modId xmlns:p14="http://schemas.microsoft.com/office/powerpoint/2010/main" val="287424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FBFFC-6411-4473-8162-08554D65C2A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5A93AD9-76C0-46E8-A423-4BF915D49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6700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46A1-185D-4D76-B1BF-17D5EF889C0B}"/>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9A480374-BCFD-4A57-BFF3-0EB1C9F5F3AA}"/>
              </a:ext>
            </a:extLst>
          </p:cNvPr>
          <p:cNvGraphicFramePr>
            <a:graphicFrameLocks noGrp="1"/>
          </p:cNvGraphicFramePr>
          <p:nvPr>
            <p:ph type="chart" sz="quarter" idx="13"/>
            <p:extLst>
              <p:ext uri="{D42A27DB-BD31-4B8C-83A1-F6EECF244321}">
                <p14:modId xmlns:p14="http://schemas.microsoft.com/office/powerpoint/2010/main" val="165677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D3B4E-2755-4B72-BF79-54F368B25EB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4C2ADBF-B43D-49D0-8721-812EFA0CB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373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51567-E134-4ABF-90F9-9C15C3032C0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C9A2A8FD-32CE-44E0-A40E-1E78A75EF89B}"/>
              </a:ext>
            </a:extLst>
          </p:cNvPr>
          <p:cNvGraphicFramePr>
            <a:graphicFrameLocks noGrp="1"/>
          </p:cNvGraphicFramePr>
          <p:nvPr>
            <p:ph type="chart" sz="quarter" idx="13"/>
            <p:extLst>
              <p:ext uri="{D42A27DB-BD31-4B8C-83A1-F6EECF244321}">
                <p14:modId xmlns:p14="http://schemas.microsoft.com/office/powerpoint/2010/main" val="2914839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B85F0-A961-4700-8B94-0FE2CA2D0B5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3EB7ABE-C34B-4412-9AA7-A183EB9ED1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396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D5358-C406-4ED5-88E2-86257421B128}"/>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F8F3A3DF-C36D-4A60-8051-9E9CA204E7A4}"/>
              </a:ext>
            </a:extLst>
          </p:cNvPr>
          <p:cNvGraphicFramePr>
            <a:graphicFrameLocks noGrp="1"/>
          </p:cNvGraphicFramePr>
          <p:nvPr>
            <p:ph type="chart" sz="quarter" idx="13"/>
            <p:extLst>
              <p:ext uri="{D42A27DB-BD31-4B8C-83A1-F6EECF244321}">
                <p14:modId xmlns:p14="http://schemas.microsoft.com/office/powerpoint/2010/main" val="2850788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7A3EB-DBBF-43BB-BF42-A0863989CCA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7DBB135-1AAB-4C1B-8F27-646C02EA1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270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C07F9-548E-4B9F-A88C-66334EEFEA35}"/>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E3B8F1D4-D675-4815-A10D-166F31F42C66}"/>
              </a:ext>
            </a:extLst>
          </p:cNvPr>
          <p:cNvGraphicFramePr>
            <a:graphicFrameLocks noGrp="1"/>
          </p:cNvGraphicFramePr>
          <p:nvPr>
            <p:ph type="chart" sz="quarter" idx="13"/>
            <p:extLst>
              <p:ext uri="{D42A27DB-BD31-4B8C-83A1-F6EECF244321}">
                <p14:modId xmlns:p14="http://schemas.microsoft.com/office/powerpoint/2010/main" val="230953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58EE3-8664-4CA2-B1DC-86FE1E9D855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A1443F7-A90D-415F-BD0D-3D15861BC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36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BBB0-1E55-4B68-BB62-AA16A6244777}"/>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F42D22B1-E76D-442E-9AAF-6C1178F4A77A}"/>
              </a:ext>
            </a:extLst>
          </p:cNvPr>
          <p:cNvGraphicFramePr>
            <a:graphicFrameLocks noGrp="1"/>
          </p:cNvGraphicFramePr>
          <p:nvPr>
            <p:ph type="tbl" sz="quarter" idx="13"/>
            <p:extLst>
              <p:ext uri="{D42A27DB-BD31-4B8C-83A1-F6EECF244321}">
                <p14:modId xmlns:p14="http://schemas.microsoft.com/office/powerpoint/2010/main" val="3677283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31610190"/>
                    </a:ext>
                  </a:extLst>
                </a:gridCol>
                <a:gridCol w="1645920">
                  <a:extLst>
                    <a:ext uri="{9D8B030D-6E8A-4147-A177-3AD203B41FA5}">
                      <a16:colId xmlns:a16="http://schemas.microsoft.com/office/drawing/2014/main" val="2762766538"/>
                    </a:ext>
                  </a:extLst>
                </a:gridCol>
                <a:gridCol w="1645920">
                  <a:extLst>
                    <a:ext uri="{9D8B030D-6E8A-4147-A177-3AD203B41FA5}">
                      <a16:colId xmlns:a16="http://schemas.microsoft.com/office/drawing/2014/main" val="2652582123"/>
                    </a:ext>
                  </a:extLst>
                </a:gridCol>
                <a:gridCol w="1645920">
                  <a:extLst>
                    <a:ext uri="{9D8B030D-6E8A-4147-A177-3AD203B41FA5}">
                      <a16:colId xmlns:a16="http://schemas.microsoft.com/office/drawing/2014/main" val="501008659"/>
                    </a:ext>
                  </a:extLst>
                </a:gridCol>
                <a:gridCol w="1645920">
                  <a:extLst>
                    <a:ext uri="{9D8B030D-6E8A-4147-A177-3AD203B41FA5}">
                      <a16:colId xmlns:a16="http://schemas.microsoft.com/office/drawing/2014/main" val="263926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7626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3611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1171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8808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6726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9677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1391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7191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5807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0017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96044498"/>
                  </a:ext>
                </a:extLst>
              </a:tr>
            </a:tbl>
          </a:graphicData>
        </a:graphic>
      </p:graphicFrame>
      <p:sp>
        <p:nvSpPr>
          <p:cNvPr id="4" name="Text Placeholder 3">
            <a:extLst>
              <a:ext uri="{FF2B5EF4-FFF2-40B4-BE49-F238E27FC236}">
                <a16:creationId xmlns:a16="http://schemas.microsoft.com/office/drawing/2014/main" id="{3E3E451F-5D18-41DF-A114-8263CF8A8EF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66355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7B4F-0D9B-400C-BD0B-0D20A6EE73FF}"/>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79614147-D1B1-4E86-B436-55C4C3BC28A4}"/>
              </a:ext>
            </a:extLst>
          </p:cNvPr>
          <p:cNvGraphicFramePr>
            <a:graphicFrameLocks noGrp="1"/>
          </p:cNvGraphicFramePr>
          <p:nvPr>
            <p:ph type="tbl" sz="quarter" idx="13"/>
            <p:extLst>
              <p:ext uri="{D42A27DB-BD31-4B8C-83A1-F6EECF244321}">
                <p14:modId xmlns:p14="http://schemas.microsoft.com/office/powerpoint/2010/main" val="36625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2916937"/>
                    </a:ext>
                  </a:extLst>
                </a:gridCol>
                <a:gridCol w="1645920">
                  <a:extLst>
                    <a:ext uri="{9D8B030D-6E8A-4147-A177-3AD203B41FA5}">
                      <a16:colId xmlns:a16="http://schemas.microsoft.com/office/drawing/2014/main" val="1100318211"/>
                    </a:ext>
                  </a:extLst>
                </a:gridCol>
                <a:gridCol w="1645920">
                  <a:extLst>
                    <a:ext uri="{9D8B030D-6E8A-4147-A177-3AD203B41FA5}">
                      <a16:colId xmlns:a16="http://schemas.microsoft.com/office/drawing/2014/main" val="74338306"/>
                    </a:ext>
                  </a:extLst>
                </a:gridCol>
                <a:gridCol w="1645920">
                  <a:extLst>
                    <a:ext uri="{9D8B030D-6E8A-4147-A177-3AD203B41FA5}">
                      <a16:colId xmlns:a16="http://schemas.microsoft.com/office/drawing/2014/main" val="4141190283"/>
                    </a:ext>
                  </a:extLst>
                </a:gridCol>
                <a:gridCol w="1645920">
                  <a:extLst>
                    <a:ext uri="{9D8B030D-6E8A-4147-A177-3AD203B41FA5}">
                      <a16:colId xmlns:a16="http://schemas.microsoft.com/office/drawing/2014/main" val="267732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00003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Cyprus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9656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63921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0400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77953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0044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60916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2196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6863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5863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80942516"/>
                  </a:ext>
                </a:extLst>
              </a:tr>
            </a:tbl>
          </a:graphicData>
        </a:graphic>
      </p:graphicFrame>
      <p:sp>
        <p:nvSpPr>
          <p:cNvPr id="4" name="Text Placeholder 3">
            <a:extLst>
              <a:ext uri="{FF2B5EF4-FFF2-40B4-BE49-F238E27FC236}">
                <a16:creationId xmlns:a16="http://schemas.microsoft.com/office/drawing/2014/main" id="{555687B5-3AEF-4D4F-A584-8547D25FBA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46004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2A1C-AC83-40D7-B97B-8B2A68586C05}"/>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3299943D-67A7-4056-B67F-203B89E785BA}"/>
              </a:ext>
            </a:extLst>
          </p:cNvPr>
          <p:cNvGraphicFramePr>
            <a:graphicFrameLocks noGrp="1"/>
          </p:cNvGraphicFramePr>
          <p:nvPr>
            <p:ph type="tbl" sz="quarter" idx="13"/>
            <p:extLst>
              <p:ext uri="{D42A27DB-BD31-4B8C-83A1-F6EECF244321}">
                <p14:modId xmlns:p14="http://schemas.microsoft.com/office/powerpoint/2010/main" val="1306342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56701469"/>
                    </a:ext>
                  </a:extLst>
                </a:gridCol>
                <a:gridCol w="1645920">
                  <a:extLst>
                    <a:ext uri="{9D8B030D-6E8A-4147-A177-3AD203B41FA5}">
                      <a16:colId xmlns:a16="http://schemas.microsoft.com/office/drawing/2014/main" val="1687629008"/>
                    </a:ext>
                  </a:extLst>
                </a:gridCol>
                <a:gridCol w="1645920">
                  <a:extLst>
                    <a:ext uri="{9D8B030D-6E8A-4147-A177-3AD203B41FA5}">
                      <a16:colId xmlns:a16="http://schemas.microsoft.com/office/drawing/2014/main" val="3068768178"/>
                    </a:ext>
                  </a:extLst>
                </a:gridCol>
                <a:gridCol w="1645920">
                  <a:extLst>
                    <a:ext uri="{9D8B030D-6E8A-4147-A177-3AD203B41FA5}">
                      <a16:colId xmlns:a16="http://schemas.microsoft.com/office/drawing/2014/main" val="1046701235"/>
                    </a:ext>
                  </a:extLst>
                </a:gridCol>
                <a:gridCol w="1645920">
                  <a:extLst>
                    <a:ext uri="{9D8B030D-6E8A-4147-A177-3AD203B41FA5}">
                      <a16:colId xmlns:a16="http://schemas.microsoft.com/office/drawing/2014/main" val="369393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05127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46584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0867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6310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72567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3943338"/>
                  </a:ext>
                </a:extLst>
              </a:tr>
            </a:tbl>
          </a:graphicData>
        </a:graphic>
      </p:graphicFrame>
      <p:sp>
        <p:nvSpPr>
          <p:cNvPr id="4" name="Text Placeholder 3">
            <a:extLst>
              <a:ext uri="{FF2B5EF4-FFF2-40B4-BE49-F238E27FC236}">
                <a16:creationId xmlns:a16="http://schemas.microsoft.com/office/drawing/2014/main" id="{CDEE1680-089A-48EA-9640-95A7B15839C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27506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2942E-4C86-4496-961C-F56ED73354B2}"/>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309E0300-E3F7-4A01-9898-9CD2539FD13B}"/>
              </a:ext>
            </a:extLst>
          </p:cNvPr>
          <p:cNvGraphicFramePr>
            <a:graphicFrameLocks noGrp="1"/>
          </p:cNvGraphicFramePr>
          <p:nvPr>
            <p:ph type="tbl" sz="quarter" idx="13"/>
            <p:extLst>
              <p:ext uri="{D42A27DB-BD31-4B8C-83A1-F6EECF244321}">
                <p14:modId xmlns:p14="http://schemas.microsoft.com/office/powerpoint/2010/main" val="1154522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506069"/>
                    </a:ext>
                  </a:extLst>
                </a:gridCol>
                <a:gridCol w="1234440">
                  <a:extLst>
                    <a:ext uri="{9D8B030D-6E8A-4147-A177-3AD203B41FA5}">
                      <a16:colId xmlns:a16="http://schemas.microsoft.com/office/drawing/2014/main" val="2090787378"/>
                    </a:ext>
                  </a:extLst>
                </a:gridCol>
                <a:gridCol w="822960">
                  <a:extLst>
                    <a:ext uri="{9D8B030D-6E8A-4147-A177-3AD203B41FA5}">
                      <a16:colId xmlns:a16="http://schemas.microsoft.com/office/drawing/2014/main" val="1247595730"/>
                    </a:ext>
                  </a:extLst>
                </a:gridCol>
                <a:gridCol w="822960">
                  <a:extLst>
                    <a:ext uri="{9D8B030D-6E8A-4147-A177-3AD203B41FA5}">
                      <a16:colId xmlns:a16="http://schemas.microsoft.com/office/drawing/2014/main" val="3748792130"/>
                    </a:ext>
                  </a:extLst>
                </a:gridCol>
                <a:gridCol w="822960">
                  <a:extLst>
                    <a:ext uri="{9D8B030D-6E8A-4147-A177-3AD203B41FA5}">
                      <a16:colId xmlns:a16="http://schemas.microsoft.com/office/drawing/2014/main" val="1984905524"/>
                    </a:ext>
                  </a:extLst>
                </a:gridCol>
                <a:gridCol w="822960">
                  <a:extLst>
                    <a:ext uri="{9D8B030D-6E8A-4147-A177-3AD203B41FA5}">
                      <a16:colId xmlns:a16="http://schemas.microsoft.com/office/drawing/2014/main" val="3902762342"/>
                    </a:ext>
                  </a:extLst>
                </a:gridCol>
                <a:gridCol w="822960">
                  <a:extLst>
                    <a:ext uri="{9D8B030D-6E8A-4147-A177-3AD203B41FA5}">
                      <a16:colId xmlns:a16="http://schemas.microsoft.com/office/drawing/2014/main" val="2371327652"/>
                    </a:ext>
                  </a:extLst>
                </a:gridCol>
                <a:gridCol w="822960">
                  <a:extLst>
                    <a:ext uri="{9D8B030D-6E8A-4147-A177-3AD203B41FA5}">
                      <a16:colId xmlns:a16="http://schemas.microsoft.com/office/drawing/2014/main" val="37589653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91521790"/>
                  </a:ext>
                </a:extLst>
              </a:tr>
              <a:tr h="370840">
                <a:tc>
                  <a:txBody>
                    <a:bodyPr/>
                    <a:lstStyle/>
                    <a:p>
                      <a:r>
                        <a:rPr lang="en-US" sz="1000"/>
                        <a:t>Escape Travel Expert</a:t>
                      </a:r>
                    </a:p>
                  </a:txBody>
                  <a:tcPr/>
                </a:tc>
                <a:tc>
                  <a:txBody>
                    <a:bodyPr/>
                    <a:lstStyle/>
                    <a:p>
                      <a:r>
                        <a:rPr lang="en-US" sz="1000"/>
                        <a:t>4858</a:t>
                      </a:r>
                    </a:p>
                  </a:txBody>
                  <a:tcPr/>
                </a:tc>
                <a:tc>
                  <a:txBody>
                    <a:bodyPr/>
                    <a:lstStyle/>
                    <a:p>
                      <a:r>
                        <a:rPr lang="en-US" sz="1000"/>
                        <a:t>-2</a:t>
                      </a:r>
                    </a:p>
                  </a:txBody>
                  <a:tcPr/>
                </a:tc>
                <a:tc>
                  <a:txBody>
                    <a:bodyPr/>
                    <a:lstStyle/>
                    <a:p>
                      <a:r>
                        <a:rPr lang="en-US" sz="1000"/>
                        <a:t>-0.0%</a:t>
                      </a:r>
                    </a:p>
                  </a:txBody>
                  <a:tcPr/>
                </a:tc>
                <a:tc>
                  <a:txBody>
                    <a:bodyPr/>
                    <a:lstStyle/>
                    <a:p>
                      <a:r>
                        <a:rPr lang="en-US" sz="1000"/>
                        <a:t>-2</a:t>
                      </a:r>
                    </a:p>
                  </a:txBody>
                  <a:tcPr/>
                </a:tc>
                <a:tc>
                  <a:txBody>
                    <a:bodyPr/>
                    <a:lstStyle/>
                    <a:p>
                      <a:r>
                        <a:rPr lang="en-US" sz="1000"/>
                        <a:t>-0.0%</a:t>
                      </a:r>
                    </a:p>
                  </a:txBody>
                  <a:tcPr/>
                </a:tc>
                <a:tc>
                  <a:txBody>
                    <a:bodyPr/>
                    <a:lstStyle/>
                    <a:p>
                      <a:r>
                        <a:rPr lang="en-US" sz="1000"/>
                        <a:t>41</a:t>
                      </a:r>
                    </a:p>
                  </a:txBody>
                  <a:tcPr/>
                </a:tc>
                <a:tc>
                  <a:txBody>
                    <a:bodyPr/>
                    <a:lstStyle/>
                    <a:p>
                      <a:r>
                        <a:rPr lang="en-US" sz="1000"/>
                        <a:t>0.9%</a:t>
                      </a:r>
                    </a:p>
                  </a:txBody>
                  <a:tcPr/>
                </a:tc>
                <a:extLst>
                  <a:ext uri="{0D108BD9-81ED-4DB2-BD59-A6C34878D82A}">
                    <a16:rowId xmlns:a16="http://schemas.microsoft.com/office/drawing/2014/main" val="1803636379"/>
                  </a:ext>
                </a:extLst>
              </a:tr>
            </a:tbl>
          </a:graphicData>
        </a:graphic>
      </p:graphicFrame>
      <p:sp>
        <p:nvSpPr>
          <p:cNvPr id="4" name="Text Placeholder 3">
            <a:extLst>
              <a:ext uri="{FF2B5EF4-FFF2-40B4-BE49-F238E27FC236}">
                <a16:creationId xmlns:a16="http://schemas.microsoft.com/office/drawing/2014/main" id="{6BF35951-0526-42E0-829D-BD855177C1B4}"/>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5470778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1250</Words>
  <Application>Microsoft Office PowerPoint</Application>
  <PresentationFormat>On-screen Show (4:3)</PresentationFormat>
  <Paragraphs>580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My Dashboard</vt:lpstr>
      <vt:lpstr>Facebook Key Metrics Table</vt:lpstr>
      <vt:lpstr>Facebook Fans Change Rate</vt:lpstr>
      <vt:lpstr>Facebook Fans Total</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By Country Table - 1 of 3</vt:lpstr>
      <vt:lpstr>Facebook Fans By Country Table - 2 of 3</vt:lpstr>
      <vt:lpstr>Facebook Fans By Country Table - 3 of 3</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2018-03-01T18:17:52Z</dcterms:created>
  <dcterms:modified xsi:type="dcterms:W3CDTF">2018-03-01T18:18:55Z</dcterms:modified>
</cp:coreProperties>
</file>